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91" d="100"/>
          <a:sy n="91" d="100"/>
        </p:scale>
        <p:origin x="-102"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10/21/2026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10/21/2026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10/21/2026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airflypolicy.com/missed-flight-policy/frontier-airlines-missed-flight-policy"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airflypolicy.com/missed-flight-policy/frontier-airlines-missed-flight-policy"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airflypolicy.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023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8641080" y="0"/>
            <a:ext cx="3566160" cy="6858000"/>
          </a:xfrm>
          <a:prstGeom prst="rect">
            <a:avLst/>
          </a:prstGeom>
          <a:solidFill>
            <a:srgbClr val="16315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640080" y="502920"/>
            <a:ext cx="3657600" cy="320040"/>
          </a:xfrm>
          <a:prstGeom prst="rect">
            <a:avLst/>
          </a:prstGeom>
          <a:noFill/>
        </p:spPr>
        <p:txBody>
          <a:bodyPr wrap="square" lIns="18288" tIns="18288" rIns="18288" bIns="18288">
            <a:spAutoFit/>
          </a:bodyPr>
          <a:lstStyle/>
          <a:p>
            <a:pPr>
              <a:defRPr sz="1400" b="1">
                <a:solidFill>
                  <a:srgbClr val="F58E30"/>
                </a:solidFill>
                <a:latin typeface="Aptos"/>
              </a:defRPr>
            </a:pPr>
            <a:r>
              <a:t>AIRFLYPOLICY</a:t>
            </a:r>
          </a:p>
        </p:txBody>
      </p:sp>
      <p:sp>
        <p:nvSpPr>
          <p:cNvPr id="5" name="TextBox 4"/>
          <p:cNvSpPr txBox="1"/>
          <p:nvPr/>
        </p:nvSpPr>
        <p:spPr>
          <a:xfrm>
            <a:off x="640080" y="1325880"/>
            <a:ext cx="7680960" cy="2057400"/>
          </a:xfrm>
          <a:prstGeom prst="rect">
            <a:avLst/>
          </a:prstGeom>
          <a:noFill/>
        </p:spPr>
        <p:txBody>
          <a:bodyPr wrap="square" lIns="18288" tIns="18288" rIns="18288" bIns="18288">
            <a:spAutoFit/>
          </a:bodyPr>
          <a:lstStyle/>
          <a:p>
            <a:pPr>
              <a:defRPr sz="3100" b="1">
                <a:solidFill>
                  <a:srgbClr val="FFFFFF"/>
                </a:solidFill>
                <a:latin typeface="Aptos"/>
              </a:defRPr>
            </a:pPr>
            <a:r>
              <a:t>Frontier Airlines</a:t>
            </a:r>
            <a:br/>
            <a:r>
              <a:t>Missed Flight Policy:</a:t>
            </a:r>
            <a:br/>
            <a:r>
              <a:t>What Should You Do Next?</a:t>
            </a:r>
          </a:p>
        </p:txBody>
      </p:sp>
      <p:sp>
        <p:nvSpPr>
          <p:cNvPr id="6" name="TextBox 5"/>
          <p:cNvSpPr txBox="1"/>
          <p:nvPr/>
        </p:nvSpPr>
        <p:spPr>
          <a:xfrm>
            <a:off x="685800" y="3794760"/>
            <a:ext cx="7132320" cy="731520"/>
          </a:xfrm>
          <a:prstGeom prst="rect">
            <a:avLst/>
          </a:prstGeom>
          <a:noFill/>
        </p:spPr>
        <p:txBody>
          <a:bodyPr wrap="square" lIns="18288" tIns="18288" rIns="18288" bIns="18288">
            <a:spAutoFit/>
          </a:bodyPr>
          <a:lstStyle/>
          <a:p>
            <a:pPr>
              <a:defRPr sz="1800" b="0">
                <a:solidFill>
                  <a:srgbClr val="DBE6F2"/>
                </a:solidFill>
                <a:latin typeface="Aptos"/>
              </a:defRPr>
            </a:pPr>
            <a:r>
              <a:t>Missed your departure? Stay calm, act quickly, and understand your next steps.</a:t>
            </a:r>
          </a:p>
        </p:txBody>
      </p:sp>
      <p:sp>
        <p:nvSpPr>
          <p:cNvPr id="7" name="TextBox 6"/>
          <p:cNvSpPr txBox="1"/>
          <p:nvPr/>
        </p:nvSpPr>
        <p:spPr>
          <a:xfrm>
            <a:off x="685800" y="4983480"/>
            <a:ext cx="5029200" cy="457200"/>
          </a:xfrm>
          <a:prstGeom prst="rect">
            <a:avLst/>
          </a:prstGeom>
          <a:noFill/>
        </p:spPr>
        <p:txBody>
          <a:bodyPr wrap="square" lIns="18288" tIns="18288" rIns="18288" bIns="18288">
            <a:spAutoFit/>
          </a:bodyPr>
          <a:lstStyle/>
          <a:p>
            <a:pPr>
              <a:defRPr sz="2000" b="1">
                <a:solidFill>
                  <a:srgbClr val="FFFFFF"/>
                </a:solidFill>
                <a:latin typeface="Aptos"/>
              </a:defRPr>
            </a:pPr>
            <a:r>
              <a:t>CALL: +1-888-212-0809</a:t>
            </a:r>
          </a:p>
        </p:txBody>
      </p:sp>
      <p:sp>
        <p:nvSpPr>
          <p:cNvPr id="8" name="Oval 7"/>
          <p:cNvSpPr/>
          <p:nvPr/>
        </p:nvSpPr>
        <p:spPr>
          <a:xfrm>
            <a:off x="10744200" y="1828800"/>
            <a:ext cx="475488" cy="47548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Oval 8"/>
          <p:cNvSpPr/>
          <p:nvPr/>
        </p:nvSpPr>
        <p:spPr>
          <a:xfrm>
            <a:off x="9098280" y="2304288"/>
            <a:ext cx="402336" cy="402336"/>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9339681" y="2179929"/>
            <a:ext cx="526694" cy="526694"/>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Oval 10"/>
          <p:cNvSpPr/>
          <p:nvPr/>
        </p:nvSpPr>
        <p:spPr>
          <a:xfrm>
            <a:off x="9632289" y="2311603"/>
            <a:ext cx="402336" cy="402336"/>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8915400" y="3547872"/>
            <a:ext cx="2779776" cy="351129"/>
          </a:xfrm>
          <a:prstGeom prst="rect">
            <a:avLst/>
          </a:prstGeom>
          <a:solidFill>
            <a:srgbClr val="1023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9098280" y="3701491"/>
            <a:ext cx="256031" cy="43891"/>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9624974" y="3701491"/>
            <a:ext cx="256031" cy="43891"/>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10151668" y="3701491"/>
            <a:ext cx="256031" cy="43891"/>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10678363" y="3701491"/>
            <a:ext cx="256031" cy="43891"/>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11205057" y="3701491"/>
            <a:ext cx="256031" cy="43891"/>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ounded Rectangle 17"/>
          <p:cNvSpPr/>
          <p:nvPr/>
        </p:nvSpPr>
        <p:spPr>
          <a:xfrm>
            <a:off x="9390888" y="2889504"/>
            <a:ext cx="1865376" cy="131673"/>
          </a:xfrm>
          <a:prstGeom prst="roundRect">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Parallelogram 18"/>
          <p:cNvSpPr/>
          <p:nvPr/>
        </p:nvSpPr>
        <p:spPr>
          <a:xfrm>
            <a:off x="9902952" y="2596896"/>
            <a:ext cx="548640" cy="658368"/>
          </a:xfrm>
          <a:prstGeom prst="parallelogram">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Parallelogram 19"/>
          <p:cNvSpPr/>
          <p:nvPr/>
        </p:nvSpPr>
        <p:spPr>
          <a:xfrm>
            <a:off x="9442094" y="2691993"/>
            <a:ext cx="277977" cy="402336"/>
          </a:xfrm>
          <a:prstGeom prst="parallelogram">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8869680" y="4709160"/>
            <a:ext cx="2834640" cy="457200"/>
          </a:xfrm>
          <a:prstGeom prst="rect">
            <a:avLst/>
          </a:prstGeom>
          <a:noFill/>
        </p:spPr>
        <p:txBody>
          <a:bodyPr wrap="square" lIns="18288" tIns="18288" rIns="18288" bIns="18288">
            <a:spAutoFit/>
          </a:bodyPr>
          <a:lstStyle/>
          <a:p>
            <a:pPr algn="ctr">
              <a:defRPr sz="1500" b="1">
                <a:solidFill>
                  <a:srgbClr val="FFFFFF"/>
                </a:solidFill>
                <a:latin typeface="Aptos"/>
              </a:defRPr>
            </a:pPr>
            <a:r>
              <a:t>A practical passenger guide</a:t>
            </a:r>
          </a:p>
        </p:txBody>
      </p:sp>
      <p:sp>
        <p:nvSpPr>
          <p:cNvPr id="22" name="TextBox 21"/>
          <p:cNvSpPr txBox="1"/>
          <p:nvPr/>
        </p:nvSpPr>
        <p:spPr>
          <a:xfrm>
            <a:off x="685800" y="6263640"/>
            <a:ext cx="2743200" cy="228600"/>
          </a:xfrm>
          <a:prstGeom prst="rect">
            <a:avLst/>
          </a:prstGeom>
          <a:noFill/>
        </p:spPr>
        <p:txBody>
          <a:bodyPr wrap="square" lIns="18288" tIns="18288" rIns="18288" bIns="18288">
            <a:spAutoFit/>
          </a:bodyPr>
          <a:lstStyle/>
          <a:p>
            <a:pPr>
              <a:defRPr sz="1100" b="0">
                <a:solidFill>
                  <a:srgbClr val="C2D0E1"/>
                </a:solidFill>
                <a:latin typeface="Aptos"/>
              </a:defRPr>
            </a:pPr>
            <a:r>
              <a:t>airflypolicy.com</a:t>
            </a:r>
          </a:p>
        </p:txBody>
      </p:sp>
      <p:pic>
        <p:nvPicPr>
          <p:cNvPr id="23" name="Picture 22"/>
          <p:cNvPicPr>
            <a:picLocks noChangeAspect="1"/>
          </p:cNvPicPr>
          <p:nvPr/>
        </p:nvPicPr>
        <p:blipFill rotWithShape="1">
          <a:blip r:embed="rId2">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6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02920" y="502920"/>
            <a:ext cx="109728" cy="502920"/>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9808" y="438912"/>
            <a:ext cx="10789920" cy="685800"/>
          </a:xfrm>
          <a:prstGeom prst="rect">
            <a:avLst/>
          </a:prstGeom>
          <a:noFill/>
        </p:spPr>
        <p:txBody>
          <a:bodyPr wrap="square" lIns="18288" tIns="18288" rIns="18288" bIns="18288">
            <a:spAutoFit/>
          </a:bodyPr>
          <a:lstStyle/>
          <a:p>
            <a:pPr>
              <a:defRPr sz="2700" b="1">
                <a:solidFill>
                  <a:srgbClr val="102340"/>
                </a:solidFill>
                <a:latin typeface="Aptos"/>
              </a:defRPr>
            </a:pPr>
            <a:r>
              <a:t>Introduction: Start With the Right Next Step</a:t>
            </a:r>
          </a:p>
        </p:txBody>
      </p:sp>
      <p:sp>
        <p:nvSpPr>
          <p:cNvPr id="5" name="TextBox 4"/>
          <p:cNvSpPr txBox="1"/>
          <p:nvPr/>
        </p:nvSpPr>
        <p:spPr>
          <a:xfrm>
            <a:off x="502920" y="6510528"/>
            <a:ext cx="5486400" cy="182880"/>
          </a:xfrm>
          <a:prstGeom prst="rect">
            <a:avLst/>
          </a:prstGeom>
          <a:noFill/>
        </p:spPr>
        <p:txBody>
          <a:bodyPr wrap="square" lIns="18288" tIns="18288" rIns="18288" bIns="18288">
            <a:spAutoFit/>
          </a:bodyPr>
          <a:lstStyle/>
          <a:p>
            <a:pPr>
              <a:defRPr sz="900" b="1">
                <a:solidFill>
                  <a:srgbClr val="5B697A"/>
                </a:solidFill>
                <a:latin typeface="Aptos"/>
              </a:defRPr>
            </a:pPr>
            <a:r>
              <a:t>AIRFLYPOLICY  |  TRAVEL GUIDANCE</a:t>
            </a:r>
          </a:p>
        </p:txBody>
      </p:sp>
      <p:sp>
        <p:nvSpPr>
          <p:cNvPr id="6" name="TextBox 5"/>
          <p:cNvSpPr txBox="1"/>
          <p:nvPr/>
        </p:nvSpPr>
        <p:spPr>
          <a:xfrm>
            <a:off x="10835640" y="6492240"/>
            <a:ext cx="822960" cy="201168"/>
          </a:xfrm>
          <a:prstGeom prst="rect">
            <a:avLst/>
          </a:prstGeom>
          <a:noFill/>
        </p:spPr>
        <p:txBody>
          <a:bodyPr wrap="square" lIns="18288" tIns="18288" rIns="18288" bIns="18288">
            <a:spAutoFit/>
          </a:bodyPr>
          <a:lstStyle/>
          <a:p>
            <a:pPr algn="r">
              <a:defRPr sz="900" b="1">
                <a:solidFill>
                  <a:srgbClr val="5B697A"/>
                </a:solidFill>
                <a:latin typeface="Aptos"/>
              </a:defRPr>
            </a:pPr>
            <a:r>
              <a:t>02 / 10</a:t>
            </a:r>
          </a:p>
        </p:txBody>
      </p:sp>
      <p:sp>
        <p:nvSpPr>
          <p:cNvPr id="7" name="TextBox 6"/>
          <p:cNvSpPr txBox="1"/>
          <p:nvPr/>
        </p:nvSpPr>
        <p:spPr>
          <a:xfrm>
            <a:off x="731520" y="1554480"/>
            <a:ext cx="6583680" cy="2252924"/>
          </a:xfrm>
          <a:prstGeom prst="rect">
            <a:avLst/>
          </a:prstGeom>
          <a:noFill/>
        </p:spPr>
        <p:txBody>
          <a:bodyPr wrap="square" lIns="18288" tIns="18288" rIns="18288" bIns="18288">
            <a:spAutoFit/>
          </a:bodyPr>
          <a:lstStyle/>
          <a:p>
            <a:r>
              <a:rPr sz="1800" b="0" dirty="0">
                <a:solidFill>
                  <a:srgbClr val="273343"/>
                </a:solidFill>
                <a:latin typeface="Aptos"/>
              </a:rPr>
              <a:t>Missing a flight can be stressful, especially when plans are time-sensitive. The </a:t>
            </a:r>
            <a:r>
              <a:rPr sz="1800" b="1" dirty="0">
                <a:solidFill>
                  <a:srgbClr val="273343"/>
                </a:solidFill>
                <a:latin typeface="Aptos"/>
                <a:hlinkClick r:id="rId2"/>
              </a:rPr>
              <a:t>frontier missed flight policy</a:t>
            </a:r>
            <a:r>
              <a:rPr sz="1800" b="0" dirty="0">
                <a:solidFill>
                  <a:srgbClr val="273343"/>
                </a:solidFill>
                <a:latin typeface="Aptos"/>
                <a:hlinkClick r:id="rId2"/>
              </a:rPr>
              <a:t> </a:t>
            </a:r>
            <a:r>
              <a:rPr sz="1800" b="0" dirty="0">
                <a:solidFill>
                  <a:srgbClr val="273343"/>
                </a:solidFill>
                <a:latin typeface="Aptos"/>
              </a:rPr>
              <a:t>and the details of your ticket can affect what options are available after a missed departure. The most useful first move is to contact Frontier as soon as you realize you may not reach the gate on time. Keep your booking confirmation nearby, explain the situation clearly, and ask what choices apply to your itinerary. This guide outlines practical steps without assuming every ticket has identical rules.</a:t>
            </a:r>
          </a:p>
        </p:txBody>
      </p:sp>
      <p:sp>
        <p:nvSpPr>
          <p:cNvPr id="8" name="Rounded Rectangle 7"/>
          <p:cNvSpPr/>
          <p:nvPr/>
        </p:nvSpPr>
        <p:spPr>
          <a:xfrm>
            <a:off x="7726679" y="1508760"/>
            <a:ext cx="3657600" cy="4069080"/>
          </a:xfrm>
          <a:prstGeom prst="roundRect">
            <a:avLst/>
          </a:prstGeom>
          <a:solidFill>
            <a:srgbClr val="DEEEFB"/>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Oval 8"/>
          <p:cNvSpPr/>
          <p:nvPr/>
        </p:nvSpPr>
        <p:spPr>
          <a:xfrm>
            <a:off x="10104120" y="2057400"/>
            <a:ext cx="534924" cy="534924"/>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8252460" y="2592324"/>
            <a:ext cx="452628" cy="452628"/>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Oval 10"/>
          <p:cNvSpPr/>
          <p:nvPr/>
        </p:nvSpPr>
        <p:spPr>
          <a:xfrm>
            <a:off x="8524036" y="2452420"/>
            <a:ext cx="592531" cy="592531"/>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8853220" y="2600553"/>
            <a:ext cx="452628" cy="452628"/>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8046720" y="3991356"/>
            <a:ext cx="3127248" cy="395020"/>
          </a:xfrm>
          <a:prstGeom prst="rect">
            <a:avLst/>
          </a:prstGeom>
          <a:solidFill>
            <a:srgbClr val="1023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8252460" y="4164177"/>
            <a:ext cx="288036" cy="49377"/>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8844991" y="4164177"/>
            <a:ext cx="288036" cy="49377"/>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9437522" y="4164177"/>
            <a:ext cx="288036" cy="49377"/>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10030053" y="4164177"/>
            <a:ext cx="288036" cy="49377"/>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ectangle 17"/>
          <p:cNvSpPr/>
          <p:nvPr/>
        </p:nvSpPr>
        <p:spPr>
          <a:xfrm>
            <a:off x="10622584" y="4164177"/>
            <a:ext cx="288036" cy="49377"/>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ounded Rectangle 18"/>
          <p:cNvSpPr/>
          <p:nvPr/>
        </p:nvSpPr>
        <p:spPr>
          <a:xfrm>
            <a:off x="8581644" y="3250691"/>
            <a:ext cx="2098548" cy="148132"/>
          </a:xfrm>
          <a:prstGeom prst="roundRect">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Parallelogram 19"/>
          <p:cNvSpPr/>
          <p:nvPr/>
        </p:nvSpPr>
        <p:spPr>
          <a:xfrm>
            <a:off x="9157716" y="2921508"/>
            <a:ext cx="617220" cy="740664"/>
          </a:xfrm>
          <a:prstGeom prst="parallelogram">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Parallelogram 20"/>
          <p:cNvSpPr/>
          <p:nvPr/>
        </p:nvSpPr>
        <p:spPr>
          <a:xfrm>
            <a:off x="8639251" y="3028492"/>
            <a:ext cx="312724" cy="452628"/>
          </a:xfrm>
          <a:prstGeom prst="parallelogram">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8092440" y="4892040"/>
            <a:ext cx="2926080" cy="320040"/>
          </a:xfrm>
          <a:prstGeom prst="rect">
            <a:avLst/>
          </a:prstGeom>
          <a:noFill/>
        </p:spPr>
        <p:txBody>
          <a:bodyPr wrap="square" lIns="18288" tIns="18288" rIns="18288" bIns="18288">
            <a:spAutoFit/>
          </a:bodyPr>
          <a:lstStyle/>
          <a:p>
            <a:pPr algn="ctr">
              <a:defRPr sz="1600" b="1">
                <a:solidFill>
                  <a:srgbClr val="102340"/>
                </a:solidFill>
                <a:latin typeface="Aptos"/>
              </a:defRPr>
            </a:pPr>
            <a:r>
              <a:t>ACT QUICKLY</a:t>
            </a:r>
          </a:p>
        </p:txBody>
      </p:sp>
      <p:sp>
        <p:nvSpPr>
          <p:cNvPr id="23" name="TextBox 22"/>
          <p:cNvSpPr txBox="1"/>
          <p:nvPr/>
        </p:nvSpPr>
        <p:spPr>
          <a:xfrm>
            <a:off x="8001000" y="5230368"/>
            <a:ext cx="3108960" cy="320040"/>
          </a:xfrm>
          <a:prstGeom prst="rect">
            <a:avLst/>
          </a:prstGeom>
          <a:noFill/>
        </p:spPr>
        <p:txBody>
          <a:bodyPr wrap="square" lIns="18288" tIns="18288" rIns="18288" bIns="18288">
            <a:spAutoFit/>
          </a:bodyPr>
          <a:lstStyle/>
          <a:p>
            <a:pPr algn="ctr">
              <a:defRPr sz="1200" b="0">
                <a:solidFill>
                  <a:srgbClr val="5B697A"/>
                </a:solidFill>
                <a:latin typeface="Aptos"/>
              </a:defRPr>
            </a:pPr>
            <a:r>
              <a:t>Your booking details and timing matter.</a:t>
            </a:r>
          </a:p>
        </p:txBody>
      </p:sp>
      <p:pic>
        <p:nvPicPr>
          <p:cNvPr id="24" name="Picture 23"/>
          <p:cNvPicPr>
            <a:picLocks noChangeAspect="1"/>
          </p:cNvPicPr>
          <p:nvPr/>
        </p:nvPicPr>
        <p:blipFill rotWithShape="1">
          <a:blip r:embed="rId3">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6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02920" y="502920"/>
            <a:ext cx="109728" cy="502920"/>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9808" y="438912"/>
            <a:ext cx="10789920" cy="685800"/>
          </a:xfrm>
          <a:prstGeom prst="rect">
            <a:avLst/>
          </a:prstGeom>
          <a:noFill/>
        </p:spPr>
        <p:txBody>
          <a:bodyPr wrap="square" lIns="18288" tIns="18288" rIns="18288" bIns="18288">
            <a:spAutoFit/>
          </a:bodyPr>
          <a:lstStyle/>
          <a:p>
            <a:pPr>
              <a:defRPr sz="2700" b="1">
                <a:solidFill>
                  <a:srgbClr val="102340"/>
                </a:solidFill>
                <a:latin typeface="Aptos"/>
              </a:defRPr>
            </a:pPr>
            <a:r>
              <a:t>1. Contact Frontier as Soon as Possible</a:t>
            </a:r>
          </a:p>
        </p:txBody>
      </p:sp>
      <p:sp>
        <p:nvSpPr>
          <p:cNvPr id="5" name="TextBox 4"/>
          <p:cNvSpPr txBox="1"/>
          <p:nvPr/>
        </p:nvSpPr>
        <p:spPr>
          <a:xfrm>
            <a:off x="502920" y="6510528"/>
            <a:ext cx="5486400" cy="182880"/>
          </a:xfrm>
          <a:prstGeom prst="rect">
            <a:avLst/>
          </a:prstGeom>
          <a:noFill/>
        </p:spPr>
        <p:txBody>
          <a:bodyPr wrap="square" lIns="18288" tIns="18288" rIns="18288" bIns="18288">
            <a:spAutoFit/>
          </a:bodyPr>
          <a:lstStyle/>
          <a:p>
            <a:pPr>
              <a:defRPr sz="900" b="1">
                <a:solidFill>
                  <a:srgbClr val="5B697A"/>
                </a:solidFill>
                <a:latin typeface="Aptos"/>
              </a:defRPr>
            </a:pPr>
            <a:r>
              <a:t>AIRFLYPOLICY  |  TRAVEL GUIDANCE</a:t>
            </a:r>
          </a:p>
        </p:txBody>
      </p:sp>
      <p:sp>
        <p:nvSpPr>
          <p:cNvPr id="6" name="TextBox 5"/>
          <p:cNvSpPr txBox="1"/>
          <p:nvPr/>
        </p:nvSpPr>
        <p:spPr>
          <a:xfrm>
            <a:off x="10835640" y="6492240"/>
            <a:ext cx="822960" cy="201168"/>
          </a:xfrm>
          <a:prstGeom prst="rect">
            <a:avLst/>
          </a:prstGeom>
          <a:noFill/>
        </p:spPr>
        <p:txBody>
          <a:bodyPr wrap="square" lIns="18288" tIns="18288" rIns="18288" bIns="18288">
            <a:spAutoFit/>
          </a:bodyPr>
          <a:lstStyle/>
          <a:p>
            <a:pPr algn="r">
              <a:defRPr sz="900" b="1">
                <a:solidFill>
                  <a:srgbClr val="5B697A"/>
                </a:solidFill>
                <a:latin typeface="Aptos"/>
              </a:defRPr>
            </a:pPr>
            <a:r>
              <a:t>03 / 10</a:t>
            </a:r>
          </a:p>
        </p:txBody>
      </p:sp>
      <p:sp>
        <p:nvSpPr>
          <p:cNvPr id="7" name="TextBox 6"/>
          <p:cNvSpPr txBox="1"/>
          <p:nvPr/>
        </p:nvSpPr>
        <p:spPr>
          <a:xfrm>
            <a:off x="731520" y="1417320"/>
            <a:ext cx="6537960" cy="2743200"/>
          </a:xfrm>
          <a:prstGeom prst="rect">
            <a:avLst/>
          </a:prstGeom>
          <a:noFill/>
        </p:spPr>
        <p:txBody>
          <a:bodyPr wrap="square" lIns="18288" tIns="18288" rIns="18288" bIns="18288">
            <a:spAutoFit/>
          </a:bodyPr>
          <a:lstStyle/>
          <a:p>
            <a:pPr>
              <a:defRPr sz="1600" b="0">
                <a:solidFill>
                  <a:srgbClr val="273343"/>
                </a:solidFill>
                <a:latin typeface="Aptos"/>
              </a:defRPr>
            </a:pPr>
            <a:r>
              <a:t>Once you know you may miss your flight, reach out to Frontier through its available customer-service channels or speak with airport staff if you are already at the terminal. Explain whether you are delayed on the way to the airport, held up at security, or have missed boarding. Ask what options are available for your specific reservation, and record any instructions you receive. Acting promptly helps you understand the next steps before making assumptions about rebooking or remaining segments.</a:t>
            </a:r>
          </a:p>
        </p:txBody>
      </p:sp>
      <p:sp>
        <p:nvSpPr>
          <p:cNvPr id="8" name="Rounded Rectangle 7"/>
          <p:cNvSpPr/>
          <p:nvPr/>
        </p:nvSpPr>
        <p:spPr>
          <a:xfrm>
            <a:off x="7543800" y="1417320"/>
            <a:ext cx="3977639" cy="4526280"/>
          </a:xfrm>
          <a:prstGeom prst="roundRect">
            <a:avLst/>
          </a:prstGeom>
          <a:solidFill>
            <a:srgbClr val="FFFFFF"/>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863840" y="1691640"/>
            <a:ext cx="3017520" cy="320040"/>
          </a:xfrm>
          <a:prstGeom prst="rect">
            <a:avLst/>
          </a:prstGeom>
          <a:noFill/>
        </p:spPr>
        <p:txBody>
          <a:bodyPr wrap="square" lIns="18288" tIns="18288" rIns="18288" bIns="18288">
            <a:spAutoFit/>
          </a:bodyPr>
          <a:lstStyle/>
          <a:p>
            <a:pPr>
              <a:defRPr sz="1400" b="1">
                <a:solidFill>
                  <a:srgbClr val="1E5DA0"/>
                </a:solidFill>
                <a:latin typeface="Aptos"/>
              </a:defRPr>
            </a:pPr>
            <a:r>
              <a:t>KEY ACTIONS</a:t>
            </a:r>
          </a:p>
        </p:txBody>
      </p:sp>
      <p:sp>
        <p:nvSpPr>
          <p:cNvPr id="10" name="Oval 9"/>
          <p:cNvSpPr/>
          <p:nvPr/>
        </p:nvSpPr>
        <p:spPr>
          <a:xfrm>
            <a:off x="7863840" y="2231136"/>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092440" y="2148840"/>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Have your confirmation code ready.</a:t>
            </a:r>
          </a:p>
        </p:txBody>
      </p:sp>
      <p:sp>
        <p:nvSpPr>
          <p:cNvPr id="12" name="Oval 11"/>
          <p:cNvSpPr/>
          <p:nvPr/>
        </p:nvSpPr>
        <p:spPr>
          <a:xfrm>
            <a:off x="7863840" y="2889504"/>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2807208"/>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Share the reason and current timing.</a:t>
            </a:r>
          </a:p>
        </p:txBody>
      </p:sp>
      <p:sp>
        <p:nvSpPr>
          <p:cNvPr id="14" name="Oval 13"/>
          <p:cNvSpPr/>
          <p:nvPr/>
        </p:nvSpPr>
        <p:spPr>
          <a:xfrm>
            <a:off x="7863840" y="3547872"/>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092440" y="3465576"/>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Ask whether rebooking is possible.</a:t>
            </a:r>
          </a:p>
        </p:txBody>
      </p:sp>
      <p:sp>
        <p:nvSpPr>
          <p:cNvPr id="16" name="Oval 15"/>
          <p:cNvSpPr/>
          <p:nvPr/>
        </p:nvSpPr>
        <p:spPr>
          <a:xfrm>
            <a:off x="7863840" y="4206240"/>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092440" y="4123944"/>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Keep notes of advice and case details.</a:t>
            </a:r>
          </a:p>
        </p:txBody>
      </p:sp>
      <p:sp>
        <p:nvSpPr>
          <p:cNvPr id="18" name="Rectangle 17"/>
          <p:cNvSpPr/>
          <p:nvPr/>
        </p:nvSpPr>
        <p:spPr>
          <a:xfrm>
            <a:off x="731520" y="4617720"/>
            <a:ext cx="6309360" cy="73152"/>
          </a:xfrm>
          <a:prstGeom prst="rect">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731520" y="4617720"/>
            <a:ext cx="1005840" cy="73152"/>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731520" y="4892040"/>
            <a:ext cx="6217920" cy="411480"/>
          </a:xfrm>
          <a:prstGeom prst="rect">
            <a:avLst/>
          </a:prstGeom>
          <a:noFill/>
        </p:spPr>
        <p:txBody>
          <a:bodyPr wrap="square" lIns="18288" tIns="18288" rIns="18288" bIns="18288">
            <a:spAutoFit/>
          </a:bodyPr>
          <a:lstStyle/>
          <a:p>
            <a:pPr>
              <a:defRPr sz="1400" b="1">
                <a:solidFill>
                  <a:srgbClr val="1E5DA0"/>
                </a:solidFill>
                <a:latin typeface="Aptos"/>
              </a:defRPr>
            </a:pPr>
            <a:r>
              <a:t>Stay calm • Confirm details • Choose the next step</a:t>
            </a:r>
          </a:p>
        </p:txBody>
      </p:sp>
      <p:pic>
        <p:nvPicPr>
          <p:cNvPr id="21" name="Picture 20"/>
          <p:cNvPicPr>
            <a:picLocks noChangeAspect="1"/>
          </p:cNvPicPr>
          <p:nvPr/>
        </p:nvPicPr>
        <p:blipFill rotWithShape="1">
          <a:blip r:embed="rId2">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6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02920" y="502920"/>
            <a:ext cx="109728" cy="502920"/>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9808" y="438912"/>
            <a:ext cx="10789920" cy="685800"/>
          </a:xfrm>
          <a:prstGeom prst="rect">
            <a:avLst/>
          </a:prstGeom>
          <a:noFill/>
        </p:spPr>
        <p:txBody>
          <a:bodyPr wrap="square" lIns="18288" tIns="18288" rIns="18288" bIns="18288">
            <a:spAutoFit/>
          </a:bodyPr>
          <a:lstStyle/>
          <a:p>
            <a:pPr>
              <a:defRPr sz="2700" b="1">
                <a:solidFill>
                  <a:srgbClr val="102340"/>
                </a:solidFill>
                <a:latin typeface="Aptos"/>
              </a:defRPr>
            </a:pPr>
            <a:r>
              <a:t>2. Review Your Ticket and Booking Details</a:t>
            </a:r>
          </a:p>
        </p:txBody>
      </p:sp>
      <p:sp>
        <p:nvSpPr>
          <p:cNvPr id="5" name="TextBox 4"/>
          <p:cNvSpPr txBox="1"/>
          <p:nvPr/>
        </p:nvSpPr>
        <p:spPr>
          <a:xfrm>
            <a:off x="502920" y="6510528"/>
            <a:ext cx="5486400" cy="182880"/>
          </a:xfrm>
          <a:prstGeom prst="rect">
            <a:avLst/>
          </a:prstGeom>
          <a:noFill/>
        </p:spPr>
        <p:txBody>
          <a:bodyPr wrap="square" lIns="18288" tIns="18288" rIns="18288" bIns="18288">
            <a:spAutoFit/>
          </a:bodyPr>
          <a:lstStyle/>
          <a:p>
            <a:pPr>
              <a:defRPr sz="900" b="1">
                <a:solidFill>
                  <a:srgbClr val="5B697A"/>
                </a:solidFill>
                <a:latin typeface="Aptos"/>
              </a:defRPr>
            </a:pPr>
            <a:r>
              <a:t>AIRFLYPOLICY  |  TRAVEL GUIDANCE</a:t>
            </a:r>
          </a:p>
        </p:txBody>
      </p:sp>
      <p:sp>
        <p:nvSpPr>
          <p:cNvPr id="6" name="TextBox 5"/>
          <p:cNvSpPr txBox="1"/>
          <p:nvPr/>
        </p:nvSpPr>
        <p:spPr>
          <a:xfrm>
            <a:off x="10835640" y="6492240"/>
            <a:ext cx="822960" cy="201168"/>
          </a:xfrm>
          <a:prstGeom prst="rect">
            <a:avLst/>
          </a:prstGeom>
          <a:noFill/>
        </p:spPr>
        <p:txBody>
          <a:bodyPr wrap="square" lIns="18288" tIns="18288" rIns="18288" bIns="18288">
            <a:spAutoFit/>
          </a:bodyPr>
          <a:lstStyle/>
          <a:p>
            <a:pPr algn="r">
              <a:defRPr sz="900" b="1">
                <a:solidFill>
                  <a:srgbClr val="5B697A"/>
                </a:solidFill>
                <a:latin typeface="Aptos"/>
              </a:defRPr>
            </a:pPr>
            <a:r>
              <a:t>04 / 10</a:t>
            </a:r>
          </a:p>
        </p:txBody>
      </p:sp>
      <p:sp>
        <p:nvSpPr>
          <p:cNvPr id="7" name="TextBox 6"/>
          <p:cNvSpPr txBox="1"/>
          <p:nvPr/>
        </p:nvSpPr>
        <p:spPr>
          <a:xfrm>
            <a:off x="731520" y="1417320"/>
            <a:ext cx="6537960" cy="2743200"/>
          </a:xfrm>
          <a:prstGeom prst="rect">
            <a:avLst/>
          </a:prstGeom>
          <a:noFill/>
        </p:spPr>
        <p:txBody>
          <a:bodyPr wrap="square" lIns="18288" tIns="18288" rIns="18288" bIns="18288">
            <a:spAutoFit/>
          </a:bodyPr>
          <a:lstStyle/>
          <a:p>
            <a:pPr>
              <a:defRPr sz="1600" b="0">
                <a:solidFill>
                  <a:srgbClr val="273343"/>
                </a:solidFill>
                <a:latin typeface="Aptos"/>
              </a:defRPr>
            </a:pPr>
            <a:r>
              <a:t>Your fare conditions, itinerary, and the status of each flight can affect how a missed departure is handled. Open your booking confirmation and check the passenger name, flight number, travel date, and any connecting segments. Avoid assuming that every ticket receives the same treatment. If your trip includes multiple flights, ask Frontier how missing one segment could affect the rest of the itinerary. A clear review of your reservation helps you ask focused questions and compare the options the airline actually offers.</a:t>
            </a:r>
          </a:p>
        </p:txBody>
      </p:sp>
      <p:sp>
        <p:nvSpPr>
          <p:cNvPr id="8" name="Rounded Rectangle 7"/>
          <p:cNvSpPr/>
          <p:nvPr/>
        </p:nvSpPr>
        <p:spPr>
          <a:xfrm>
            <a:off x="7543800" y="1417320"/>
            <a:ext cx="3977639" cy="4526280"/>
          </a:xfrm>
          <a:prstGeom prst="roundRect">
            <a:avLst/>
          </a:prstGeom>
          <a:solidFill>
            <a:srgbClr val="FFFFFF"/>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863840" y="1691640"/>
            <a:ext cx="3017520" cy="320040"/>
          </a:xfrm>
          <a:prstGeom prst="rect">
            <a:avLst/>
          </a:prstGeom>
          <a:noFill/>
        </p:spPr>
        <p:txBody>
          <a:bodyPr wrap="square" lIns="18288" tIns="18288" rIns="18288" bIns="18288">
            <a:spAutoFit/>
          </a:bodyPr>
          <a:lstStyle/>
          <a:p>
            <a:pPr>
              <a:defRPr sz="1400" b="1">
                <a:solidFill>
                  <a:srgbClr val="1E5DA0"/>
                </a:solidFill>
                <a:latin typeface="Aptos"/>
              </a:defRPr>
            </a:pPr>
            <a:r>
              <a:t>KEY ACTIONS</a:t>
            </a:r>
          </a:p>
        </p:txBody>
      </p:sp>
      <p:sp>
        <p:nvSpPr>
          <p:cNvPr id="10" name="Oval 9"/>
          <p:cNvSpPr/>
          <p:nvPr/>
        </p:nvSpPr>
        <p:spPr>
          <a:xfrm>
            <a:off x="7863840" y="2231136"/>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092440" y="2148840"/>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Locate the confirmation code and ticket details.</a:t>
            </a:r>
          </a:p>
        </p:txBody>
      </p:sp>
      <p:sp>
        <p:nvSpPr>
          <p:cNvPr id="12" name="Oval 11"/>
          <p:cNvSpPr/>
          <p:nvPr/>
        </p:nvSpPr>
        <p:spPr>
          <a:xfrm>
            <a:off x="7863840" y="2889504"/>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2807208"/>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Check the flight date and departure airport.</a:t>
            </a:r>
          </a:p>
        </p:txBody>
      </p:sp>
      <p:sp>
        <p:nvSpPr>
          <p:cNvPr id="14" name="Oval 13"/>
          <p:cNvSpPr/>
          <p:nvPr/>
        </p:nvSpPr>
        <p:spPr>
          <a:xfrm>
            <a:off x="7863840" y="3547872"/>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092440" y="3465576"/>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Review all connecting segments.</a:t>
            </a:r>
          </a:p>
        </p:txBody>
      </p:sp>
      <p:sp>
        <p:nvSpPr>
          <p:cNvPr id="16" name="Oval 15"/>
          <p:cNvSpPr/>
          <p:nvPr/>
        </p:nvSpPr>
        <p:spPr>
          <a:xfrm>
            <a:off x="7863840" y="4206240"/>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092440" y="4123944"/>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Ask how the remaining itinerary is affected.</a:t>
            </a:r>
          </a:p>
        </p:txBody>
      </p:sp>
      <p:sp>
        <p:nvSpPr>
          <p:cNvPr id="18" name="Rectangle 17"/>
          <p:cNvSpPr/>
          <p:nvPr/>
        </p:nvSpPr>
        <p:spPr>
          <a:xfrm>
            <a:off x="731520" y="4617720"/>
            <a:ext cx="6309360" cy="73152"/>
          </a:xfrm>
          <a:prstGeom prst="rect">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731520" y="4617720"/>
            <a:ext cx="1691640" cy="73152"/>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731520" y="4892040"/>
            <a:ext cx="6217920" cy="411480"/>
          </a:xfrm>
          <a:prstGeom prst="rect">
            <a:avLst/>
          </a:prstGeom>
          <a:noFill/>
        </p:spPr>
        <p:txBody>
          <a:bodyPr wrap="square" lIns="18288" tIns="18288" rIns="18288" bIns="18288">
            <a:spAutoFit/>
          </a:bodyPr>
          <a:lstStyle/>
          <a:p>
            <a:pPr>
              <a:defRPr sz="1400" b="1">
                <a:solidFill>
                  <a:srgbClr val="1E5DA0"/>
                </a:solidFill>
                <a:latin typeface="Aptos"/>
              </a:defRPr>
            </a:pPr>
            <a:r>
              <a:t>Stay calm • Confirm details • Choose the next step</a:t>
            </a:r>
          </a:p>
        </p:txBody>
      </p:sp>
      <p:pic>
        <p:nvPicPr>
          <p:cNvPr id="21" name="Picture 20"/>
          <p:cNvPicPr>
            <a:picLocks noChangeAspect="1"/>
          </p:cNvPicPr>
          <p:nvPr/>
        </p:nvPicPr>
        <p:blipFill rotWithShape="1">
          <a:blip r:embed="rId2">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6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02920" y="502920"/>
            <a:ext cx="109728" cy="502920"/>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9808" y="438912"/>
            <a:ext cx="10789920" cy="685800"/>
          </a:xfrm>
          <a:prstGeom prst="rect">
            <a:avLst/>
          </a:prstGeom>
          <a:noFill/>
        </p:spPr>
        <p:txBody>
          <a:bodyPr wrap="square" lIns="18288" tIns="18288" rIns="18288" bIns="18288">
            <a:spAutoFit/>
          </a:bodyPr>
          <a:lstStyle/>
          <a:p>
            <a:pPr>
              <a:defRPr sz="2700" b="1">
                <a:solidFill>
                  <a:srgbClr val="102340"/>
                </a:solidFill>
                <a:latin typeface="Aptos"/>
              </a:defRPr>
            </a:pPr>
            <a:r>
              <a:t>3. Understand What Happens After a Missed Flight</a:t>
            </a:r>
          </a:p>
        </p:txBody>
      </p:sp>
      <p:sp>
        <p:nvSpPr>
          <p:cNvPr id="5" name="TextBox 4"/>
          <p:cNvSpPr txBox="1"/>
          <p:nvPr/>
        </p:nvSpPr>
        <p:spPr>
          <a:xfrm>
            <a:off x="502920" y="6510528"/>
            <a:ext cx="5486400" cy="182880"/>
          </a:xfrm>
          <a:prstGeom prst="rect">
            <a:avLst/>
          </a:prstGeom>
          <a:noFill/>
        </p:spPr>
        <p:txBody>
          <a:bodyPr wrap="square" lIns="18288" tIns="18288" rIns="18288" bIns="18288">
            <a:spAutoFit/>
          </a:bodyPr>
          <a:lstStyle/>
          <a:p>
            <a:pPr>
              <a:defRPr sz="900" b="1">
                <a:solidFill>
                  <a:srgbClr val="5B697A"/>
                </a:solidFill>
                <a:latin typeface="Aptos"/>
              </a:defRPr>
            </a:pPr>
            <a:r>
              <a:t>AIRFLYPOLICY  |  TRAVEL GUIDANCE</a:t>
            </a:r>
          </a:p>
        </p:txBody>
      </p:sp>
      <p:sp>
        <p:nvSpPr>
          <p:cNvPr id="6" name="TextBox 5"/>
          <p:cNvSpPr txBox="1"/>
          <p:nvPr/>
        </p:nvSpPr>
        <p:spPr>
          <a:xfrm>
            <a:off x="10835640" y="6492240"/>
            <a:ext cx="822960" cy="201168"/>
          </a:xfrm>
          <a:prstGeom prst="rect">
            <a:avLst/>
          </a:prstGeom>
          <a:noFill/>
        </p:spPr>
        <p:txBody>
          <a:bodyPr wrap="square" lIns="18288" tIns="18288" rIns="18288" bIns="18288">
            <a:spAutoFit/>
          </a:bodyPr>
          <a:lstStyle/>
          <a:p>
            <a:pPr algn="r">
              <a:defRPr sz="900" b="1">
                <a:solidFill>
                  <a:srgbClr val="5B697A"/>
                </a:solidFill>
                <a:latin typeface="Aptos"/>
              </a:defRPr>
            </a:pPr>
            <a:r>
              <a:t>05 / 10</a:t>
            </a:r>
          </a:p>
        </p:txBody>
      </p:sp>
      <p:sp>
        <p:nvSpPr>
          <p:cNvPr id="7" name="TextBox 6"/>
          <p:cNvSpPr txBox="1"/>
          <p:nvPr/>
        </p:nvSpPr>
        <p:spPr>
          <a:xfrm>
            <a:off x="731520" y="1417320"/>
            <a:ext cx="6537960" cy="2743200"/>
          </a:xfrm>
          <a:prstGeom prst="rect">
            <a:avLst/>
          </a:prstGeom>
          <a:noFill/>
        </p:spPr>
        <p:txBody>
          <a:bodyPr wrap="square" lIns="18288" tIns="18288" rIns="18288" bIns="18288">
            <a:spAutoFit/>
          </a:bodyPr>
          <a:lstStyle/>
          <a:p>
            <a:pPr>
              <a:defRPr sz="1600" b="0">
                <a:solidFill>
                  <a:srgbClr val="273343"/>
                </a:solidFill>
                <a:latin typeface="Aptos"/>
              </a:defRPr>
            </a:pPr>
            <a:r>
              <a:t>A missed departure does not automatically guarantee a free change, a refund, or a seat on the next flight. The outcome can depend on your ticket terms, when you contacted the airline, and the circumstances surrounding the missed flight. When discussing the frontier missed flight policy, ask the representative to explain the options that apply to your booking rather than relying on general advice online. Confirm any deadlines, required steps, and whether you need to make a new reservation before leaving the airport.</a:t>
            </a:r>
          </a:p>
        </p:txBody>
      </p:sp>
      <p:sp>
        <p:nvSpPr>
          <p:cNvPr id="8" name="Rounded Rectangle 7"/>
          <p:cNvSpPr/>
          <p:nvPr/>
        </p:nvSpPr>
        <p:spPr>
          <a:xfrm>
            <a:off x="7543800" y="1417320"/>
            <a:ext cx="3977639" cy="4526280"/>
          </a:xfrm>
          <a:prstGeom prst="roundRect">
            <a:avLst/>
          </a:prstGeom>
          <a:solidFill>
            <a:srgbClr val="FFFFFF"/>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863840" y="1691640"/>
            <a:ext cx="3017520" cy="320040"/>
          </a:xfrm>
          <a:prstGeom prst="rect">
            <a:avLst/>
          </a:prstGeom>
          <a:noFill/>
        </p:spPr>
        <p:txBody>
          <a:bodyPr wrap="square" lIns="18288" tIns="18288" rIns="18288" bIns="18288">
            <a:spAutoFit/>
          </a:bodyPr>
          <a:lstStyle/>
          <a:p>
            <a:pPr>
              <a:defRPr sz="1400" b="1">
                <a:solidFill>
                  <a:srgbClr val="1E5DA0"/>
                </a:solidFill>
                <a:latin typeface="Aptos"/>
              </a:defRPr>
            </a:pPr>
            <a:r>
              <a:t>KEY ACTIONS</a:t>
            </a:r>
          </a:p>
        </p:txBody>
      </p:sp>
      <p:sp>
        <p:nvSpPr>
          <p:cNvPr id="10" name="Oval 9"/>
          <p:cNvSpPr/>
          <p:nvPr/>
        </p:nvSpPr>
        <p:spPr>
          <a:xfrm>
            <a:off x="7863840" y="2231136"/>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092440" y="2148840"/>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Ask which options apply to your ticket.</a:t>
            </a:r>
          </a:p>
        </p:txBody>
      </p:sp>
      <p:sp>
        <p:nvSpPr>
          <p:cNvPr id="12" name="Oval 11"/>
          <p:cNvSpPr/>
          <p:nvPr/>
        </p:nvSpPr>
        <p:spPr>
          <a:xfrm>
            <a:off x="7863840" y="2889504"/>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2807208"/>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Confirm whether a new booking is needed.</a:t>
            </a:r>
          </a:p>
        </p:txBody>
      </p:sp>
      <p:sp>
        <p:nvSpPr>
          <p:cNvPr id="14" name="Oval 13"/>
          <p:cNvSpPr/>
          <p:nvPr/>
        </p:nvSpPr>
        <p:spPr>
          <a:xfrm>
            <a:off x="7863840" y="3547872"/>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092440" y="3465576"/>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Clarify any applicable deadlines or conditions.</a:t>
            </a:r>
          </a:p>
        </p:txBody>
      </p:sp>
      <p:sp>
        <p:nvSpPr>
          <p:cNvPr id="16" name="Oval 15"/>
          <p:cNvSpPr/>
          <p:nvPr/>
        </p:nvSpPr>
        <p:spPr>
          <a:xfrm>
            <a:off x="7863840" y="4206240"/>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092440" y="4123944"/>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Request the explanation in writing if possible.</a:t>
            </a:r>
          </a:p>
        </p:txBody>
      </p:sp>
      <p:sp>
        <p:nvSpPr>
          <p:cNvPr id="18" name="Rectangle 17"/>
          <p:cNvSpPr/>
          <p:nvPr/>
        </p:nvSpPr>
        <p:spPr>
          <a:xfrm>
            <a:off x="731520" y="4617720"/>
            <a:ext cx="6309360" cy="73152"/>
          </a:xfrm>
          <a:prstGeom prst="rect">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731520" y="4617720"/>
            <a:ext cx="2377440" cy="73152"/>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731520" y="4892040"/>
            <a:ext cx="6217920" cy="411480"/>
          </a:xfrm>
          <a:prstGeom prst="rect">
            <a:avLst/>
          </a:prstGeom>
          <a:noFill/>
        </p:spPr>
        <p:txBody>
          <a:bodyPr wrap="square" lIns="18288" tIns="18288" rIns="18288" bIns="18288">
            <a:spAutoFit/>
          </a:bodyPr>
          <a:lstStyle/>
          <a:p>
            <a:pPr>
              <a:defRPr sz="1400" b="1">
                <a:solidFill>
                  <a:srgbClr val="1E5DA0"/>
                </a:solidFill>
                <a:latin typeface="Aptos"/>
              </a:defRPr>
            </a:pPr>
            <a:r>
              <a:t>Stay calm • Confirm details • Choose the next step</a:t>
            </a:r>
          </a:p>
        </p:txBody>
      </p:sp>
      <p:pic>
        <p:nvPicPr>
          <p:cNvPr id="21" name="Picture 20"/>
          <p:cNvPicPr>
            <a:picLocks noChangeAspect="1"/>
          </p:cNvPicPr>
          <p:nvPr/>
        </p:nvPicPr>
        <p:blipFill rotWithShape="1">
          <a:blip r:embed="rId2">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6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02920" y="502920"/>
            <a:ext cx="109728" cy="502920"/>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9808" y="438912"/>
            <a:ext cx="10789920" cy="685800"/>
          </a:xfrm>
          <a:prstGeom prst="rect">
            <a:avLst/>
          </a:prstGeom>
          <a:noFill/>
        </p:spPr>
        <p:txBody>
          <a:bodyPr wrap="square" lIns="18288" tIns="18288" rIns="18288" bIns="18288">
            <a:spAutoFit/>
          </a:bodyPr>
          <a:lstStyle/>
          <a:p>
            <a:pPr>
              <a:defRPr sz="2700" b="1">
                <a:solidFill>
                  <a:srgbClr val="102340"/>
                </a:solidFill>
                <a:latin typeface="Aptos"/>
              </a:defRPr>
            </a:pPr>
            <a:r>
              <a:t>4. Ask About Rebooking and Alternative Flights</a:t>
            </a:r>
          </a:p>
        </p:txBody>
      </p:sp>
      <p:sp>
        <p:nvSpPr>
          <p:cNvPr id="5" name="TextBox 4"/>
          <p:cNvSpPr txBox="1"/>
          <p:nvPr/>
        </p:nvSpPr>
        <p:spPr>
          <a:xfrm>
            <a:off x="502920" y="6510528"/>
            <a:ext cx="5486400" cy="182880"/>
          </a:xfrm>
          <a:prstGeom prst="rect">
            <a:avLst/>
          </a:prstGeom>
          <a:noFill/>
        </p:spPr>
        <p:txBody>
          <a:bodyPr wrap="square" lIns="18288" tIns="18288" rIns="18288" bIns="18288">
            <a:spAutoFit/>
          </a:bodyPr>
          <a:lstStyle/>
          <a:p>
            <a:pPr>
              <a:defRPr sz="900" b="1">
                <a:solidFill>
                  <a:srgbClr val="5B697A"/>
                </a:solidFill>
                <a:latin typeface="Aptos"/>
              </a:defRPr>
            </a:pPr>
            <a:r>
              <a:t>AIRFLYPOLICY  |  TRAVEL GUIDANCE</a:t>
            </a:r>
          </a:p>
        </p:txBody>
      </p:sp>
      <p:sp>
        <p:nvSpPr>
          <p:cNvPr id="6" name="TextBox 5"/>
          <p:cNvSpPr txBox="1"/>
          <p:nvPr/>
        </p:nvSpPr>
        <p:spPr>
          <a:xfrm>
            <a:off x="10835640" y="6492240"/>
            <a:ext cx="822960" cy="201168"/>
          </a:xfrm>
          <a:prstGeom prst="rect">
            <a:avLst/>
          </a:prstGeom>
          <a:noFill/>
        </p:spPr>
        <p:txBody>
          <a:bodyPr wrap="square" lIns="18288" tIns="18288" rIns="18288" bIns="18288">
            <a:spAutoFit/>
          </a:bodyPr>
          <a:lstStyle/>
          <a:p>
            <a:pPr algn="r">
              <a:defRPr sz="900" b="1">
                <a:solidFill>
                  <a:srgbClr val="5B697A"/>
                </a:solidFill>
                <a:latin typeface="Aptos"/>
              </a:defRPr>
            </a:pPr>
            <a:r>
              <a:t>06 / 10</a:t>
            </a:r>
          </a:p>
        </p:txBody>
      </p:sp>
      <p:sp>
        <p:nvSpPr>
          <p:cNvPr id="7" name="TextBox 6"/>
          <p:cNvSpPr txBox="1"/>
          <p:nvPr/>
        </p:nvSpPr>
        <p:spPr>
          <a:xfrm>
            <a:off x="731520" y="1417320"/>
            <a:ext cx="6537960" cy="2743200"/>
          </a:xfrm>
          <a:prstGeom prst="rect">
            <a:avLst/>
          </a:prstGeom>
          <a:noFill/>
        </p:spPr>
        <p:txBody>
          <a:bodyPr wrap="square" lIns="18288" tIns="18288" rIns="18288" bIns="18288">
            <a:spAutoFit/>
          </a:bodyPr>
          <a:lstStyle/>
          <a:p>
            <a:pPr>
              <a:defRPr sz="1600" b="0">
                <a:solidFill>
                  <a:srgbClr val="273343"/>
                </a:solidFill>
                <a:latin typeface="Aptos"/>
              </a:defRPr>
            </a:pPr>
            <a:r>
              <a:t>If you still need to travel, ask whether Frontier can offer a rebooking option or whether you must arrange another itinerary. Explain your destination and any time constraints, but stay flexible about departure times and routing. Before accepting a proposed change, confirm the new flight details and ask whether any conditions apply. If no suitable option is available, compare alternatives carefully and consider how separate tickets may affect baggage, connections, and your overall travel plans.</a:t>
            </a:r>
          </a:p>
        </p:txBody>
      </p:sp>
      <p:sp>
        <p:nvSpPr>
          <p:cNvPr id="8" name="Rounded Rectangle 7"/>
          <p:cNvSpPr/>
          <p:nvPr/>
        </p:nvSpPr>
        <p:spPr>
          <a:xfrm>
            <a:off x="7543800" y="1417320"/>
            <a:ext cx="3977639" cy="4526280"/>
          </a:xfrm>
          <a:prstGeom prst="roundRect">
            <a:avLst/>
          </a:prstGeom>
          <a:solidFill>
            <a:srgbClr val="FFFFFF"/>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863840" y="1691640"/>
            <a:ext cx="3017520" cy="320040"/>
          </a:xfrm>
          <a:prstGeom prst="rect">
            <a:avLst/>
          </a:prstGeom>
          <a:noFill/>
        </p:spPr>
        <p:txBody>
          <a:bodyPr wrap="square" lIns="18288" tIns="18288" rIns="18288" bIns="18288">
            <a:spAutoFit/>
          </a:bodyPr>
          <a:lstStyle/>
          <a:p>
            <a:pPr>
              <a:defRPr sz="1400" b="1">
                <a:solidFill>
                  <a:srgbClr val="1E5DA0"/>
                </a:solidFill>
                <a:latin typeface="Aptos"/>
              </a:defRPr>
            </a:pPr>
            <a:r>
              <a:t>KEY ACTIONS</a:t>
            </a:r>
          </a:p>
        </p:txBody>
      </p:sp>
      <p:sp>
        <p:nvSpPr>
          <p:cNvPr id="10" name="Oval 9"/>
          <p:cNvSpPr/>
          <p:nvPr/>
        </p:nvSpPr>
        <p:spPr>
          <a:xfrm>
            <a:off x="7863840" y="2231136"/>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092440" y="2148840"/>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State your destination and preferred timing.</a:t>
            </a:r>
          </a:p>
        </p:txBody>
      </p:sp>
      <p:sp>
        <p:nvSpPr>
          <p:cNvPr id="12" name="Oval 11"/>
          <p:cNvSpPr/>
          <p:nvPr/>
        </p:nvSpPr>
        <p:spPr>
          <a:xfrm>
            <a:off x="7863840" y="2889504"/>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2807208"/>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Ask about available alternative departures.</a:t>
            </a:r>
          </a:p>
        </p:txBody>
      </p:sp>
      <p:sp>
        <p:nvSpPr>
          <p:cNvPr id="14" name="Oval 13"/>
          <p:cNvSpPr/>
          <p:nvPr/>
        </p:nvSpPr>
        <p:spPr>
          <a:xfrm>
            <a:off x="7863840" y="3547872"/>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092440" y="3465576"/>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Verify airport and connection details.</a:t>
            </a:r>
          </a:p>
        </p:txBody>
      </p:sp>
      <p:sp>
        <p:nvSpPr>
          <p:cNvPr id="16" name="Oval 15"/>
          <p:cNvSpPr/>
          <p:nvPr/>
        </p:nvSpPr>
        <p:spPr>
          <a:xfrm>
            <a:off x="7863840" y="4206240"/>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092440" y="4123944"/>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Confirm the new itinerary before proceeding.</a:t>
            </a:r>
          </a:p>
        </p:txBody>
      </p:sp>
      <p:sp>
        <p:nvSpPr>
          <p:cNvPr id="18" name="Rectangle 17"/>
          <p:cNvSpPr/>
          <p:nvPr/>
        </p:nvSpPr>
        <p:spPr>
          <a:xfrm>
            <a:off x="731520" y="4617720"/>
            <a:ext cx="6309360" cy="73152"/>
          </a:xfrm>
          <a:prstGeom prst="rect">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731520" y="4617720"/>
            <a:ext cx="3063240" cy="73152"/>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731520" y="4892040"/>
            <a:ext cx="6217920" cy="411480"/>
          </a:xfrm>
          <a:prstGeom prst="rect">
            <a:avLst/>
          </a:prstGeom>
          <a:noFill/>
        </p:spPr>
        <p:txBody>
          <a:bodyPr wrap="square" lIns="18288" tIns="18288" rIns="18288" bIns="18288">
            <a:spAutoFit/>
          </a:bodyPr>
          <a:lstStyle/>
          <a:p>
            <a:pPr>
              <a:defRPr sz="1400" b="1">
                <a:solidFill>
                  <a:srgbClr val="1E5DA0"/>
                </a:solidFill>
                <a:latin typeface="Aptos"/>
              </a:defRPr>
            </a:pPr>
            <a:r>
              <a:t>Stay calm • Confirm details • Choose the next step</a:t>
            </a:r>
          </a:p>
        </p:txBody>
      </p:sp>
      <p:pic>
        <p:nvPicPr>
          <p:cNvPr id="21" name="Picture 20"/>
          <p:cNvPicPr>
            <a:picLocks noChangeAspect="1"/>
          </p:cNvPicPr>
          <p:nvPr/>
        </p:nvPicPr>
        <p:blipFill rotWithShape="1">
          <a:blip r:embed="rId2">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6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02920" y="502920"/>
            <a:ext cx="109728" cy="502920"/>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9808" y="438912"/>
            <a:ext cx="10789920" cy="685800"/>
          </a:xfrm>
          <a:prstGeom prst="rect">
            <a:avLst/>
          </a:prstGeom>
          <a:noFill/>
        </p:spPr>
        <p:txBody>
          <a:bodyPr wrap="square" lIns="18288" tIns="18288" rIns="18288" bIns="18288">
            <a:spAutoFit/>
          </a:bodyPr>
          <a:lstStyle/>
          <a:p>
            <a:pPr>
              <a:defRPr sz="2700" b="1">
                <a:solidFill>
                  <a:srgbClr val="102340"/>
                </a:solidFill>
                <a:latin typeface="Aptos"/>
              </a:defRPr>
            </a:pPr>
            <a:r>
              <a:t>5. Protect Any Remaining Connections</a:t>
            </a:r>
          </a:p>
        </p:txBody>
      </p:sp>
      <p:sp>
        <p:nvSpPr>
          <p:cNvPr id="5" name="TextBox 4"/>
          <p:cNvSpPr txBox="1"/>
          <p:nvPr/>
        </p:nvSpPr>
        <p:spPr>
          <a:xfrm>
            <a:off x="502920" y="6510528"/>
            <a:ext cx="5486400" cy="182880"/>
          </a:xfrm>
          <a:prstGeom prst="rect">
            <a:avLst/>
          </a:prstGeom>
          <a:noFill/>
        </p:spPr>
        <p:txBody>
          <a:bodyPr wrap="square" lIns="18288" tIns="18288" rIns="18288" bIns="18288">
            <a:spAutoFit/>
          </a:bodyPr>
          <a:lstStyle/>
          <a:p>
            <a:pPr>
              <a:defRPr sz="900" b="1">
                <a:solidFill>
                  <a:srgbClr val="5B697A"/>
                </a:solidFill>
                <a:latin typeface="Aptos"/>
              </a:defRPr>
            </a:pPr>
            <a:r>
              <a:t>AIRFLYPOLICY  |  TRAVEL GUIDANCE</a:t>
            </a:r>
          </a:p>
        </p:txBody>
      </p:sp>
      <p:sp>
        <p:nvSpPr>
          <p:cNvPr id="6" name="TextBox 5"/>
          <p:cNvSpPr txBox="1"/>
          <p:nvPr/>
        </p:nvSpPr>
        <p:spPr>
          <a:xfrm>
            <a:off x="10835640" y="6492240"/>
            <a:ext cx="822960" cy="201168"/>
          </a:xfrm>
          <a:prstGeom prst="rect">
            <a:avLst/>
          </a:prstGeom>
          <a:noFill/>
        </p:spPr>
        <p:txBody>
          <a:bodyPr wrap="square" lIns="18288" tIns="18288" rIns="18288" bIns="18288">
            <a:spAutoFit/>
          </a:bodyPr>
          <a:lstStyle/>
          <a:p>
            <a:pPr algn="r">
              <a:defRPr sz="900" b="1">
                <a:solidFill>
                  <a:srgbClr val="5B697A"/>
                </a:solidFill>
                <a:latin typeface="Aptos"/>
              </a:defRPr>
            </a:pPr>
            <a:r>
              <a:t>07 / 10</a:t>
            </a:r>
          </a:p>
        </p:txBody>
      </p:sp>
      <p:sp>
        <p:nvSpPr>
          <p:cNvPr id="7" name="TextBox 6"/>
          <p:cNvSpPr txBox="1"/>
          <p:nvPr/>
        </p:nvSpPr>
        <p:spPr>
          <a:xfrm>
            <a:off x="731520" y="1417320"/>
            <a:ext cx="6537960" cy="2743200"/>
          </a:xfrm>
          <a:prstGeom prst="rect">
            <a:avLst/>
          </a:prstGeom>
          <a:noFill/>
        </p:spPr>
        <p:txBody>
          <a:bodyPr wrap="square" lIns="18288" tIns="18288" rIns="18288" bIns="18288">
            <a:spAutoFit/>
          </a:bodyPr>
          <a:lstStyle/>
          <a:p>
            <a:pPr>
              <a:defRPr sz="1600" b="0">
                <a:solidFill>
                  <a:srgbClr val="273343"/>
                </a:solidFill>
                <a:latin typeface="Aptos"/>
              </a:defRPr>
            </a:pPr>
            <a:r>
              <a:t>If your missed flight is part of a multi-flight journey, contact Frontier before assuming the rest of your trip remains unchanged. A missed first segment may affect later flights, and separately booked connections can create additional complications. Explain the full itinerary and ask which segments remain active. If another airline is involved, contact that carrier as well to understand its own requirements. Keep all confirmations and receipts together, and do not rely on an informal assumption that every later flight will be held.</a:t>
            </a:r>
          </a:p>
        </p:txBody>
      </p:sp>
      <p:sp>
        <p:nvSpPr>
          <p:cNvPr id="8" name="Rounded Rectangle 7"/>
          <p:cNvSpPr/>
          <p:nvPr/>
        </p:nvSpPr>
        <p:spPr>
          <a:xfrm>
            <a:off x="7543800" y="1417320"/>
            <a:ext cx="3977639" cy="4526280"/>
          </a:xfrm>
          <a:prstGeom prst="roundRect">
            <a:avLst/>
          </a:prstGeom>
          <a:solidFill>
            <a:srgbClr val="FFFFFF"/>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863840" y="1691640"/>
            <a:ext cx="3017520" cy="320040"/>
          </a:xfrm>
          <a:prstGeom prst="rect">
            <a:avLst/>
          </a:prstGeom>
          <a:noFill/>
        </p:spPr>
        <p:txBody>
          <a:bodyPr wrap="square" lIns="18288" tIns="18288" rIns="18288" bIns="18288">
            <a:spAutoFit/>
          </a:bodyPr>
          <a:lstStyle/>
          <a:p>
            <a:pPr>
              <a:defRPr sz="1400" b="1">
                <a:solidFill>
                  <a:srgbClr val="1E5DA0"/>
                </a:solidFill>
                <a:latin typeface="Aptos"/>
              </a:defRPr>
            </a:pPr>
            <a:r>
              <a:t>KEY ACTIONS</a:t>
            </a:r>
          </a:p>
        </p:txBody>
      </p:sp>
      <p:sp>
        <p:nvSpPr>
          <p:cNvPr id="10" name="Oval 9"/>
          <p:cNvSpPr/>
          <p:nvPr/>
        </p:nvSpPr>
        <p:spPr>
          <a:xfrm>
            <a:off x="7863840" y="2231136"/>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092440" y="2148840"/>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Share the full itinerary with the agent.</a:t>
            </a:r>
          </a:p>
        </p:txBody>
      </p:sp>
      <p:sp>
        <p:nvSpPr>
          <p:cNvPr id="12" name="Oval 11"/>
          <p:cNvSpPr/>
          <p:nvPr/>
        </p:nvSpPr>
        <p:spPr>
          <a:xfrm>
            <a:off x="7863840" y="2889504"/>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2807208"/>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Confirm the status of every remaining segment.</a:t>
            </a:r>
          </a:p>
        </p:txBody>
      </p:sp>
      <p:sp>
        <p:nvSpPr>
          <p:cNvPr id="14" name="Oval 13"/>
          <p:cNvSpPr/>
          <p:nvPr/>
        </p:nvSpPr>
        <p:spPr>
          <a:xfrm>
            <a:off x="7863840" y="3547872"/>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092440" y="3465576"/>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Contact other carriers when separate tickets are involved.</a:t>
            </a:r>
          </a:p>
        </p:txBody>
      </p:sp>
      <p:sp>
        <p:nvSpPr>
          <p:cNvPr id="16" name="Oval 15"/>
          <p:cNvSpPr/>
          <p:nvPr/>
        </p:nvSpPr>
        <p:spPr>
          <a:xfrm>
            <a:off x="7863840" y="4206240"/>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092440" y="4123944"/>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Save updated confirmations and receipts.</a:t>
            </a:r>
          </a:p>
        </p:txBody>
      </p:sp>
      <p:sp>
        <p:nvSpPr>
          <p:cNvPr id="18" name="Rectangle 17"/>
          <p:cNvSpPr/>
          <p:nvPr/>
        </p:nvSpPr>
        <p:spPr>
          <a:xfrm>
            <a:off x="731520" y="4617720"/>
            <a:ext cx="6309360" cy="73152"/>
          </a:xfrm>
          <a:prstGeom prst="rect">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731520" y="4617720"/>
            <a:ext cx="3749039" cy="73152"/>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731520" y="4892040"/>
            <a:ext cx="6217920" cy="411480"/>
          </a:xfrm>
          <a:prstGeom prst="rect">
            <a:avLst/>
          </a:prstGeom>
          <a:noFill/>
        </p:spPr>
        <p:txBody>
          <a:bodyPr wrap="square" lIns="18288" tIns="18288" rIns="18288" bIns="18288">
            <a:spAutoFit/>
          </a:bodyPr>
          <a:lstStyle/>
          <a:p>
            <a:pPr>
              <a:defRPr sz="1400" b="1">
                <a:solidFill>
                  <a:srgbClr val="1E5DA0"/>
                </a:solidFill>
                <a:latin typeface="Aptos"/>
              </a:defRPr>
            </a:pPr>
            <a:r>
              <a:t>Stay calm • Confirm details • Choose the next step</a:t>
            </a:r>
          </a:p>
        </p:txBody>
      </p:sp>
      <p:pic>
        <p:nvPicPr>
          <p:cNvPr id="21" name="Picture 20"/>
          <p:cNvPicPr>
            <a:picLocks noChangeAspect="1"/>
          </p:cNvPicPr>
          <p:nvPr/>
        </p:nvPicPr>
        <p:blipFill rotWithShape="1">
          <a:blip r:embed="rId2">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6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02920" y="502920"/>
            <a:ext cx="109728" cy="502920"/>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9808" y="438912"/>
            <a:ext cx="10789920" cy="685800"/>
          </a:xfrm>
          <a:prstGeom prst="rect">
            <a:avLst/>
          </a:prstGeom>
          <a:noFill/>
        </p:spPr>
        <p:txBody>
          <a:bodyPr wrap="square" lIns="18288" tIns="18288" rIns="18288" bIns="18288">
            <a:spAutoFit/>
          </a:bodyPr>
          <a:lstStyle/>
          <a:p>
            <a:pPr>
              <a:defRPr sz="2700" b="1">
                <a:solidFill>
                  <a:srgbClr val="102340"/>
                </a:solidFill>
                <a:latin typeface="Aptos"/>
              </a:defRPr>
            </a:pPr>
            <a:r>
              <a:t>6. Prepare for Your Next Travel Attempt</a:t>
            </a:r>
          </a:p>
        </p:txBody>
      </p:sp>
      <p:sp>
        <p:nvSpPr>
          <p:cNvPr id="5" name="TextBox 4"/>
          <p:cNvSpPr txBox="1"/>
          <p:nvPr/>
        </p:nvSpPr>
        <p:spPr>
          <a:xfrm>
            <a:off x="502920" y="6510528"/>
            <a:ext cx="5486400" cy="182880"/>
          </a:xfrm>
          <a:prstGeom prst="rect">
            <a:avLst/>
          </a:prstGeom>
          <a:noFill/>
        </p:spPr>
        <p:txBody>
          <a:bodyPr wrap="square" lIns="18288" tIns="18288" rIns="18288" bIns="18288">
            <a:spAutoFit/>
          </a:bodyPr>
          <a:lstStyle/>
          <a:p>
            <a:pPr>
              <a:defRPr sz="900" b="1">
                <a:solidFill>
                  <a:srgbClr val="5B697A"/>
                </a:solidFill>
                <a:latin typeface="Aptos"/>
              </a:defRPr>
            </a:pPr>
            <a:r>
              <a:t>AIRFLYPOLICY  |  TRAVEL GUIDANCE</a:t>
            </a:r>
          </a:p>
        </p:txBody>
      </p:sp>
      <p:sp>
        <p:nvSpPr>
          <p:cNvPr id="6" name="TextBox 5"/>
          <p:cNvSpPr txBox="1"/>
          <p:nvPr/>
        </p:nvSpPr>
        <p:spPr>
          <a:xfrm>
            <a:off x="10835640" y="6492240"/>
            <a:ext cx="822960" cy="201168"/>
          </a:xfrm>
          <a:prstGeom prst="rect">
            <a:avLst/>
          </a:prstGeom>
          <a:noFill/>
        </p:spPr>
        <p:txBody>
          <a:bodyPr wrap="square" lIns="18288" tIns="18288" rIns="18288" bIns="18288">
            <a:spAutoFit/>
          </a:bodyPr>
          <a:lstStyle/>
          <a:p>
            <a:pPr algn="r">
              <a:defRPr sz="900" b="1">
                <a:solidFill>
                  <a:srgbClr val="5B697A"/>
                </a:solidFill>
                <a:latin typeface="Aptos"/>
              </a:defRPr>
            </a:pPr>
            <a:r>
              <a:t>08 / 10</a:t>
            </a:r>
          </a:p>
        </p:txBody>
      </p:sp>
      <p:sp>
        <p:nvSpPr>
          <p:cNvPr id="7" name="TextBox 6"/>
          <p:cNvSpPr txBox="1"/>
          <p:nvPr/>
        </p:nvSpPr>
        <p:spPr>
          <a:xfrm>
            <a:off x="731520" y="1417320"/>
            <a:ext cx="6537960" cy="2743200"/>
          </a:xfrm>
          <a:prstGeom prst="rect">
            <a:avLst/>
          </a:prstGeom>
          <a:noFill/>
        </p:spPr>
        <p:txBody>
          <a:bodyPr wrap="square" lIns="18288" tIns="18288" rIns="18288" bIns="18288">
            <a:spAutoFit/>
          </a:bodyPr>
          <a:lstStyle/>
          <a:p>
            <a:pPr>
              <a:defRPr sz="1600" b="0">
                <a:solidFill>
                  <a:srgbClr val="273343"/>
                </a:solidFill>
                <a:latin typeface="Aptos"/>
              </a:defRPr>
            </a:pPr>
            <a:r>
              <a:t>Once you know your next step, give yourself extra time for check-in, security, and reaching the gate. Review the airline's current airport guidance and boarding information before leaving for the airport. Keep your identification, booking confirmation, and any rebooking details easy to access. If the original delay involved traffic, transit, or other logistics, consider a backup route. A little preparation can reduce stress and help you avoid repeating the same problem on the next departure.</a:t>
            </a:r>
          </a:p>
        </p:txBody>
      </p:sp>
      <p:sp>
        <p:nvSpPr>
          <p:cNvPr id="8" name="Rounded Rectangle 7"/>
          <p:cNvSpPr/>
          <p:nvPr/>
        </p:nvSpPr>
        <p:spPr>
          <a:xfrm>
            <a:off x="7543800" y="1417320"/>
            <a:ext cx="3977639" cy="4526280"/>
          </a:xfrm>
          <a:prstGeom prst="roundRect">
            <a:avLst/>
          </a:prstGeom>
          <a:solidFill>
            <a:srgbClr val="FFFFFF"/>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863840" y="1691640"/>
            <a:ext cx="3017520" cy="320040"/>
          </a:xfrm>
          <a:prstGeom prst="rect">
            <a:avLst/>
          </a:prstGeom>
          <a:noFill/>
        </p:spPr>
        <p:txBody>
          <a:bodyPr wrap="square" lIns="18288" tIns="18288" rIns="18288" bIns="18288">
            <a:spAutoFit/>
          </a:bodyPr>
          <a:lstStyle/>
          <a:p>
            <a:pPr>
              <a:defRPr sz="1400" b="1">
                <a:solidFill>
                  <a:srgbClr val="1E5DA0"/>
                </a:solidFill>
                <a:latin typeface="Aptos"/>
              </a:defRPr>
            </a:pPr>
            <a:r>
              <a:t>KEY ACTIONS</a:t>
            </a:r>
          </a:p>
        </p:txBody>
      </p:sp>
      <p:sp>
        <p:nvSpPr>
          <p:cNvPr id="10" name="Oval 9"/>
          <p:cNvSpPr/>
          <p:nvPr/>
        </p:nvSpPr>
        <p:spPr>
          <a:xfrm>
            <a:off x="7863840" y="2231136"/>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092440" y="2148840"/>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Check the airport and terminal information.</a:t>
            </a:r>
          </a:p>
        </p:txBody>
      </p:sp>
      <p:sp>
        <p:nvSpPr>
          <p:cNvPr id="12" name="Oval 11"/>
          <p:cNvSpPr/>
          <p:nvPr/>
        </p:nvSpPr>
        <p:spPr>
          <a:xfrm>
            <a:off x="7863840" y="2889504"/>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2807208"/>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Allow a generous buffer for travel and security.</a:t>
            </a:r>
          </a:p>
        </p:txBody>
      </p:sp>
      <p:sp>
        <p:nvSpPr>
          <p:cNvPr id="14" name="Oval 13"/>
          <p:cNvSpPr/>
          <p:nvPr/>
        </p:nvSpPr>
        <p:spPr>
          <a:xfrm>
            <a:off x="7863840" y="3547872"/>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092440" y="3465576"/>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Keep identification and confirmations accessible.</a:t>
            </a:r>
          </a:p>
        </p:txBody>
      </p:sp>
      <p:sp>
        <p:nvSpPr>
          <p:cNvPr id="16" name="Oval 15"/>
          <p:cNvSpPr/>
          <p:nvPr/>
        </p:nvSpPr>
        <p:spPr>
          <a:xfrm>
            <a:off x="7863840" y="4206240"/>
            <a:ext cx="109728" cy="10972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092440" y="4123944"/>
            <a:ext cx="3017520" cy="347472"/>
          </a:xfrm>
          <a:prstGeom prst="rect">
            <a:avLst/>
          </a:prstGeom>
          <a:noFill/>
        </p:spPr>
        <p:txBody>
          <a:bodyPr wrap="square" lIns="18288" tIns="18288" rIns="18288" bIns="18288">
            <a:spAutoFit/>
          </a:bodyPr>
          <a:lstStyle/>
          <a:p>
            <a:pPr>
              <a:defRPr sz="1400" b="0">
                <a:solidFill>
                  <a:srgbClr val="273343"/>
                </a:solidFill>
                <a:latin typeface="Aptos"/>
              </a:defRPr>
            </a:pPr>
            <a:r>
              <a:t>Set alerts and monitor flight updates.</a:t>
            </a:r>
          </a:p>
        </p:txBody>
      </p:sp>
      <p:sp>
        <p:nvSpPr>
          <p:cNvPr id="18" name="Rectangle 17"/>
          <p:cNvSpPr/>
          <p:nvPr/>
        </p:nvSpPr>
        <p:spPr>
          <a:xfrm>
            <a:off x="731520" y="4617720"/>
            <a:ext cx="6309360" cy="73152"/>
          </a:xfrm>
          <a:prstGeom prst="rect">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731520" y="4617720"/>
            <a:ext cx="4434840" cy="73152"/>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731520" y="4892040"/>
            <a:ext cx="6217920" cy="411480"/>
          </a:xfrm>
          <a:prstGeom prst="rect">
            <a:avLst/>
          </a:prstGeom>
          <a:noFill/>
        </p:spPr>
        <p:txBody>
          <a:bodyPr wrap="square" lIns="18288" tIns="18288" rIns="18288" bIns="18288">
            <a:spAutoFit/>
          </a:bodyPr>
          <a:lstStyle/>
          <a:p>
            <a:pPr>
              <a:defRPr sz="1400" b="1">
                <a:solidFill>
                  <a:srgbClr val="1E5DA0"/>
                </a:solidFill>
                <a:latin typeface="Aptos"/>
              </a:defRPr>
            </a:pPr>
            <a:r>
              <a:t>Stay calm • Confirm details • Choose the next step</a:t>
            </a:r>
          </a:p>
        </p:txBody>
      </p:sp>
      <p:pic>
        <p:nvPicPr>
          <p:cNvPr id="21" name="Picture 20"/>
          <p:cNvPicPr>
            <a:picLocks noChangeAspect="1"/>
          </p:cNvPicPr>
          <p:nvPr/>
        </p:nvPicPr>
        <p:blipFill rotWithShape="1">
          <a:blip r:embed="rId2">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6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02920" y="502920"/>
            <a:ext cx="109728" cy="502920"/>
          </a:xfrm>
          <a:prstGeom prst="rect">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9808" y="438912"/>
            <a:ext cx="10789920" cy="685800"/>
          </a:xfrm>
          <a:prstGeom prst="rect">
            <a:avLst/>
          </a:prstGeom>
          <a:noFill/>
        </p:spPr>
        <p:txBody>
          <a:bodyPr wrap="square" lIns="18288" tIns="18288" rIns="18288" bIns="18288">
            <a:spAutoFit/>
          </a:bodyPr>
          <a:lstStyle/>
          <a:p>
            <a:pPr>
              <a:defRPr sz="2700" b="1">
                <a:solidFill>
                  <a:srgbClr val="102340"/>
                </a:solidFill>
                <a:latin typeface="Aptos"/>
              </a:defRPr>
            </a:pPr>
            <a:r>
              <a:t>Conclusion: Focus on Clear, Timely Action</a:t>
            </a:r>
          </a:p>
        </p:txBody>
      </p:sp>
      <p:sp>
        <p:nvSpPr>
          <p:cNvPr id="5" name="TextBox 4"/>
          <p:cNvSpPr txBox="1"/>
          <p:nvPr/>
        </p:nvSpPr>
        <p:spPr>
          <a:xfrm>
            <a:off x="502920" y="6510528"/>
            <a:ext cx="5486400" cy="182880"/>
          </a:xfrm>
          <a:prstGeom prst="rect">
            <a:avLst/>
          </a:prstGeom>
          <a:noFill/>
        </p:spPr>
        <p:txBody>
          <a:bodyPr wrap="square" lIns="18288" tIns="18288" rIns="18288" bIns="18288">
            <a:spAutoFit/>
          </a:bodyPr>
          <a:lstStyle/>
          <a:p>
            <a:pPr>
              <a:defRPr sz="900" b="1">
                <a:solidFill>
                  <a:srgbClr val="5B697A"/>
                </a:solidFill>
                <a:latin typeface="Aptos"/>
              </a:defRPr>
            </a:pPr>
            <a:r>
              <a:t>AIRFLYPOLICY  |  TRAVEL GUIDANCE</a:t>
            </a:r>
          </a:p>
        </p:txBody>
      </p:sp>
      <p:sp>
        <p:nvSpPr>
          <p:cNvPr id="6" name="TextBox 5"/>
          <p:cNvSpPr txBox="1"/>
          <p:nvPr/>
        </p:nvSpPr>
        <p:spPr>
          <a:xfrm>
            <a:off x="10835640" y="6492240"/>
            <a:ext cx="822960" cy="201168"/>
          </a:xfrm>
          <a:prstGeom prst="rect">
            <a:avLst/>
          </a:prstGeom>
          <a:noFill/>
        </p:spPr>
        <p:txBody>
          <a:bodyPr wrap="square" lIns="18288" tIns="18288" rIns="18288" bIns="18288">
            <a:spAutoFit/>
          </a:bodyPr>
          <a:lstStyle/>
          <a:p>
            <a:pPr algn="r">
              <a:defRPr sz="900" b="1">
                <a:solidFill>
                  <a:srgbClr val="5B697A"/>
                </a:solidFill>
                <a:latin typeface="Aptos"/>
              </a:defRPr>
            </a:pPr>
            <a:r>
              <a:t>09 / 10</a:t>
            </a:r>
          </a:p>
        </p:txBody>
      </p:sp>
      <p:sp>
        <p:nvSpPr>
          <p:cNvPr id="7" name="TextBox 6"/>
          <p:cNvSpPr txBox="1"/>
          <p:nvPr/>
        </p:nvSpPr>
        <p:spPr>
          <a:xfrm>
            <a:off x="731520" y="1508760"/>
            <a:ext cx="6675120" cy="2529923"/>
          </a:xfrm>
          <a:prstGeom prst="rect">
            <a:avLst/>
          </a:prstGeom>
          <a:noFill/>
        </p:spPr>
        <p:txBody>
          <a:bodyPr wrap="square" lIns="18288" tIns="18288" rIns="18288" bIns="18288">
            <a:spAutoFit/>
          </a:bodyPr>
          <a:lstStyle/>
          <a:p>
            <a:r>
              <a:rPr sz="1800" b="0" dirty="0">
                <a:solidFill>
                  <a:srgbClr val="273343"/>
                </a:solidFill>
                <a:latin typeface="Aptos"/>
              </a:rPr>
              <a:t>A missed departure can disrupt a trip, but clear communication can help you understand your available choices. The </a:t>
            </a:r>
            <a:r>
              <a:rPr sz="1800" b="1" dirty="0">
                <a:solidFill>
                  <a:srgbClr val="273343"/>
                </a:solidFill>
                <a:latin typeface="Aptos"/>
                <a:hlinkClick r:id="rId2"/>
              </a:rPr>
              <a:t>frontier missed flight policy</a:t>
            </a:r>
            <a:r>
              <a:rPr sz="1800" b="0" dirty="0">
                <a:solidFill>
                  <a:srgbClr val="273343"/>
                </a:solidFill>
                <a:latin typeface="Aptos"/>
              </a:rPr>
              <a:t> should be checked against your own reservation and circumstances, so contact Frontier promptly, keep your booking information handy, and confirm the status of any remaining flights. Ask questions before accepting a new itinerary, and save the details you receive. For general travel guidance, </a:t>
            </a:r>
            <a:r>
              <a:rPr sz="1800" b="0" dirty="0" err="1">
                <a:solidFill>
                  <a:srgbClr val="273343"/>
                </a:solidFill>
                <a:latin typeface="Aptos"/>
              </a:rPr>
              <a:t>AirflyPolicy</a:t>
            </a:r>
            <a:r>
              <a:rPr sz="1800" b="0" dirty="0">
                <a:solidFill>
                  <a:srgbClr val="273343"/>
                </a:solidFill>
                <a:latin typeface="Aptos"/>
              </a:rPr>
              <a:t> can help you organize your next steps and prepare for a smoother return to your plans.</a:t>
            </a:r>
          </a:p>
        </p:txBody>
      </p:sp>
      <p:sp>
        <p:nvSpPr>
          <p:cNvPr id="8" name="Rounded Rectangle 7"/>
          <p:cNvSpPr/>
          <p:nvPr/>
        </p:nvSpPr>
        <p:spPr>
          <a:xfrm>
            <a:off x="7772400" y="1508760"/>
            <a:ext cx="3566160" cy="4114800"/>
          </a:xfrm>
          <a:prstGeom prst="roundRect">
            <a:avLst/>
          </a:prstGeom>
          <a:solidFill>
            <a:srgbClr val="102340"/>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138160" y="1965960"/>
            <a:ext cx="2834640" cy="320040"/>
          </a:xfrm>
          <a:prstGeom prst="rect">
            <a:avLst/>
          </a:prstGeom>
          <a:noFill/>
        </p:spPr>
        <p:txBody>
          <a:bodyPr wrap="square" lIns="18288" tIns="18288" rIns="18288" bIns="18288">
            <a:spAutoFit/>
          </a:bodyPr>
          <a:lstStyle/>
          <a:p>
            <a:pPr algn="ctr">
              <a:defRPr sz="1400" b="1">
                <a:solidFill>
                  <a:srgbClr val="F58E30"/>
                </a:solidFill>
                <a:latin typeface="Aptos"/>
              </a:defRPr>
            </a:pPr>
            <a:r>
              <a:t>NEXT STEP</a:t>
            </a:r>
          </a:p>
        </p:txBody>
      </p:sp>
      <p:sp>
        <p:nvSpPr>
          <p:cNvPr id="10" name="TextBox 9"/>
          <p:cNvSpPr txBox="1"/>
          <p:nvPr/>
        </p:nvSpPr>
        <p:spPr>
          <a:xfrm>
            <a:off x="8138160" y="2560320"/>
            <a:ext cx="2834640" cy="1645920"/>
          </a:xfrm>
          <a:prstGeom prst="rect">
            <a:avLst/>
          </a:prstGeom>
          <a:noFill/>
        </p:spPr>
        <p:txBody>
          <a:bodyPr wrap="square" lIns="18288" tIns="18288" rIns="18288" bIns="18288">
            <a:spAutoFit/>
          </a:bodyPr>
          <a:lstStyle/>
          <a:p>
            <a:pPr algn="ctr">
              <a:defRPr sz="2200" b="1">
                <a:solidFill>
                  <a:srgbClr val="FFFFFF"/>
                </a:solidFill>
                <a:latin typeface="Aptos"/>
              </a:defRPr>
            </a:pPr>
            <a:r>
              <a:t>Contact the airline.</a:t>
            </a:r>
            <a:br/>
            <a:r>
              <a:t>Confirm your options.</a:t>
            </a:r>
            <a:br/>
            <a:r>
              <a:t>Keep your records.</a:t>
            </a:r>
          </a:p>
        </p:txBody>
      </p:sp>
      <p:sp>
        <p:nvSpPr>
          <p:cNvPr id="11" name="TextBox 10"/>
          <p:cNvSpPr txBox="1"/>
          <p:nvPr/>
        </p:nvSpPr>
        <p:spPr>
          <a:xfrm>
            <a:off x="8321040" y="4800600"/>
            <a:ext cx="2468880" cy="320040"/>
          </a:xfrm>
          <a:prstGeom prst="rect">
            <a:avLst/>
          </a:prstGeom>
          <a:noFill/>
        </p:spPr>
        <p:txBody>
          <a:bodyPr wrap="square" lIns="18288" tIns="18288" rIns="18288" bIns="18288">
            <a:spAutoFit/>
          </a:bodyPr>
          <a:lstStyle/>
          <a:p>
            <a:pPr algn="ctr">
              <a:defRPr sz="1500" b="1">
                <a:solidFill>
                  <a:srgbClr val="FFFFFF"/>
                </a:solidFill>
                <a:latin typeface="Aptos"/>
              </a:defRPr>
            </a:pPr>
            <a:r>
              <a:t>AirflyPolicy</a:t>
            </a: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023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31520" y="594360"/>
            <a:ext cx="3657600" cy="320040"/>
          </a:xfrm>
          <a:prstGeom prst="rect">
            <a:avLst/>
          </a:prstGeom>
          <a:noFill/>
        </p:spPr>
        <p:txBody>
          <a:bodyPr wrap="square" lIns="18288" tIns="18288" rIns="18288" bIns="18288">
            <a:spAutoFit/>
          </a:bodyPr>
          <a:lstStyle/>
          <a:p>
            <a:pPr>
              <a:defRPr sz="1400" b="1">
                <a:solidFill>
                  <a:srgbClr val="F58E30"/>
                </a:solidFill>
                <a:latin typeface="Aptos"/>
              </a:defRPr>
            </a:pPr>
            <a:r>
              <a:t>AIRFLYPOLICY</a:t>
            </a:r>
          </a:p>
        </p:txBody>
      </p:sp>
      <p:sp>
        <p:nvSpPr>
          <p:cNvPr id="4" name="TextBox 3"/>
          <p:cNvSpPr txBox="1"/>
          <p:nvPr/>
        </p:nvSpPr>
        <p:spPr>
          <a:xfrm>
            <a:off x="731520" y="1325880"/>
            <a:ext cx="7772400" cy="731520"/>
          </a:xfrm>
          <a:prstGeom prst="rect">
            <a:avLst/>
          </a:prstGeom>
          <a:noFill/>
        </p:spPr>
        <p:txBody>
          <a:bodyPr wrap="square" lIns="18288" tIns="18288" rIns="18288" bIns="18288">
            <a:spAutoFit/>
          </a:bodyPr>
          <a:lstStyle/>
          <a:p>
            <a:pPr>
              <a:defRPr sz="3000" b="1">
                <a:solidFill>
                  <a:srgbClr val="FFFFFF"/>
                </a:solidFill>
                <a:latin typeface="Aptos"/>
              </a:defRPr>
            </a:pPr>
            <a:r>
              <a:t>Need help planning your next step?</a:t>
            </a:r>
          </a:p>
        </p:txBody>
      </p:sp>
      <p:sp>
        <p:nvSpPr>
          <p:cNvPr id="5" name="TextBox 4"/>
          <p:cNvSpPr txBox="1"/>
          <p:nvPr/>
        </p:nvSpPr>
        <p:spPr>
          <a:xfrm>
            <a:off x="749808" y="2331720"/>
            <a:ext cx="7040880" cy="822960"/>
          </a:xfrm>
          <a:prstGeom prst="rect">
            <a:avLst/>
          </a:prstGeom>
          <a:noFill/>
        </p:spPr>
        <p:txBody>
          <a:bodyPr wrap="square" lIns="18288" tIns="18288" rIns="18288" bIns="18288">
            <a:spAutoFit/>
          </a:bodyPr>
          <a:lstStyle/>
          <a:p>
            <a:pPr>
              <a:defRPr sz="1800" b="0">
                <a:solidFill>
                  <a:srgbClr val="DAE6F2"/>
                </a:solidFill>
                <a:latin typeface="Aptos"/>
              </a:defRPr>
            </a:pPr>
            <a:r>
              <a:t>Keep your travel details ready and seek guidance before making assumptions about your booking.</a:t>
            </a:r>
          </a:p>
        </p:txBody>
      </p:sp>
      <p:sp>
        <p:nvSpPr>
          <p:cNvPr id="6" name="Rounded Rectangle 5"/>
          <p:cNvSpPr/>
          <p:nvPr/>
        </p:nvSpPr>
        <p:spPr>
          <a:xfrm>
            <a:off x="731520" y="3703320"/>
            <a:ext cx="6583680" cy="1508760"/>
          </a:xfrm>
          <a:prstGeom prst="roundRect">
            <a:avLst/>
          </a:prstGeom>
          <a:solidFill>
            <a:srgbClr val="1B3658"/>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051560" y="3977639"/>
            <a:ext cx="1371600" cy="274320"/>
          </a:xfrm>
          <a:prstGeom prst="rect">
            <a:avLst/>
          </a:prstGeom>
          <a:noFill/>
        </p:spPr>
        <p:txBody>
          <a:bodyPr wrap="square" lIns="18288" tIns="18288" rIns="18288" bIns="18288">
            <a:spAutoFit/>
          </a:bodyPr>
          <a:lstStyle/>
          <a:p>
            <a:pPr>
              <a:defRPr sz="1200" b="1">
                <a:solidFill>
                  <a:srgbClr val="F58E30"/>
                </a:solidFill>
                <a:latin typeface="Aptos"/>
              </a:defRPr>
            </a:pPr>
            <a:r>
              <a:t>WEBSITE</a:t>
            </a:r>
          </a:p>
        </p:txBody>
      </p:sp>
      <p:sp>
        <p:nvSpPr>
          <p:cNvPr id="8" name="TextBox 7"/>
          <p:cNvSpPr txBox="1"/>
          <p:nvPr/>
        </p:nvSpPr>
        <p:spPr>
          <a:xfrm>
            <a:off x="1051560" y="4370832"/>
            <a:ext cx="5577840" cy="344710"/>
          </a:xfrm>
          <a:prstGeom prst="rect">
            <a:avLst/>
          </a:prstGeom>
          <a:noFill/>
        </p:spPr>
        <p:txBody>
          <a:bodyPr wrap="square" lIns="18288" tIns="18288" rIns="18288" bIns="18288">
            <a:spAutoFit/>
          </a:bodyPr>
          <a:lstStyle/>
          <a:p>
            <a:pPr>
              <a:defRPr sz="2000" b="1">
                <a:solidFill>
                  <a:srgbClr val="FFFFFF"/>
                </a:solidFill>
                <a:latin typeface="Aptos"/>
              </a:defRPr>
            </a:pPr>
            <a:r>
              <a:rPr dirty="0">
                <a:hlinkClick r:id="rId2"/>
              </a:rPr>
              <a:t>https://www.airflypolicy.com/</a:t>
            </a:r>
            <a:endParaRPr dirty="0"/>
          </a:p>
        </p:txBody>
      </p:sp>
      <p:sp>
        <p:nvSpPr>
          <p:cNvPr id="9" name="Rounded Rectangle 8"/>
          <p:cNvSpPr/>
          <p:nvPr/>
        </p:nvSpPr>
        <p:spPr>
          <a:xfrm>
            <a:off x="7955279" y="3703320"/>
            <a:ext cx="3474720" cy="1508760"/>
          </a:xfrm>
          <a:prstGeom prst="roundRect">
            <a:avLst/>
          </a:prstGeom>
          <a:solidFill>
            <a:srgbClr val="1B3658"/>
          </a:solidFill>
          <a:ln>
            <a:solidFill>
              <a:srgbClr val="E4EAF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75320" y="3977639"/>
            <a:ext cx="1371600" cy="274320"/>
          </a:xfrm>
          <a:prstGeom prst="rect">
            <a:avLst/>
          </a:prstGeom>
          <a:noFill/>
        </p:spPr>
        <p:txBody>
          <a:bodyPr wrap="square" lIns="18288" tIns="18288" rIns="18288" bIns="18288">
            <a:spAutoFit/>
          </a:bodyPr>
          <a:lstStyle/>
          <a:p>
            <a:pPr>
              <a:defRPr sz="1200" b="1">
                <a:solidFill>
                  <a:srgbClr val="F58E30"/>
                </a:solidFill>
                <a:latin typeface="Aptos"/>
              </a:defRPr>
            </a:pPr>
            <a:r>
              <a:t>CALL</a:t>
            </a:r>
          </a:p>
        </p:txBody>
      </p:sp>
      <p:sp>
        <p:nvSpPr>
          <p:cNvPr id="11" name="TextBox 10"/>
          <p:cNvSpPr txBox="1"/>
          <p:nvPr/>
        </p:nvSpPr>
        <p:spPr>
          <a:xfrm>
            <a:off x="8275320" y="4370832"/>
            <a:ext cx="2834640" cy="411480"/>
          </a:xfrm>
          <a:prstGeom prst="rect">
            <a:avLst/>
          </a:prstGeom>
          <a:noFill/>
        </p:spPr>
        <p:txBody>
          <a:bodyPr wrap="square" lIns="18288" tIns="18288" rIns="18288" bIns="18288">
            <a:spAutoFit/>
          </a:bodyPr>
          <a:lstStyle/>
          <a:p>
            <a:pPr>
              <a:defRPr sz="1900" b="1">
                <a:solidFill>
                  <a:srgbClr val="FFFFFF"/>
                </a:solidFill>
                <a:latin typeface="Aptos"/>
              </a:defRPr>
            </a:pPr>
            <a:r>
              <a:t>+1-888-212-0809</a:t>
            </a:r>
          </a:p>
        </p:txBody>
      </p:sp>
      <p:sp>
        <p:nvSpPr>
          <p:cNvPr id="12" name="Oval 11"/>
          <p:cNvSpPr/>
          <p:nvPr/>
        </p:nvSpPr>
        <p:spPr>
          <a:xfrm>
            <a:off x="9486900" y="1097280"/>
            <a:ext cx="326898" cy="326898"/>
          </a:xfrm>
          <a:prstGeom prst="ellipse">
            <a:avLst/>
          </a:prstGeom>
          <a:solidFill>
            <a:srgbClr val="F58E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Oval 12"/>
          <p:cNvSpPr/>
          <p:nvPr/>
        </p:nvSpPr>
        <p:spPr>
          <a:xfrm>
            <a:off x="8355329" y="1424178"/>
            <a:ext cx="276606" cy="276606"/>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Oval 13"/>
          <p:cNvSpPr/>
          <p:nvPr/>
        </p:nvSpPr>
        <p:spPr>
          <a:xfrm>
            <a:off x="8521293" y="1338681"/>
            <a:ext cx="362102" cy="362102"/>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Oval 14"/>
          <p:cNvSpPr/>
          <p:nvPr/>
        </p:nvSpPr>
        <p:spPr>
          <a:xfrm>
            <a:off x="8722461" y="1429207"/>
            <a:ext cx="276606" cy="276606"/>
          </a:xfrm>
          <a:prstGeom prst="ellipse">
            <a:avLst/>
          </a:prstGeom>
          <a:solidFill>
            <a:srgbClr val="DEEEF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8229600" y="2279142"/>
            <a:ext cx="1911095" cy="241401"/>
          </a:xfrm>
          <a:prstGeom prst="rect">
            <a:avLst/>
          </a:prstGeom>
          <a:solidFill>
            <a:srgbClr val="1023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8355329" y="2384755"/>
            <a:ext cx="176022" cy="30175"/>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ectangle 17"/>
          <p:cNvSpPr/>
          <p:nvPr/>
        </p:nvSpPr>
        <p:spPr>
          <a:xfrm>
            <a:off x="8717432" y="2384755"/>
            <a:ext cx="176022" cy="30175"/>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9079534" y="2384755"/>
            <a:ext cx="176022" cy="30175"/>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Rectangle 19"/>
          <p:cNvSpPr/>
          <p:nvPr/>
        </p:nvSpPr>
        <p:spPr>
          <a:xfrm>
            <a:off x="9441637" y="2384755"/>
            <a:ext cx="176022" cy="30175"/>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Rectangle 20"/>
          <p:cNvSpPr/>
          <p:nvPr/>
        </p:nvSpPr>
        <p:spPr>
          <a:xfrm>
            <a:off x="9803739" y="2384755"/>
            <a:ext cx="176022" cy="30175"/>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ounded Rectangle 21"/>
          <p:cNvSpPr/>
          <p:nvPr/>
        </p:nvSpPr>
        <p:spPr>
          <a:xfrm>
            <a:off x="8556498" y="1826514"/>
            <a:ext cx="1282446" cy="90525"/>
          </a:xfrm>
          <a:prstGeom prst="roundRect">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Parallelogram 22"/>
          <p:cNvSpPr/>
          <p:nvPr/>
        </p:nvSpPr>
        <p:spPr>
          <a:xfrm>
            <a:off x="8908542" y="1625346"/>
            <a:ext cx="377190" cy="452628"/>
          </a:xfrm>
          <a:prstGeom prst="parallelogram">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Parallelogram 23"/>
          <p:cNvSpPr/>
          <p:nvPr/>
        </p:nvSpPr>
        <p:spPr>
          <a:xfrm>
            <a:off x="8591702" y="1690725"/>
            <a:ext cx="191109" cy="276606"/>
          </a:xfrm>
          <a:prstGeom prst="parallelogram">
            <a:avLst/>
          </a:prstGeom>
          <a:solidFill>
            <a:srgbClr val="1E5D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731520" y="6217920"/>
            <a:ext cx="4572000" cy="274320"/>
          </a:xfrm>
          <a:prstGeom prst="rect">
            <a:avLst/>
          </a:prstGeom>
          <a:noFill/>
        </p:spPr>
        <p:txBody>
          <a:bodyPr wrap="square" lIns="18288" tIns="18288" rIns="18288" bIns="18288">
            <a:spAutoFit/>
          </a:bodyPr>
          <a:lstStyle/>
          <a:p>
            <a:pPr>
              <a:defRPr sz="1200" b="0">
                <a:solidFill>
                  <a:srgbClr val="C2D0E1"/>
                </a:solidFill>
                <a:latin typeface="Aptos"/>
              </a:defRPr>
            </a:pPr>
            <a:r>
              <a:t>Travel guidance for your journey</a:t>
            </a:r>
          </a:p>
        </p:txBody>
      </p:sp>
      <p:pic>
        <p:nvPicPr>
          <p:cNvPr id="26" name="Picture 25"/>
          <p:cNvPicPr>
            <a:picLocks noChangeAspect="1"/>
          </p:cNvPicPr>
          <p:nvPr/>
        </p:nvPicPr>
        <p:blipFill rotWithShape="1">
          <a:blip r:embed="rId3">
            <a:extLst>
              <a:ext uri="{28A0092B-C50C-407E-A947-70E740481C1C}">
                <a14:useLocalDpi xmlns:a14="http://schemas.microsoft.com/office/drawing/2010/main" val="0"/>
              </a:ext>
            </a:extLst>
          </a:blip>
          <a:srcRect l="23111" t="37868" r="17555" b="39333"/>
          <a:stretch/>
        </p:blipFill>
        <p:spPr>
          <a:xfrm>
            <a:off x="0" y="1"/>
            <a:ext cx="957301" cy="36786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TotalTime>
  <Words>1166</Words>
  <Application>Microsoft Office PowerPoint</Application>
  <PresentationFormat>Custom</PresentationFormat>
  <Paragraphs>87</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generated using python-pptx</dc:description>
  <cp:lastModifiedBy>Admin</cp:lastModifiedBy>
  <cp:revision>3</cp:revision>
  <dcterms:created xsi:type="dcterms:W3CDTF">2013-01-27T09:14:16Z</dcterms:created>
  <dcterms:modified xsi:type="dcterms:W3CDTF">2026-10-21T07:49:06Z</dcterms:modified>
  <cp:category/>
</cp:coreProperties>
</file>