
<file path=[Content_Types].xml><?xml version="1.0" encoding="utf-8"?>
<Types xmlns="http://schemas.openxmlformats.org/package/2006/content-types">
  <Override PartName="/ppt/slides/slide47.xml" ContentType="application/vnd.openxmlformats-officedocument.presentationml.slide+xml"/>
  <Override PartName="/ppt/slides/slide58.xml" ContentType="application/vnd.openxmlformats-officedocument.presentationml.slide+xml"/>
  <Override PartName="/ppt/slides/slide94.xml" ContentType="application/vnd.openxmlformats-officedocument.presentationml.slide+xml"/>
  <Override PartName="/ppt/slides/slide142.xml" ContentType="application/vnd.openxmlformats-officedocument.presentationml.slide+xml"/>
  <Override PartName="/ppt/slides/slide229.xml" ContentType="application/vnd.openxmlformats-officedocument.presentationml.slide+xml"/>
  <Override PartName="/ppt/notesSlides/notesSlide2.xml" ContentType="application/vnd.openxmlformats-officedocument.presentationml.notesSlide+xml"/>
  <Override PartName="/ppt/slides/slide36.xml" ContentType="application/vnd.openxmlformats-officedocument.presentationml.slide+xml"/>
  <Override PartName="/ppt/slides/slide83.xml" ContentType="application/vnd.openxmlformats-officedocument.presentationml.slide+xml"/>
  <Override PartName="/ppt/slides/slide120.xml" ContentType="application/vnd.openxmlformats-officedocument.presentationml.slide+xml"/>
  <Override PartName="/ppt/slides/slide131.xml" ContentType="application/vnd.openxmlformats-officedocument.presentationml.slide+xml"/>
  <Override PartName="/ppt/slides/slide218.xml" ContentType="application/vnd.openxmlformats-officedocument.presentationml.slide+xml"/>
  <Override PartName="/ppt/slides/slide25.xml" ContentType="application/vnd.openxmlformats-officedocument.presentationml.slide+xml"/>
  <Override PartName="/ppt/slides/slide72.xml" ContentType="application/vnd.openxmlformats-officedocument.presentationml.slide+xml"/>
  <Override PartName="/ppt/slides/slide207.xml" ContentType="application/vnd.openxmlformats-officedocument.presentationml.slide+xml"/>
  <Override PartName="/ppt/slides/slide254.xml" ContentType="application/vnd.openxmlformats-officedocument.presentationml.slid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232.xml" ContentType="application/vnd.openxmlformats-officedocument.presentationml.slide+xml"/>
  <Override PartName="/ppt/slides/slide243.xml" ContentType="application/vnd.openxmlformats-officedocument.presentationml.slide+xml"/>
  <Override PartName="/ppt/notesMasters/notesMaster1.xml" ContentType="application/vnd.openxmlformats-officedocument.presentationml.notesMaster+xml"/>
  <Override PartName="/ppt/slides/slide169.xml" ContentType="application/vnd.openxmlformats-officedocument.presentationml.slide+xml"/>
  <Override PartName="/ppt/slides/slide221.xml" ContentType="application/vnd.openxmlformats-officedocument.presentationml.slide+xml"/>
  <Override PartName="/ppt/tableStyles.xml" ContentType="application/vnd.openxmlformats-officedocument.presentationml.tableStyles+xml"/>
  <Override PartName="/ppt/slides/slide147.xml" ContentType="application/vnd.openxmlformats-officedocument.presentationml.slide+xml"/>
  <Override PartName="/ppt/slides/slide158.xml" ContentType="application/vnd.openxmlformats-officedocument.presentationml.slide+xml"/>
  <Override PartName="/ppt/slides/slide194.xml" ContentType="application/vnd.openxmlformats-officedocument.presentationml.slide+xml"/>
  <Override PartName="/ppt/slides/slide210.xml" ContentType="application/vnd.openxmlformats-officedocument.presentationml.slide+xml"/>
  <Override PartName="/ppt/slides/slide99.xml" ContentType="application/vnd.openxmlformats-officedocument.presentationml.slide+xml"/>
  <Override PartName="/ppt/slides/slide136.xml" ContentType="application/vnd.openxmlformats-officedocument.presentationml.slide+xml"/>
  <Override PartName="/ppt/slides/slide183.xml" ContentType="application/vnd.openxmlformats-officedocument.presentationml.slide+xml"/>
  <Override PartName="/ppt/notesSlides/notesSlide7.xml" ContentType="application/vnd.openxmlformats-officedocument.presentationml.notesSlide+xml"/>
  <Override PartName="/ppt/slides/slide77.xml" ContentType="application/vnd.openxmlformats-officedocument.presentationml.slide+xml"/>
  <Override PartName="/ppt/slides/slide88.xml" ContentType="application/vnd.openxmlformats-officedocument.presentationml.slide+xml"/>
  <Override PartName="/ppt/slides/slide125.xml" ContentType="application/vnd.openxmlformats-officedocument.presentationml.slide+xml"/>
  <Override PartName="/ppt/slides/slide172.xml" ContentType="application/vnd.openxmlformats-officedocument.presentationml.slide+xml"/>
  <Override PartName="/ppt/slides/slide5.xml" ContentType="application/vnd.openxmlformats-officedocument.presentationml.slide+xml"/>
  <Override PartName="/ppt/slides/slide19.xml" ContentType="application/vnd.openxmlformats-officedocument.presentationml.slide+xml"/>
  <Override PartName="/ppt/slides/slide66.xml" ContentType="application/vnd.openxmlformats-officedocument.presentationml.slide+xml"/>
  <Override PartName="/ppt/slides/slide103.xml" ContentType="application/vnd.openxmlformats-officedocument.presentationml.slide+xml"/>
  <Override PartName="/ppt/slides/slide114.xml" ContentType="application/vnd.openxmlformats-officedocument.presentationml.slide+xml"/>
  <Override PartName="/ppt/slides/slide150.xml" ContentType="application/vnd.openxmlformats-officedocument.presentationml.slide+xml"/>
  <Override PartName="/ppt/slides/slide161.xml" ContentType="application/vnd.openxmlformats-officedocument.presentationml.slide+xml"/>
  <Override PartName="/ppt/slides/slide248.xml" ContentType="application/vnd.openxmlformats-officedocument.presentationml.slide+xml"/>
  <Override PartName="/ppt/slideLayouts/slideLayout7.xml" ContentType="application/vnd.openxmlformats-officedocument.presentationml.slideLayout+xml"/>
  <Override PartName="/ppt/slides/slide55.xml" ContentType="application/vnd.openxmlformats-officedocument.presentationml.slide+xml"/>
  <Override PartName="/ppt/slides/slide237.xml" ContentType="application/vnd.openxmlformats-officedocument.presentationml.slide+xml"/>
  <Override PartName="/ppt/theme/theme2.xml" ContentType="application/vnd.openxmlformats-officedocument.theme+xml"/>
  <Override PartName="/ppt/slides/slide33.xml" ContentType="application/vnd.openxmlformats-officedocument.presentationml.slide+xml"/>
  <Override PartName="/ppt/slides/slide44.xml" ContentType="application/vnd.openxmlformats-officedocument.presentationml.slide+xml"/>
  <Override PartName="/ppt/slides/slide80.xml" ContentType="application/vnd.openxmlformats-officedocument.presentationml.slide+xml"/>
  <Override PartName="/ppt/slides/slide91.xml" ContentType="application/vnd.openxmlformats-officedocument.presentationml.slide+xml"/>
  <Override PartName="/ppt/slides/slide215.xml" ContentType="application/vnd.openxmlformats-officedocument.presentationml.slide+xml"/>
  <Override PartName="/ppt/slides/slide226.xml" ContentType="application/vnd.openxmlformats-officedocument.presentationml.slide+xml"/>
  <Override PartName="/ppt/presentation.xml" ContentType="application/vnd.openxmlformats-officedocument.presentationml.presentation.main+xml"/>
  <Override PartName="/ppt/slides/slide22.xml" ContentType="application/vnd.openxmlformats-officedocument.presentationml.slide+xml"/>
  <Override PartName="/ppt/slides/slide199.xml" ContentType="application/vnd.openxmlformats-officedocument.presentationml.slide+xml"/>
  <Override PartName="/ppt/slides/slide204.xml" ContentType="application/vnd.openxmlformats-officedocument.presentationml.slide+xml"/>
  <Override PartName="/ppt/slides/slide251.xml" ContentType="application/vnd.openxmlformats-officedocument.presentationml.slide+xml"/>
  <Override PartName="/docProps/app.xml" ContentType="application/vnd.openxmlformats-officedocument.extended-properties+xml"/>
  <Override PartName="/ppt/slides/slide11.xml" ContentType="application/vnd.openxmlformats-officedocument.presentationml.slide+xml"/>
  <Override PartName="/ppt/slides/slide188.xml" ContentType="application/vnd.openxmlformats-officedocument.presentationml.slide+xml"/>
  <Override PartName="/ppt/slides/slide240.xml" ContentType="application/vnd.openxmlformats-officedocument.presentationml.slide+xml"/>
  <Override PartName="/ppt/notesSlides/notesSlide13.xml" ContentType="application/vnd.openxmlformats-officedocument.presentationml.notesSlide+xml"/>
  <Override PartName="/ppt/slides/slide119.xml" ContentType="application/vnd.openxmlformats-officedocument.presentationml.slide+xml"/>
  <Override PartName="/ppt/slides/slide166.xml" ContentType="application/vnd.openxmlformats-officedocument.presentationml.slide+xml"/>
  <Override PartName="/ppt/slides/slide177.xml" ContentType="application/vnd.openxmlformats-officedocument.presentationml.slide+xml"/>
  <Override PartName="/ppt/slideLayouts/slideLayout10.xml" ContentType="application/vnd.openxmlformats-officedocument.presentationml.slideLayout+xml"/>
  <Override PartName="/ppt/slides/slide108.xml" ContentType="application/vnd.openxmlformats-officedocument.presentationml.slide+xml"/>
  <Override PartName="/ppt/slides/slide155.xml" ContentType="application/vnd.openxmlformats-officedocument.presentationml.slide+xml"/>
  <Override PartName="/ppt/slides/slide49.xml" ContentType="application/vnd.openxmlformats-officedocument.presentationml.slide+xml"/>
  <Override PartName="/ppt/slides/slide96.xml" ContentType="application/vnd.openxmlformats-officedocument.presentationml.slide+xml"/>
  <Override PartName="/ppt/slides/slide144.xml" ContentType="application/vnd.openxmlformats-officedocument.presentationml.slide+xml"/>
  <Override PartName="/ppt/slides/slide191.xml" ContentType="application/vnd.openxmlformats-officedocument.presentationml.slide+xml"/>
  <Override PartName="/ppt/notesSlides/notesSlide4.xml" ContentType="application/vnd.openxmlformats-officedocument.presentationml.notesSlide+xml"/>
  <Override PartName="/ppt/slides/slide38.xml" ContentType="application/vnd.openxmlformats-officedocument.presentationml.slide+xml"/>
  <Override PartName="/ppt/slides/slide85.xml" ContentType="application/vnd.openxmlformats-officedocument.presentationml.slide+xml"/>
  <Override PartName="/ppt/slides/slide122.xml" ContentType="application/vnd.openxmlformats-officedocument.presentationml.slide+xml"/>
  <Override PartName="/ppt/slides/slide133.xml" ContentType="application/vnd.openxmlformats-officedocument.presentationml.slide+xml"/>
  <Override PartName="/ppt/slides/slide180.xml" ContentType="application/vnd.openxmlformats-officedocument.presentationml.slide+xml"/>
  <Override PartName="/ppt/slides/slide27.xml" ContentType="application/vnd.openxmlformats-officedocument.presentationml.slide+xml"/>
  <Override PartName="/ppt/slides/slide74.xml" ContentType="application/vnd.openxmlformats-officedocument.presentationml.slide+xml"/>
  <Override PartName="/ppt/slides/slide111.xml" ContentType="application/vnd.openxmlformats-officedocument.presentationml.slide+xml"/>
  <Override PartName="/ppt/slides/slide209.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slides/slide100.xml" ContentType="application/vnd.openxmlformats-officedocument.presentationml.slide+xml"/>
  <Override PartName="/ppt/slides/slide216.xml" ContentType="application/vnd.openxmlformats-officedocument.presentationml.slide+xml"/>
  <Override PartName="/ppt/slides/slide234.xml" ContentType="application/vnd.openxmlformats-officedocument.presentationml.slide+xml"/>
  <Override PartName="/ppt/slides/slide245.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s/slide189.xml" ContentType="application/vnd.openxmlformats-officedocument.presentationml.slide+xml"/>
  <Override PartName="/ppt/slides/slide205.xml" ContentType="application/vnd.openxmlformats-officedocument.presentationml.slide+xml"/>
  <Override PartName="/ppt/slides/slide223.xml" ContentType="application/vnd.openxmlformats-officedocument.presentationml.slide+xml"/>
  <Override PartName="/ppt/slides/slide241.xml" ContentType="application/vnd.openxmlformats-officedocument.presentationml.slide+xml"/>
  <Override PartName="/ppt/slides/slide252.xml" ContentType="application/vnd.openxmlformats-officedocument.presentationml.slide+xml"/>
  <Override PartName="/ppt/slides/slide12.xml" ContentType="application/vnd.openxmlformats-officedocument.presentationml.slide+xml"/>
  <Override PartName="/ppt/slides/slide30.xml" ContentType="application/vnd.openxmlformats-officedocument.presentationml.slide+xml"/>
  <Override PartName="/ppt/slides/slide149.xml" ContentType="application/vnd.openxmlformats-officedocument.presentationml.slide+xml"/>
  <Override PartName="/ppt/slides/slide178.xml" ContentType="application/vnd.openxmlformats-officedocument.presentationml.slide+xml"/>
  <Override PartName="/ppt/slides/slide196.xml" ContentType="application/vnd.openxmlformats-officedocument.presentationml.slide+xml"/>
  <Override PartName="/ppt/slides/slide212.xml" ContentType="application/vnd.openxmlformats-officedocument.presentationml.slide+xml"/>
  <Override PartName="/ppt/slides/slide2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slides/slide138.xml" ContentType="application/vnd.openxmlformats-officedocument.presentationml.slide+xml"/>
  <Override PartName="/ppt/slides/slide167.xml" ContentType="application/vnd.openxmlformats-officedocument.presentationml.slide+xml"/>
  <Override PartName="/ppt/slides/slide185.xml" ContentType="application/vnd.openxmlformats-officedocument.presentationml.slide+xml"/>
  <Override PartName="/ppt/slides/slide201.xml" ContentType="application/vnd.openxmlformats-officedocument.presentationml.slide+xml"/>
  <Override PartName="/ppt/notesSlides/notesSlide9.xml" ContentType="application/vnd.openxmlformats-officedocument.presentationml.notesSlide+xml"/>
  <Override PartName="/ppt/slides/slide79.xml" ContentType="application/vnd.openxmlformats-officedocument.presentationml.slide+xml"/>
  <Override PartName="/ppt/slides/slide109.xml" ContentType="application/vnd.openxmlformats-officedocument.presentationml.slide+xml"/>
  <Override PartName="/ppt/slides/slide127.xml" ContentType="application/vnd.openxmlformats-officedocument.presentationml.slide+xml"/>
  <Override PartName="/ppt/slides/slide145.xml" ContentType="application/vnd.openxmlformats-officedocument.presentationml.slide+xml"/>
  <Override PartName="/ppt/slides/slide156.xml" ContentType="application/vnd.openxmlformats-officedocument.presentationml.slide+xml"/>
  <Override PartName="/ppt/slides/slide174.xml" ContentType="application/vnd.openxmlformats-officedocument.presentationml.slide+xml"/>
  <Override PartName="/ppt/slides/slide192.xml" ContentType="application/vnd.openxmlformats-officedocument.presentationml.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68.xml" ContentType="application/vnd.openxmlformats-officedocument.presentationml.slide+xml"/>
  <Override PartName="/ppt/slides/slide97.xml" ContentType="application/vnd.openxmlformats-officedocument.presentationml.slide+xml"/>
  <Override PartName="/ppt/slides/slide116.xml" ContentType="application/vnd.openxmlformats-officedocument.presentationml.slide+xml"/>
  <Override PartName="/ppt/slides/slide134.xml" ContentType="application/vnd.openxmlformats-officedocument.presentationml.slide+xml"/>
  <Override PartName="/ppt/slides/slide163.xml" ContentType="application/vnd.openxmlformats-officedocument.presentationml.slide+xml"/>
  <Override PartName="/ppt/slides/slide181.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s/slide105.xml" ContentType="application/vnd.openxmlformats-officedocument.presentationml.slide+xml"/>
  <Override PartName="/ppt/slides/slide123.xml" ContentType="application/vnd.openxmlformats-officedocument.presentationml.slide+xml"/>
  <Override PartName="/ppt/slides/slide141.xml" ContentType="application/vnd.openxmlformats-officedocument.presentationml.slide+xml"/>
  <Override PartName="/ppt/slides/slide152.xml" ContentType="application/vnd.openxmlformats-officedocument.presentationml.slide+xml"/>
  <Override PartName="/ppt/slides/slide170.xml" ContentType="application/vnd.openxmlformats-officedocument.presentationml.slide+xml"/>
  <Override PartName="/ppt/slides/slide239.xml" ContentType="application/vnd.openxmlformats-officedocument.presentationml.slide+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s/slide93.xml" ContentType="application/vnd.openxmlformats-officedocument.presentationml.slide+xml"/>
  <Override PartName="/ppt/slides/slide101.xml" ContentType="application/vnd.openxmlformats-officedocument.presentationml.slide+xml"/>
  <Override PartName="/ppt/slides/slide112.xml" ContentType="application/vnd.openxmlformats-officedocument.presentationml.slide+xml"/>
  <Override PartName="/ppt/slides/slide130.xml" ContentType="application/vnd.openxmlformats-officedocument.presentationml.slide+xml"/>
  <Override PartName="/ppt/slides/slide217.xml" ContentType="application/vnd.openxmlformats-officedocument.presentationml.slide+xml"/>
  <Override PartName="/ppt/slides/slide228.xml" ContentType="application/vnd.openxmlformats-officedocument.presentationml.slide+xml"/>
  <Override PartName="/ppt/slides/slide246.xml" ContentType="application/vnd.openxmlformats-officedocument.presentationml.slide+xml"/>
  <Override PartName="/ppt/slideLayouts/slideLayout5.xml" ContentType="application/vnd.openxmlformats-officedocument.presentationml.slideLayout+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Override PartName="/ppt/slides/slide71.xml" ContentType="application/vnd.openxmlformats-officedocument.presentationml.slide+xml"/>
  <Override PartName="/ppt/slides/slide82.xml" ContentType="application/vnd.openxmlformats-officedocument.presentationml.slide+xml"/>
  <Override PartName="/ppt/slides/slide206.xml" ContentType="application/vnd.openxmlformats-officedocument.presentationml.slide+xml"/>
  <Override PartName="/ppt/slides/slide235.xml" ContentType="application/vnd.openxmlformats-officedocument.presentationml.slide+xml"/>
  <Override PartName="/ppt/slides/slide253.xml" ContentType="application/vnd.openxmlformats-officedocument.presentationml.slide+xml"/>
  <Default Extension="jpeg" ContentType="image/jpeg"/>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60.xml" ContentType="application/vnd.openxmlformats-officedocument.presentationml.slide+xml"/>
  <Override PartName="/ppt/slides/slide213.xml" ContentType="application/vnd.openxmlformats-officedocument.presentationml.slide+xml"/>
  <Override PartName="/ppt/slides/slide224.xml" ContentType="application/vnd.openxmlformats-officedocument.presentationml.slide+xml"/>
  <Override PartName="/ppt/slides/slide24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slides/slide20.xml" ContentType="application/vnd.openxmlformats-officedocument.presentationml.slide+xml"/>
  <Override PartName="/ppt/slides/slide168.xml" ContentType="application/vnd.openxmlformats-officedocument.presentationml.slide+xml"/>
  <Override PartName="/ppt/slides/slide179.xml" ContentType="application/vnd.openxmlformats-officedocument.presentationml.slide+xml"/>
  <Override PartName="/ppt/slides/slide197.xml" ContentType="application/vnd.openxmlformats-officedocument.presentationml.slide+xml"/>
  <Override PartName="/ppt/slides/slide202.xml" ContentType="application/vnd.openxmlformats-officedocument.presentationml.slide+xml"/>
  <Override PartName="/ppt/slides/slide231.xml" ContentType="application/vnd.openxmlformats-officedocument.presentationml.slide+xml"/>
  <Override PartName="/ppt/slides/slide139.xml" ContentType="application/vnd.openxmlformats-officedocument.presentationml.slide+xml"/>
  <Override PartName="/ppt/slides/slide157.xml" ContentType="application/vnd.openxmlformats-officedocument.presentationml.slide+xml"/>
  <Override PartName="/ppt/slides/slide186.xml" ContentType="application/vnd.openxmlformats-officedocument.presentationml.slide+xml"/>
  <Override PartName="/ppt/slides/slide220.xml" ContentType="application/vnd.openxmlformats-officedocument.presentationml.slide+xml"/>
  <Override PartName="/ppt/notesSlides/notesSlide11.xml" ContentType="application/vnd.openxmlformats-officedocument.presentationml.notesSlide+xml"/>
  <Override PartName="/ppt/slides/slide98.xml" ContentType="application/vnd.openxmlformats-officedocument.presentationml.slide+xml"/>
  <Override PartName="/ppt/slides/slide117.xml" ContentType="application/vnd.openxmlformats-officedocument.presentationml.slide+xml"/>
  <Override PartName="/ppt/slides/slide128.xml" ContentType="application/vnd.openxmlformats-officedocument.presentationml.slide+xml"/>
  <Override PartName="/ppt/slides/slide146.xml" ContentType="application/vnd.openxmlformats-officedocument.presentationml.slide+xml"/>
  <Override PartName="/ppt/slides/slide164.xml" ContentType="application/vnd.openxmlformats-officedocument.presentationml.slide+xml"/>
  <Override PartName="/ppt/slides/slide175.xml" ContentType="application/vnd.openxmlformats-officedocument.presentationml.slide+xml"/>
  <Override PartName="/ppt/slides/slide193.xml" ContentType="application/vnd.openxmlformats-officedocument.presentationml.slide+xml"/>
  <Override PartName="/ppt/notesSlides/notesSlide6.xml" ContentType="application/vnd.openxmlformats-officedocument.presentationml.notesSlide+xml"/>
  <Override PartName="/ppt/slides/slide8.xml" ContentType="application/vnd.openxmlformats-officedocument.presentationml.slide+xml"/>
  <Override PartName="/ppt/slides/slide69.xml" ContentType="application/vnd.openxmlformats-officedocument.presentationml.slide+xml"/>
  <Override PartName="/ppt/slides/slide87.xml" ContentType="application/vnd.openxmlformats-officedocument.presentationml.slide+xml"/>
  <Override PartName="/ppt/slides/slide106.xml" ContentType="application/vnd.openxmlformats-officedocument.presentationml.slide+xml"/>
  <Override PartName="/ppt/slides/slide124.xml" ContentType="application/vnd.openxmlformats-officedocument.presentationml.slide+xml"/>
  <Override PartName="/ppt/slides/slide135.xml" ContentType="application/vnd.openxmlformats-officedocument.presentationml.slide+xml"/>
  <Override PartName="/ppt/slides/slide153.xml" ContentType="application/vnd.openxmlformats-officedocument.presentationml.slide+xml"/>
  <Override PartName="/ppt/slides/slide171.xml" ContentType="application/vnd.openxmlformats-officedocument.presentationml.slide+xml"/>
  <Override PartName="/ppt/slides/slide182.xml" ContentType="application/vnd.openxmlformats-officedocument.presentationml.slide+xml"/>
  <Override PartName="/ppt/slides/slide29.xml" ContentType="application/vnd.openxmlformats-officedocument.presentationml.slide+xml"/>
  <Override PartName="/ppt/slides/slide76.xml" ContentType="application/vnd.openxmlformats-officedocument.presentationml.slide+xml"/>
  <Override PartName="/ppt/slides/slide113.xml" ContentType="application/vnd.openxmlformats-officedocument.presentationml.slide+xml"/>
  <Override PartName="/ppt/slides/slide160.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102.xml" ContentType="application/vnd.openxmlformats-officedocument.presentationml.slide+xml"/>
  <Override PartName="/ppt/slides/slide236.xml" ContentType="application/vnd.openxmlformats-officedocument.presentationml.slide+xml"/>
  <Override PartName="/ppt/slides/slide247.xml" ContentType="application/vnd.openxmlformats-officedocument.presentationml.slide+xml"/>
  <Override PartName="/ppt/slideLayouts/slideLayout6.xml" ContentType="application/vnd.openxmlformats-officedocument.presentationml.slideLayout+xml"/>
  <Override PartName="/ppt/slides/slide43.xml" ContentType="application/vnd.openxmlformats-officedocument.presentationml.slide+xml"/>
  <Override PartName="/ppt/slides/slide90.xml" ContentType="application/vnd.openxmlformats-officedocument.presentationml.slide+xml"/>
  <Override PartName="/ppt/slides/slide225.xml" ContentType="application/vnd.openxmlformats-officedocument.presentationml.slide+xml"/>
  <Override PartName="/ppt/theme/theme1.xml" ContentType="application/vnd.openxmlformats-officedocument.theme+xml"/>
  <Override PartName="/ppt/slides/slide32.xml" ContentType="application/vnd.openxmlformats-officedocument.presentationml.slide+xml"/>
  <Override PartName="/ppt/slides/slide214.xml" ContentType="application/vnd.openxmlformats-officedocument.presentationml.slide+xml"/>
  <Override PartName="/ppt/slides/slide10.xml" ContentType="application/vnd.openxmlformats-officedocument.presentationml.slide+xml"/>
  <Override PartName="/ppt/slides/slide21.xml" ContentType="application/vnd.openxmlformats-officedocument.presentationml.slide+xml"/>
  <Override PartName="/ppt/slides/slide187.xml" ContentType="application/vnd.openxmlformats-officedocument.presentationml.slide+xml"/>
  <Override PartName="/ppt/slides/slide198.xml" ContentType="application/vnd.openxmlformats-officedocument.presentationml.slide+xml"/>
  <Override PartName="/ppt/slides/slide203.xml" ContentType="application/vnd.openxmlformats-officedocument.presentationml.slide+xml"/>
  <Override PartName="/ppt/slides/slide250.xml" ContentType="application/vnd.openxmlformats-officedocument.presentationml.slide+xml"/>
  <Override PartName="/ppt/slides/slide129.xml" ContentType="application/vnd.openxmlformats-officedocument.presentationml.slide+xml"/>
  <Override PartName="/ppt/slides/slide176.xml" ContentType="application/vnd.openxmlformats-officedocument.presentationml.slide+xml"/>
  <Override PartName="/ppt/notesSlides/notesSlide12.xml" ContentType="application/vnd.openxmlformats-officedocument.presentationml.notesSlide+xml"/>
  <Override PartName="/ppt/slides/slide118.xml" ContentType="application/vnd.openxmlformats-officedocument.presentationml.slide+xml"/>
  <Override PartName="/ppt/slides/slide165.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107.xml" ContentType="application/vnd.openxmlformats-officedocument.presentationml.slide+xml"/>
  <Override PartName="/ppt/slides/slide143.xml" ContentType="application/vnd.openxmlformats-officedocument.presentationml.slide+xml"/>
  <Override PartName="/ppt/slides/slide154.xml" ContentType="application/vnd.openxmlformats-officedocument.presentationml.slide+xml"/>
  <Override PartName="/ppt/slides/slide190.xml" ContentType="application/vnd.openxmlformats-officedocument.presentationml.slide+xml"/>
  <Override PartName="/ppt/viewProps.xml" ContentType="application/vnd.openxmlformats-officedocument.presentationml.viewProps+xml"/>
  <Override PartName="/ppt/slides/slide48.xml" ContentType="application/vnd.openxmlformats-officedocument.presentationml.slide+xml"/>
  <Override PartName="/ppt/slides/slide95.xml" ContentType="application/vnd.openxmlformats-officedocument.presentationml.slide+xml"/>
  <Override PartName="/ppt/slides/slide132.xml" ContentType="application/vnd.openxmlformats-officedocument.presentationml.slide+xml"/>
  <Override PartName="/ppt/notesSlides/notesSlide3.xml" ContentType="application/vnd.openxmlformats-officedocument.presentationml.notesSlide+xml"/>
  <Override PartName="/ppt/slides/slide26.xml" ContentType="application/vnd.openxmlformats-officedocument.presentationml.slide+xml"/>
  <Override PartName="/ppt/slides/slide37.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slides/slide121.xml" ContentType="application/vnd.openxmlformats-officedocument.presentationml.slide+xml"/>
  <Override PartName="/ppt/slides/slide208.xml" ContentType="application/vnd.openxmlformats-officedocument.presentationml.slide+xml"/>
  <Override PartName="/ppt/slides/slide219.xml" ContentType="application/vnd.openxmlformats-officedocument.presentationml.slide+xml"/>
  <Override PartName="/ppt/presProps.xml" ContentType="application/vnd.openxmlformats-officedocument.presentationml.presProps+xml"/>
  <Override PartName="/ppt/slides/slide1.xml" ContentType="application/vnd.openxmlformats-officedocument.presentationml.slide+xml"/>
  <Override PartName="/ppt/slides/slide15.xml" ContentType="application/vnd.openxmlformats-officedocument.presentationml.slide+xml"/>
  <Override PartName="/ppt/slides/slide62.xml" ContentType="application/vnd.openxmlformats-officedocument.presentationml.slide+xml"/>
  <Override PartName="/ppt/slides/slide110.xml" ContentType="application/vnd.openxmlformats-officedocument.presentationml.slide+xml"/>
  <Override PartName="/ppt/slides/slide244.xml" ContentType="application/vnd.openxmlformats-officedocument.presentationml.slide+xml"/>
  <Override PartName="/ppt/slideLayouts/slideLayout3.xml" ContentType="application/vnd.openxmlformats-officedocument.presentationml.slideLayout+xml"/>
  <Override PartName="/ppt/slides/slide51.xml" ContentType="application/vnd.openxmlformats-officedocument.presentationml.slide+xml"/>
  <Override PartName="/ppt/slides/slide233.xml" ContentType="application/vnd.openxmlformats-officedocument.presentationml.slide+xml"/>
  <Override PartName="/ppt/slides/slide40.xml" ContentType="application/vnd.openxmlformats-officedocument.presentationml.slide+xml"/>
  <Override PartName="/ppt/slides/slide159.xml" ContentType="application/vnd.openxmlformats-officedocument.presentationml.slide+xml"/>
  <Override PartName="/ppt/slides/slide211.xml" ContentType="application/vnd.openxmlformats-officedocument.presentationml.slide+xml"/>
  <Override PartName="/ppt/slides/slide222.xml" ContentType="application/vnd.openxmlformats-officedocument.presentationml.slide+xml"/>
  <Override PartName="/ppt/slides/slide148.xml" ContentType="application/vnd.openxmlformats-officedocument.presentationml.slide+xml"/>
  <Override PartName="/ppt/slides/slide195.xml" ContentType="application/vnd.openxmlformats-officedocument.presentationml.slide+xml"/>
  <Override PartName="/ppt/slides/slide200.xml" ContentType="application/vnd.openxmlformats-officedocument.presentationml.slide+xml"/>
  <Override PartName="/ppt/notesSlides/notesSlide8.xml" ContentType="application/vnd.openxmlformats-officedocument.presentationml.notesSlide+xml"/>
  <Override PartName="/ppt/slides/slide89.xml" ContentType="application/vnd.openxmlformats-officedocument.presentationml.slide+xml"/>
  <Override PartName="/ppt/slides/slide126.xml" ContentType="application/vnd.openxmlformats-officedocument.presentationml.slide+xml"/>
  <Override PartName="/ppt/slides/slide137.xml" ContentType="application/vnd.openxmlformats-officedocument.presentationml.slide+xml"/>
  <Override PartName="/ppt/slides/slide173.xml" ContentType="application/vnd.openxmlformats-officedocument.presentationml.slide+xml"/>
  <Override PartName="/ppt/slides/slide184.xml" ContentType="application/vnd.openxmlformats-officedocument.presentationml.slide+xml"/>
  <Override PartName="/ppt/slides/slide78.xml" ContentType="application/vnd.openxmlformats-officedocument.presentationml.slide+xml"/>
  <Override PartName="/ppt/slides/slide115.xml" ContentType="application/vnd.openxmlformats-officedocument.presentationml.slide+xml"/>
  <Override PartName="/ppt/slides/slide162.xml" ContentType="application/vnd.openxmlformats-officedocument.presentationml.slide+xml"/>
  <Override PartName="/ppt/handoutMasters/handoutMaster1.xml" ContentType="application/vnd.openxmlformats-officedocument.presentationml.handoutMaster+xml"/>
  <Override PartName="/docProps/core.xml" ContentType="application/vnd.openxmlformats-package.core-properties+xml"/>
  <Override PartName="/ppt/slides/slide6.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104.xml" ContentType="application/vnd.openxmlformats-officedocument.presentationml.slide+xml"/>
  <Override PartName="/ppt/slides/slide151.xml" ContentType="application/vnd.openxmlformats-officedocument.presentationml.slide+xml"/>
  <Override PartName="/ppt/slides/slide238.xml" ContentType="application/vnd.openxmlformats-officedocument.presentationml.slide+xml"/>
  <Override PartName="/ppt/slides/slide24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5.xml" ContentType="application/vnd.openxmlformats-officedocument.presentationml.slide+xml"/>
  <Override PartName="/ppt/slides/slide92.xml" ContentType="application/vnd.openxmlformats-officedocument.presentationml.slide+xml"/>
  <Override PartName="/ppt/slides/slide140.xml" ContentType="application/vnd.openxmlformats-officedocument.presentationml.slide+xml"/>
  <Override PartName="/ppt/slides/slide227.xml" ContentType="application/vnd.openxmlformats-officedocument.presentationml.slide+xml"/>
  <Override PartName="/ppt/theme/theme3.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56"/>
  </p:notesMasterIdLst>
  <p:handoutMasterIdLst>
    <p:handoutMasterId r:id="rId257"/>
  </p:handoutMasterIdLst>
  <p:sldIdLst>
    <p:sldId id="402" r:id="rId2"/>
    <p:sldId id="403" r:id="rId3"/>
    <p:sldId id="404" r:id="rId4"/>
    <p:sldId id="405" r:id="rId5"/>
    <p:sldId id="406" r:id="rId6"/>
    <p:sldId id="407" r:id="rId7"/>
    <p:sldId id="408" r:id="rId8"/>
    <p:sldId id="409" r:id="rId9"/>
    <p:sldId id="410" r:id="rId10"/>
    <p:sldId id="411" r:id="rId11"/>
    <p:sldId id="412" r:id="rId12"/>
    <p:sldId id="413" r:id="rId13"/>
    <p:sldId id="414" r:id="rId14"/>
    <p:sldId id="415" r:id="rId15"/>
    <p:sldId id="416" r:id="rId16"/>
    <p:sldId id="417" r:id="rId17"/>
    <p:sldId id="418" r:id="rId18"/>
    <p:sldId id="419" r:id="rId19"/>
    <p:sldId id="420" r:id="rId20"/>
    <p:sldId id="421" r:id="rId21"/>
    <p:sldId id="422" r:id="rId22"/>
    <p:sldId id="423" r:id="rId23"/>
    <p:sldId id="424" r:id="rId24"/>
    <p:sldId id="425" r:id="rId25"/>
    <p:sldId id="426" r:id="rId26"/>
    <p:sldId id="427" r:id="rId27"/>
    <p:sldId id="428" r:id="rId28"/>
    <p:sldId id="429" r:id="rId29"/>
    <p:sldId id="430" r:id="rId30"/>
    <p:sldId id="431" r:id="rId31"/>
    <p:sldId id="432" r:id="rId32"/>
    <p:sldId id="433" r:id="rId33"/>
    <p:sldId id="434" r:id="rId34"/>
    <p:sldId id="435" r:id="rId35"/>
    <p:sldId id="436" r:id="rId36"/>
    <p:sldId id="437" r:id="rId37"/>
    <p:sldId id="438" r:id="rId38"/>
    <p:sldId id="439" r:id="rId39"/>
    <p:sldId id="440" r:id="rId40"/>
    <p:sldId id="441" r:id="rId41"/>
    <p:sldId id="442" r:id="rId42"/>
    <p:sldId id="443" r:id="rId43"/>
    <p:sldId id="444" r:id="rId44"/>
    <p:sldId id="445" r:id="rId45"/>
    <p:sldId id="446" r:id="rId46"/>
    <p:sldId id="447" r:id="rId47"/>
    <p:sldId id="448" r:id="rId48"/>
    <p:sldId id="449" r:id="rId49"/>
    <p:sldId id="450" r:id="rId50"/>
    <p:sldId id="451" r:id="rId51"/>
    <p:sldId id="452" r:id="rId52"/>
    <p:sldId id="453" r:id="rId53"/>
    <p:sldId id="454" r:id="rId54"/>
    <p:sldId id="455" r:id="rId55"/>
    <p:sldId id="456" r:id="rId56"/>
    <p:sldId id="457" r:id="rId57"/>
    <p:sldId id="458" r:id="rId58"/>
    <p:sldId id="459" r:id="rId59"/>
    <p:sldId id="460" r:id="rId60"/>
    <p:sldId id="461" r:id="rId61"/>
    <p:sldId id="462" r:id="rId62"/>
    <p:sldId id="463" r:id="rId63"/>
    <p:sldId id="464" r:id="rId64"/>
    <p:sldId id="465" r:id="rId65"/>
    <p:sldId id="466" r:id="rId66"/>
    <p:sldId id="467" r:id="rId67"/>
    <p:sldId id="343" r:id="rId68"/>
    <p:sldId id="344" r:id="rId69"/>
    <p:sldId id="345" r:id="rId70"/>
    <p:sldId id="346" r:id="rId71"/>
    <p:sldId id="347" r:id="rId72"/>
    <p:sldId id="348" r:id="rId73"/>
    <p:sldId id="349" r:id="rId74"/>
    <p:sldId id="350" r:id="rId75"/>
    <p:sldId id="351" r:id="rId76"/>
    <p:sldId id="352" r:id="rId77"/>
    <p:sldId id="353" r:id="rId78"/>
    <p:sldId id="354" r:id="rId79"/>
    <p:sldId id="355" r:id="rId80"/>
    <p:sldId id="356" r:id="rId81"/>
    <p:sldId id="357" r:id="rId82"/>
    <p:sldId id="358" r:id="rId83"/>
    <p:sldId id="359" r:id="rId84"/>
    <p:sldId id="360" r:id="rId85"/>
    <p:sldId id="361" r:id="rId86"/>
    <p:sldId id="362" r:id="rId87"/>
    <p:sldId id="363" r:id="rId88"/>
    <p:sldId id="364" r:id="rId89"/>
    <p:sldId id="365" r:id="rId90"/>
    <p:sldId id="366" r:id="rId91"/>
    <p:sldId id="367" r:id="rId92"/>
    <p:sldId id="368" r:id="rId93"/>
    <p:sldId id="369" r:id="rId94"/>
    <p:sldId id="370" r:id="rId95"/>
    <p:sldId id="371" r:id="rId96"/>
    <p:sldId id="372" r:id="rId97"/>
    <p:sldId id="373" r:id="rId98"/>
    <p:sldId id="374" r:id="rId99"/>
    <p:sldId id="375" r:id="rId100"/>
    <p:sldId id="376" r:id="rId101"/>
    <p:sldId id="377" r:id="rId102"/>
    <p:sldId id="378" r:id="rId103"/>
    <p:sldId id="379" r:id="rId104"/>
    <p:sldId id="380" r:id="rId105"/>
    <p:sldId id="381" r:id="rId106"/>
    <p:sldId id="382" r:id="rId107"/>
    <p:sldId id="383" r:id="rId108"/>
    <p:sldId id="384" r:id="rId109"/>
    <p:sldId id="385" r:id="rId110"/>
    <p:sldId id="386" r:id="rId111"/>
    <p:sldId id="387" r:id="rId112"/>
    <p:sldId id="388" r:id="rId113"/>
    <p:sldId id="389" r:id="rId114"/>
    <p:sldId id="390" r:id="rId115"/>
    <p:sldId id="391" r:id="rId116"/>
    <p:sldId id="392" r:id="rId117"/>
    <p:sldId id="393" r:id="rId118"/>
    <p:sldId id="394" r:id="rId119"/>
    <p:sldId id="395" r:id="rId120"/>
    <p:sldId id="396" r:id="rId121"/>
    <p:sldId id="397" r:id="rId122"/>
    <p:sldId id="398" r:id="rId123"/>
    <p:sldId id="399" r:id="rId124"/>
    <p:sldId id="400" r:id="rId125"/>
    <p:sldId id="401" r:id="rId126"/>
    <p:sldId id="256" r:id="rId127"/>
    <p:sldId id="258" r:id="rId128"/>
    <p:sldId id="259" r:id="rId129"/>
    <p:sldId id="287" r:id="rId130"/>
    <p:sldId id="288" r:id="rId131"/>
    <p:sldId id="260" r:id="rId132"/>
    <p:sldId id="261" r:id="rId133"/>
    <p:sldId id="297" r:id="rId134"/>
    <p:sldId id="262" r:id="rId135"/>
    <p:sldId id="263" r:id="rId136"/>
    <p:sldId id="264" r:id="rId137"/>
    <p:sldId id="265" r:id="rId138"/>
    <p:sldId id="266" r:id="rId139"/>
    <p:sldId id="267" r:id="rId140"/>
    <p:sldId id="268" r:id="rId141"/>
    <p:sldId id="289" r:id="rId142"/>
    <p:sldId id="269" r:id="rId143"/>
    <p:sldId id="270" r:id="rId144"/>
    <p:sldId id="271" r:id="rId145"/>
    <p:sldId id="272" r:id="rId146"/>
    <p:sldId id="290" r:id="rId147"/>
    <p:sldId id="273" r:id="rId148"/>
    <p:sldId id="291" r:id="rId149"/>
    <p:sldId id="274" r:id="rId150"/>
    <p:sldId id="275" r:id="rId151"/>
    <p:sldId id="276" r:id="rId152"/>
    <p:sldId id="277" r:id="rId153"/>
    <p:sldId id="292" r:id="rId154"/>
    <p:sldId id="278" r:id="rId155"/>
    <p:sldId id="279" r:id="rId156"/>
    <p:sldId id="280" r:id="rId157"/>
    <p:sldId id="281" r:id="rId158"/>
    <p:sldId id="282" r:id="rId159"/>
    <p:sldId id="283" r:id="rId160"/>
    <p:sldId id="305" r:id="rId161"/>
    <p:sldId id="306" r:id="rId162"/>
    <p:sldId id="309" r:id="rId163"/>
    <p:sldId id="311" r:id="rId164"/>
    <p:sldId id="307" r:id="rId165"/>
    <p:sldId id="308" r:id="rId166"/>
    <p:sldId id="310" r:id="rId167"/>
    <p:sldId id="286" r:id="rId168"/>
    <p:sldId id="285" r:id="rId169"/>
    <p:sldId id="293" r:id="rId170"/>
    <p:sldId id="298" r:id="rId171"/>
    <p:sldId id="299" r:id="rId172"/>
    <p:sldId id="300" r:id="rId173"/>
    <p:sldId id="301" r:id="rId174"/>
    <p:sldId id="302" r:id="rId175"/>
    <p:sldId id="303" r:id="rId176"/>
    <p:sldId id="321" r:id="rId177"/>
    <p:sldId id="304" r:id="rId178"/>
    <p:sldId id="318" r:id="rId179"/>
    <p:sldId id="294" r:id="rId180"/>
    <p:sldId id="312" r:id="rId181"/>
    <p:sldId id="313" r:id="rId182"/>
    <p:sldId id="314" r:id="rId183"/>
    <p:sldId id="315" r:id="rId184"/>
    <p:sldId id="316" r:id="rId185"/>
    <p:sldId id="317" r:id="rId186"/>
    <p:sldId id="319" r:id="rId187"/>
    <p:sldId id="320" r:id="rId188"/>
    <p:sldId id="296" r:id="rId189"/>
    <p:sldId id="332" r:id="rId190"/>
    <p:sldId id="333" r:id="rId191"/>
    <p:sldId id="334" r:id="rId192"/>
    <p:sldId id="335" r:id="rId193"/>
    <p:sldId id="336" r:id="rId194"/>
    <p:sldId id="337" r:id="rId195"/>
    <p:sldId id="338" r:id="rId196"/>
    <p:sldId id="339" r:id="rId197"/>
    <p:sldId id="295" r:id="rId198"/>
    <p:sldId id="322" r:id="rId199"/>
    <p:sldId id="323" r:id="rId200"/>
    <p:sldId id="325" r:id="rId201"/>
    <p:sldId id="326" r:id="rId202"/>
    <p:sldId id="327" r:id="rId203"/>
    <p:sldId id="328" r:id="rId204"/>
    <p:sldId id="329" r:id="rId205"/>
    <p:sldId id="330" r:id="rId206"/>
    <p:sldId id="324" r:id="rId207"/>
    <p:sldId id="331" r:id="rId208"/>
    <p:sldId id="468" r:id="rId209"/>
    <p:sldId id="469" r:id="rId210"/>
    <p:sldId id="472" r:id="rId211"/>
    <p:sldId id="473" r:id="rId212"/>
    <p:sldId id="474" r:id="rId213"/>
    <p:sldId id="475" r:id="rId214"/>
    <p:sldId id="476" r:id="rId215"/>
    <p:sldId id="477" r:id="rId216"/>
    <p:sldId id="478" r:id="rId217"/>
    <p:sldId id="479" r:id="rId218"/>
    <p:sldId id="480" r:id="rId219"/>
    <p:sldId id="481" r:id="rId220"/>
    <p:sldId id="482" r:id="rId221"/>
    <p:sldId id="483" r:id="rId222"/>
    <p:sldId id="484" r:id="rId223"/>
    <p:sldId id="485" r:id="rId224"/>
    <p:sldId id="486" r:id="rId225"/>
    <p:sldId id="487" r:id="rId226"/>
    <p:sldId id="488" r:id="rId227"/>
    <p:sldId id="489" r:id="rId228"/>
    <p:sldId id="490" r:id="rId229"/>
    <p:sldId id="491" r:id="rId230"/>
    <p:sldId id="492" r:id="rId231"/>
    <p:sldId id="493" r:id="rId232"/>
    <p:sldId id="494" r:id="rId233"/>
    <p:sldId id="495" r:id="rId234"/>
    <p:sldId id="496" r:id="rId235"/>
    <p:sldId id="497" r:id="rId236"/>
    <p:sldId id="498" r:id="rId237"/>
    <p:sldId id="499" r:id="rId238"/>
    <p:sldId id="500" r:id="rId239"/>
    <p:sldId id="501" r:id="rId240"/>
    <p:sldId id="502" r:id="rId241"/>
    <p:sldId id="503" r:id="rId242"/>
    <p:sldId id="504" r:id="rId243"/>
    <p:sldId id="505" r:id="rId244"/>
    <p:sldId id="506" r:id="rId245"/>
    <p:sldId id="507" r:id="rId246"/>
    <p:sldId id="508" r:id="rId247"/>
    <p:sldId id="509" r:id="rId248"/>
    <p:sldId id="510" r:id="rId249"/>
    <p:sldId id="511" r:id="rId250"/>
    <p:sldId id="512" r:id="rId251"/>
    <p:sldId id="513" r:id="rId252"/>
    <p:sldId id="514" r:id="rId253"/>
    <p:sldId id="515" r:id="rId254"/>
    <p:sldId id="516" r:id="rId255"/>
  </p:sldIdLst>
  <p:sldSz cx="9144000" cy="6858000" type="screen4x3"/>
  <p:notesSz cx="6881813"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19" autoAdjust="0"/>
    <p:restoredTop sz="96595" autoAdjust="0"/>
  </p:normalViewPr>
  <p:slideViewPr>
    <p:cSldViewPr>
      <p:cViewPr>
        <p:scale>
          <a:sx n="70" d="100"/>
          <a:sy n="70" d="100"/>
        </p:scale>
        <p:origin x="-1350" y="-138"/>
      </p:cViewPr>
      <p:guideLst>
        <p:guide orient="horz" pos="2160"/>
        <p:guide pos="2880"/>
      </p:guideLst>
    </p:cSldViewPr>
  </p:slideViewPr>
  <p:outlineViewPr>
    <p:cViewPr>
      <p:scale>
        <a:sx n="33" d="100"/>
        <a:sy n="33" d="100"/>
      </p:scale>
      <p:origin x="0" y="231024"/>
    </p:cViewPr>
  </p:outlineViewPr>
  <p:notesTextViewPr>
    <p:cViewPr>
      <p:scale>
        <a:sx n="100" d="100"/>
        <a:sy n="100" d="100"/>
      </p:scale>
      <p:origin x="0" y="0"/>
    </p:cViewPr>
  </p:notesTextViewPr>
  <p:sorterViewPr>
    <p:cViewPr>
      <p:scale>
        <a:sx n="66" d="100"/>
        <a:sy n="66" d="100"/>
      </p:scale>
      <p:origin x="0" y="8034"/>
    </p:cViewPr>
  </p:sorterViewPr>
  <p:gridSpacing cx="78028800" cy="78028800"/>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59" Type="http://schemas.openxmlformats.org/officeDocument/2006/relationships/slide" Target="slides/slide158.xml"/><Relationship Id="rId170" Type="http://schemas.openxmlformats.org/officeDocument/2006/relationships/slide" Target="slides/slide169.xml"/><Relationship Id="rId191" Type="http://schemas.openxmlformats.org/officeDocument/2006/relationships/slide" Target="slides/slide190.xml"/><Relationship Id="rId205" Type="http://schemas.openxmlformats.org/officeDocument/2006/relationships/slide" Target="slides/slide204.xml"/><Relationship Id="rId226" Type="http://schemas.openxmlformats.org/officeDocument/2006/relationships/slide" Target="slides/slide225.xml"/><Relationship Id="rId247" Type="http://schemas.openxmlformats.org/officeDocument/2006/relationships/slide" Target="slides/slide246.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53" Type="http://schemas.openxmlformats.org/officeDocument/2006/relationships/slide" Target="slides/slide52.xml"/><Relationship Id="rId74" Type="http://schemas.openxmlformats.org/officeDocument/2006/relationships/slide" Target="slides/slide73.xml"/><Relationship Id="rId128" Type="http://schemas.openxmlformats.org/officeDocument/2006/relationships/slide" Target="slides/slide127.xml"/><Relationship Id="rId149" Type="http://schemas.openxmlformats.org/officeDocument/2006/relationships/slide" Target="slides/slide148.xml"/><Relationship Id="rId5" Type="http://schemas.openxmlformats.org/officeDocument/2006/relationships/slide" Target="slides/slide4.xml"/><Relationship Id="rId95" Type="http://schemas.openxmlformats.org/officeDocument/2006/relationships/slide" Target="slides/slide94.xml"/><Relationship Id="rId160" Type="http://schemas.openxmlformats.org/officeDocument/2006/relationships/slide" Target="slides/slide159.xml"/><Relationship Id="rId181" Type="http://schemas.openxmlformats.org/officeDocument/2006/relationships/slide" Target="slides/slide180.xml"/><Relationship Id="rId216" Type="http://schemas.openxmlformats.org/officeDocument/2006/relationships/slide" Target="slides/slide215.xml"/><Relationship Id="rId237" Type="http://schemas.openxmlformats.org/officeDocument/2006/relationships/slide" Target="slides/slide236.xml"/><Relationship Id="rId258" Type="http://schemas.openxmlformats.org/officeDocument/2006/relationships/presProps" Target="presProps.xml"/><Relationship Id="rId22" Type="http://schemas.openxmlformats.org/officeDocument/2006/relationships/slide" Target="slides/slide21.xml"/><Relationship Id="rId43" Type="http://schemas.openxmlformats.org/officeDocument/2006/relationships/slide" Target="slides/slide42.xml"/><Relationship Id="rId64" Type="http://schemas.openxmlformats.org/officeDocument/2006/relationships/slide" Target="slides/slide63.xml"/><Relationship Id="rId118" Type="http://schemas.openxmlformats.org/officeDocument/2006/relationships/slide" Target="slides/slide117.xml"/><Relationship Id="rId139" Type="http://schemas.openxmlformats.org/officeDocument/2006/relationships/slide" Target="slides/slide138.xml"/><Relationship Id="rId85" Type="http://schemas.openxmlformats.org/officeDocument/2006/relationships/slide" Target="slides/slide84.xml"/><Relationship Id="rId150" Type="http://schemas.openxmlformats.org/officeDocument/2006/relationships/slide" Target="slides/slide149.xml"/><Relationship Id="rId171" Type="http://schemas.openxmlformats.org/officeDocument/2006/relationships/slide" Target="slides/slide170.xml"/><Relationship Id="rId192" Type="http://schemas.openxmlformats.org/officeDocument/2006/relationships/slide" Target="slides/slide191.xml"/><Relationship Id="rId206" Type="http://schemas.openxmlformats.org/officeDocument/2006/relationships/slide" Target="slides/slide205.xml"/><Relationship Id="rId227" Type="http://schemas.openxmlformats.org/officeDocument/2006/relationships/slide" Target="slides/slide226.xml"/><Relationship Id="rId248" Type="http://schemas.openxmlformats.org/officeDocument/2006/relationships/slide" Target="slides/slide247.xml"/><Relationship Id="rId12" Type="http://schemas.openxmlformats.org/officeDocument/2006/relationships/slide" Target="slides/slide11.xml"/><Relationship Id="rId33" Type="http://schemas.openxmlformats.org/officeDocument/2006/relationships/slide" Target="slides/slide32.xml"/><Relationship Id="rId108" Type="http://schemas.openxmlformats.org/officeDocument/2006/relationships/slide" Target="slides/slide107.xml"/><Relationship Id="rId129" Type="http://schemas.openxmlformats.org/officeDocument/2006/relationships/slide" Target="slides/slide128.xml"/><Relationship Id="rId54" Type="http://schemas.openxmlformats.org/officeDocument/2006/relationships/slide" Target="slides/slide53.xml"/><Relationship Id="rId75" Type="http://schemas.openxmlformats.org/officeDocument/2006/relationships/slide" Target="slides/slide74.xml"/><Relationship Id="rId96" Type="http://schemas.openxmlformats.org/officeDocument/2006/relationships/slide" Target="slides/slide95.xml"/><Relationship Id="rId140" Type="http://schemas.openxmlformats.org/officeDocument/2006/relationships/slide" Target="slides/slide139.xml"/><Relationship Id="rId161" Type="http://schemas.openxmlformats.org/officeDocument/2006/relationships/slide" Target="slides/slide160.xml"/><Relationship Id="rId182" Type="http://schemas.openxmlformats.org/officeDocument/2006/relationships/slide" Target="slides/slide181.xml"/><Relationship Id="rId217" Type="http://schemas.openxmlformats.org/officeDocument/2006/relationships/slide" Target="slides/slide216.xml"/><Relationship Id="rId1" Type="http://schemas.openxmlformats.org/officeDocument/2006/relationships/slideMaster" Target="slideMasters/slideMaster1.xml"/><Relationship Id="rId6" Type="http://schemas.openxmlformats.org/officeDocument/2006/relationships/slide" Target="slides/slide5.xml"/><Relationship Id="rId212" Type="http://schemas.openxmlformats.org/officeDocument/2006/relationships/slide" Target="slides/slide211.xml"/><Relationship Id="rId233" Type="http://schemas.openxmlformats.org/officeDocument/2006/relationships/slide" Target="slides/slide232.xml"/><Relationship Id="rId238" Type="http://schemas.openxmlformats.org/officeDocument/2006/relationships/slide" Target="slides/slide237.xml"/><Relationship Id="rId254" Type="http://schemas.openxmlformats.org/officeDocument/2006/relationships/slide" Target="slides/slide253.xml"/><Relationship Id="rId259" Type="http://schemas.openxmlformats.org/officeDocument/2006/relationships/viewProps" Target="viewProps.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slide" Target="slides/slide134.xml"/><Relationship Id="rId151" Type="http://schemas.openxmlformats.org/officeDocument/2006/relationships/slide" Target="slides/slide150.xml"/><Relationship Id="rId156" Type="http://schemas.openxmlformats.org/officeDocument/2006/relationships/slide" Target="slides/slide155.xml"/><Relationship Id="rId177" Type="http://schemas.openxmlformats.org/officeDocument/2006/relationships/slide" Target="slides/slide176.xml"/><Relationship Id="rId198" Type="http://schemas.openxmlformats.org/officeDocument/2006/relationships/slide" Target="slides/slide197.xml"/><Relationship Id="rId172" Type="http://schemas.openxmlformats.org/officeDocument/2006/relationships/slide" Target="slides/slide171.xml"/><Relationship Id="rId193" Type="http://schemas.openxmlformats.org/officeDocument/2006/relationships/slide" Target="slides/slide192.xml"/><Relationship Id="rId202" Type="http://schemas.openxmlformats.org/officeDocument/2006/relationships/slide" Target="slides/slide201.xml"/><Relationship Id="rId207" Type="http://schemas.openxmlformats.org/officeDocument/2006/relationships/slide" Target="slides/slide206.xml"/><Relationship Id="rId223" Type="http://schemas.openxmlformats.org/officeDocument/2006/relationships/slide" Target="slides/slide222.xml"/><Relationship Id="rId228" Type="http://schemas.openxmlformats.org/officeDocument/2006/relationships/slide" Target="slides/slide227.xml"/><Relationship Id="rId244" Type="http://schemas.openxmlformats.org/officeDocument/2006/relationships/slide" Target="slides/slide243.xml"/><Relationship Id="rId249" Type="http://schemas.openxmlformats.org/officeDocument/2006/relationships/slide" Target="slides/slide24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260" Type="http://schemas.openxmlformats.org/officeDocument/2006/relationships/theme" Target="theme/theme1.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167" Type="http://schemas.openxmlformats.org/officeDocument/2006/relationships/slide" Target="slides/slide166.xml"/><Relationship Id="rId188" Type="http://schemas.openxmlformats.org/officeDocument/2006/relationships/slide" Target="slides/slide187.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162" Type="http://schemas.openxmlformats.org/officeDocument/2006/relationships/slide" Target="slides/slide161.xml"/><Relationship Id="rId183" Type="http://schemas.openxmlformats.org/officeDocument/2006/relationships/slide" Target="slides/slide182.xml"/><Relationship Id="rId213" Type="http://schemas.openxmlformats.org/officeDocument/2006/relationships/slide" Target="slides/slide212.xml"/><Relationship Id="rId218" Type="http://schemas.openxmlformats.org/officeDocument/2006/relationships/slide" Target="slides/slide217.xml"/><Relationship Id="rId234" Type="http://schemas.openxmlformats.org/officeDocument/2006/relationships/slide" Target="slides/slide233.xml"/><Relationship Id="rId239" Type="http://schemas.openxmlformats.org/officeDocument/2006/relationships/slide" Target="slides/slide238.xml"/><Relationship Id="rId2" Type="http://schemas.openxmlformats.org/officeDocument/2006/relationships/slide" Target="slides/slide1.xml"/><Relationship Id="rId29" Type="http://schemas.openxmlformats.org/officeDocument/2006/relationships/slide" Target="slides/slide28.xml"/><Relationship Id="rId250" Type="http://schemas.openxmlformats.org/officeDocument/2006/relationships/slide" Target="slides/slide249.xml"/><Relationship Id="rId255" Type="http://schemas.openxmlformats.org/officeDocument/2006/relationships/slide" Target="slides/slide254.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157" Type="http://schemas.openxmlformats.org/officeDocument/2006/relationships/slide" Target="slides/slide156.xml"/><Relationship Id="rId178" Type="http://schemas.openxmlformats.org/officeDocument/2006/relationships/slide" Target="slides/slide177.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slide" Target="slides/slide151.xml"/><Relationship Id="rId173" Type="http://schemas.openxmlformats.org/officeDocument/2006/relationships/slide" Target="slides/slide172.xml"/><Relationship Id="rId194" Type="http://schemas.openxmlformats.org/officeDocument/2006/relationships/slide" Target="slides/slide193.xml"/><Relationship Id="rId199" Type="http://schemas.openxmlformats.org/officeDocument/2006/relationships/slide" Target="slides/slide198.xml"/><Relationship Id="rId203" Type="http://schemas.openxmlformats.org/officeDocument/2006/relationships/slide" Target="slides/slide202.xml"/><Relationship Id="rId208" Type="http://schemas.openxmlformats.org/officeDocument/2006/relationships/slide" Target="slides/slide207.xml"/><Relationship Id="rId229" Type="http://schemas.openxmlformats.org/officeDocument/2006/relationships/slide" Target="slides/slide228.xml"/><Relationship Id="rId19" Type="http://schemas.openxmlformats.org/officeDocument/2006/relationships/slide" Target="slides/slide18.xml"/><Relationship Id="rId224" Type="http://schemas.openxmlformats.org/officeDocument/2006/relationships/slide" Target="slides/slide223.xml"/><Relationship Id="rId240" Type="http://schemas.openxmlformats.org/officeDocument/2006/relationships/slide" Target="slides/slide239.xml"/><Relationship Id="rId245" Type="http://schemas.openxmlformats.org/officeDocument/2006/relationships/slide" Target="slides/slide244.xml"/><Relationship Id="rId261" Type="http://schemas.openxmlformats.org/officeDocument/2006/relationships/tableStyles" Target="tableStyles.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184" Type="http://schemas.openxmlformats.org/officeDocument/2006/relationships/slide" Target="slides/slide183.xml"/><Relationship Id="rId189" Type="http://schemas.openxmlformats.org/officeDocument/2006/relationships/slide" Target="slides/slide188.xml"/><Relationship Id="rId219" Type="http://schemas.openxmlformats.org/officeDocument/2006/relationships/slide" Target="slides/slide218.xml"/><Relationship Id="rId3" Type="http://schemas.openxmlformats.org/officeDocument/2006/relationships/slide" Target="slides/slide2.xml"/><Relationship Id="rId214" Type="http://schemas.openxmlformats.org/officeDocument/2006/relationships/slide" Target="slides/slide213.xml"/><Relationship Id="rId230" Type="http://schemas.openxmlformats.org/officeDocument/2006/relationships/slide" Target="slides/slide229.xml"/><Relationship Id="rId235" Type="http://schemas.openxmlformats.org/officeDocument/2006/relationships/slide" Target="slides/slide234.xml"/><Relationship Id="rId251" Type="http://schemas.openxmlformats.org/officeDocument/2006/relationships/slide" Target="slides/slide250.xml"/><Relationship Id="rId256" Type="http://schemas.openxmlformats.org/officeDocument/2006/relationships/notesMaster" Target="notesMasters/notesMaster1.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74" Type="http://schemas.openxmlformats.org/officeDocument/2006/relationships/slide" Target="slides/slide173.xml"/><Relationship Id="rId179" Type="http://schemas.openxmlformats.org/officeDocument/2006/relationships/slide" Target="slides/slide178.xml"/><Relationship Id="rId195" Type="http://schemas.openxmlformats.org/officeDocument/2006/relationships/slide" Target="slides/slide194.xml"/><Relationship Id="rId209" Type="http://schemas.openxmlformats.org/officeDocument/2006/relationships/slide" Target="slides/slide208.xml"/><Relationship Id="rId190" Type="http://schemas.openxmlformats.org/officeDocument/2006/relationships/slide" Target="slides/slide189.xml"/><Relationship Id="rId204" Type="http://schemas.openxmlformats.org/officeDocument/2006/relationships/slide" Target="slides/slide203.xml"/><Relationship Id="rId220" Type="http://schemas.openxmlformats.org/officeDocument/2006/relationships/slide" Target="slides/slide219.xml"/><Relationship Id="rId225" Type="http://schemas.openxmlformats.org/officeDocument/2006/relationships/slide" Target="slides/slide224.xml"/><Relationship Id="rId241" Type="http://schemas.openxmlformats.org/officeDocument/2006/relationships/slide" Target="slides/slide240.xml"/><Relationship Id="rId246" Type="http://schemas.openxmlformats.org/officeDocument/2006/relationships/slide" Target="slides/slide245.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slide" Target="slides/slide147.xml"/><Relationship Id="rId164" Type="http://schemas.openxmlformats.org/officeDocument/2006/relationships/slide" Target="slides/slide163.xml"/><Relationship Id="rId169" Type="http://schemas.openxmlformats.org/officeDocument/2006/relationships/slide" Target="slides/slide168.xml"/><Relationship Id="rId185" Type="http://schemas.openxmlformats.org/officeDocument/2006/relationships/slide" Target="slides/slide184.xml"/><Relationship Id="rId4" Type="http://schemas.openxmlformats.org/officeDocument/2006/relationships/slide" Target="slides/slide3.xml"/><Relationship Id="rId9" Type="http://schemas.openxmlformats.org/officeDocument/2006/relationships/slide" Target="slides/slide8.xml"/><Relationship Id="rId180" Type="http://schemas.openxmlformats.org/officeDocument/2006/relationships/slide" Target="slides/slide179.xml"/><Relationship Id="rId210" Type="http://schemas.openxmlformats.org/officeDocument/2006/relationships/slide" Target="slides/slide209.xml"/><Relationship Id="rId215" Type="http://schemas.openxmlformats.org/officeDocument/2006/relationships/slide" Target="slides/slide214.xml"/><Relationship Id="rId236" Type="http://schemas.openxmlformats.org/officeDocument/2006/relationships/slide" Target="slides/slide235.xml"/><Relationship Id="rId257" Type="http://schemas.openxmlformats.org/officeDocument/2006/relationships/handoutMaster" Target="handoutMasters/handoutMaster1.xml"/><Relationship Id="rId26" Type="http://schemas.openxmlformats.org/officeDocument/2006/relationships/slide" Target="slides/slide25.xml"/><Relationship Id="rId231" Type="http://schemas.openxmlformats.org/officeDocument/2006/relationships/slide" Target="slides/slide230.xml"/><Relationship Id="rId252" Type="http://schemas.openxmlformats.org/officeDocument/2006/relationships/slide" Target="slides/slide251.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slide" Target="slides/slide153.xml"/><Relationship Id="rId175" Type="http://schemas.openxmlformats.org/officeDocument/2006/relationships/slide" Target="slides/slide174.xml"/><Relationship Id="rId196" Type="http://schemas.openxmlformats.org/officeDocument/2006/relationships/slide" Target="slides/slide195.xml"/><Relationship Id="rId200" Type="http://schemas.openxmlformats.org/officeDocument/2006/relationships/slide" Target="slides/slide199.xml"/><Relationship Id="rId16" Type="http://schemas.openxmlformats.org/officeDocument/2006/relationships/slide" Target="slides/slide15.xml"/><Relationship Id="rId221" Type="http://schemas.openxmlformats.org/officeDocument/2006/relationships/slide" Target="slides/slide220.xml"/><Relationship Id="rId242" Type="http://schemas.openxmlformats.org/officeDocument/2006/relationships/slide" Target="slides/slide241.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90" Type="http://schemas.openxmlformats.org/officeDocument/2006/relationships/slide" Target="slides/slide89.xml"/><Relationship Id="rId165" Type="http://schemas.openxmlformats.org/officeDocument/2006/relationships/slide" Target="slides/slide164.xml"/><Relationship Id="rId186" Type="http://schemas.openxmlformats.org/officeDocument/2006/relationships/slide" Target="slides/slide185.xml"/><Relationship Id="rId211" Type="http://schemas.openxmlformats.org/officeDocument/2006/relationships/slide" Target="slides/slide210.xml"/><Relationship Id="rId232" Type="http://schemas.openxmlformats.org/officeDocument/2006/relationships/slide" Target="slides/slide231.xml"/><Relationship Id="rId253" Type="http://schemas.openxmlformats.org/officeDocument/2006/relationships/slide" Target="slides/slide252.xml"/><Relationship Id="rId27" Type="http://schemas.openxmlformats.org/officeDocument/2006/relationships/slide" Target="slides/slide26.xml"/><Relationship Id="rId48" Type="http://schemas.openxmlformats.org/officeDocument/2006/relationships/slide" Target="slides/slide47.xml"/><Relationship Id="rId69" Type="http://schemas.openxmlformats.org/officeDocument/2006/relationships/slide" Target="slides/slide68.xml"/><Relationship Id="rId113" Type="http://schemas.openxmlformats.org/officeDocument/2006/relationships/slide" Target="slides/slide112.xml"/><Relationship Id="rId134" Type="http://schemas.openxmlformats.org/officeDocument/2006/relationships/slide" Target="slides/slide133.xml"/><Relationship Id="rId80" Type="http://schemas.openxmlformats.org/officeDocument/2006/relationships/slide" Target="slides/slide79.xml"/><Relationship Id="rId155" Type="http://schemas.openxmlformats.org/officeDocument/2006/relationships/slide" Target="slides/slide154.xml"/><Relationship Id="rId176" Type="http://schemas.openxmlformats.org/officeDocument/2006/relationships/slide" Target="slides/slide175.xml"/><Relationship Id="rId197" Type="http://schemas.openxmlformats.org/officeDocument/2006/relationships/slide" Target="slides/slide196.xml"/><Relationship Id="rId201" Type="http://schemas.openxmlformats.org/officeDocument/2006/relationships/slide" Target="slides/slide200.xml"/><Relationship Id="rId222" Type="http://schemas.openxmlformats.org/officeDocument/2006/relationships/slide" Target="slides/slide221.xml"/><Relationship Id="rId243" Type="http://schemas.openxmlformats.org/officeDocument/2006/relationships/slide" Target="slides/slide242.xml"/><Relationship Id="rId17" Type="http://schemas.openxmlformats.org/officeDocument/2006/relationships/slide" Target="slides/slide16.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24" Type="http://schemas.openxmlformats.org/officeDocument/2006/relationships/slide" Target="slides/slide123.xml"/><Relationship Id="rId70" Type="http://schemas.openxmlformats.org/officeDocument/2006/relationships/slide" Target="slides/slide69.xml"/><Relationship Id="rId91" Type="http://schemas.openxmlformats.org/officeDocument/2006/relationships/slide" Target="slides/slide90.xml"/><Relationship Id="rId145" Type="http://schemas.openxmlformats.org/officeDocument/2006/relationships/slide" Target="slides/slide144.xml"/><Relationship Id="rId166" Type="http://schemas.openxmlformats.org/officeDocument/2006/relationships/slide" Target="slides/slide165.xml"/><Relationship Id="rId187" Type="http://schemas.openxmlformats.org/officeDocument/2006/relationships/slide" Target="slides/slide186.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2119" cy="464820"/>
          </a:xfrm>
          <a:prstGeom prst="rect">
            <a:avLst/>
          </a:prstGeom>
        </p:spPr>
        <p:txBody>
          <a:bodyPr vert="horz" lIns="92446" tIns="46223" rIns="92446" bIns="46223" rtlCol="0"/>
          <a:lstStyle>
            <a:lvl1pPr algn="l">
              <a:defRPr sz="1200"/>
            </a:lvl1pPr>
          </a:lstStyle>
          <a:p>
            <a:endParaRPr lang="en-US"/>
          </a:p>
        </p:txBody>
      </p:sp>
      <p:sp>
        <p:nvSpPr>
          <p:cNvPr id="3" name="Date Placeholder 2"/>
          <p:cNvSpPr>
            <a:spLocks noGrp="1"/>
          </p:cNvSpPr>
          <p:nvPr>
            <p:ph type="dt" sz="quarter" idx="1"/>
          </p:nvPr>
        </p:nvSpPr>
        <p:spPr>
          <a:xfrm>
            <a:off x="3898102" y="0"/>
            <a:ext cx="2982119" cy="464820"/>
          </a:xfrm>
          <a:prstGeom prst="rect">
            <a:avLst/>
          </a:prstGeom>
        </p:spPr>
        <p:txBody>
          <a:bodyPr vert="horz" lIns="92446" tIns="46223" rIns="92446" bIns="46223" rtlCol="0"/>
          <a:lstStyle>
            <a:lvl1pPr algn="r">
              <a:defRPr sz="1200"/>
            </a:lvl1pPr>
          </a:lstStyle>
          <a:p>
            <a:fld id="{2F9958B2-F9D9-4616-A43E-7FC8030CF4E1}" type="datetimeFigureOut">
              <a:rPr lang="en-US" smtClean="0"/>
              <a:pPr/>
              <a:t>6/27/2023</a:t>
            </a:fld>
            <a:endParaRPr lang="en-US"/>
          </a:p>
        </p:txBody>
      </p:sp>
      <p:sp>
        <p:nvSpPr>
          <p:cNvPr id="4" name="Footer Placeholder 3"/>
          <p:cNvSpPr>
            <a:spLocks noGrp="1"/>
          </p:cNvSpPr>
          <p:nvPr>
            <p:ph type="ftr" sz="quarter" idx="2"/>
          </p:nvPr>
        </p:nvSpPr>
        <p:spPr>
          <a:xfrm>
            <a:off x="0" y="8829967"/>
            <a:ext cx="2982119" cy="464820"/>
          </a:xfrm>
          <a:prstGeom prst="rect">
            <a:avLst/>
          </a:prstGeom>
        </p:spPr>
        <p:txBody>
          <a:bodyPr vert="horz" lIns="92446" tIns="46223" rIns="92446" bIns="46223" rtlCol="0" anchor="b"/>
          <a:lstStyle>
            <a:lvl1pPr algn="l">
              <a:defRPr sz="1200"/>
            </a:lvl1pPr>
          </a:lstStyle>
          <a:p>
            <a:endParaRPr lang="en-US"/>
          </a:p>
        </p:txBody>
      </p:sp>
      <p:sp>
        <p:nvSpPr>
          <p:cNvPr id="5" name="Slide Number Placeholder 4"/>
          <p:cNvSpPr>
            <a:spLocks noGrp="1"/>
          </p:cNvSpPr>
          <p:nvPr>
            <p:ph type="sldNum" sz="quarter" idx="3"/>
          </p:nvPr>
        </p:nvSpPr>
        <p:spPr>
          <a:xfrm>
            <a:off x="3898102" y="8829967"/>
            <a:ext cx="2982119" cy="464820"/>
          </a:xfrm>
          <a:prstGeom prst="rect">
            <a:avLst/>
          </a:prstGeom>
        </p:spPr>
        <p:txBody>
          <a:bodyPr vert="horz" lIns="92446" tIns="46223" rIns="92446" bIns="46223" rtlCol="0" anchor="b"/>
          <a:lstStyle>
            <a:lvl1pPr algn="r">
              <a:defRPr sz="1200"/>
            </a:lvl1pPr>
          </a:lstStyle>
          <a:p>
            <a:fld id="{B4E254B4-8953-45E4-9604-EE168A1A3625}" type="slidenum">
              <a:rPr lang="en-US" smtClean="0"/>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2119" cy="464820"/>
          </a:xfrm>
          <a:prstGeom prst="rect">
            <a:avLst/>
          </a:prstGeom>
        </p:spPr>
        <p:txBody>
          <a:bodyPr vert="horz" lIns="92446" tIns="46223" rIns="92446" bIns="46223" rtlCol="0"/>
          <a:lstStyle>
            <a:lvl1pPr algn="l">
              <a:defRPr sz="1200"/>
            </a:lvl1pPr>
          </a:lstStyle>
          <a:p>
            <a:endParaRPr lang="en-US"/>
          </a:p>
        </p:txBody>
      </p:sp>
      <p:sp>
        <p:nvSpPr>
          <p:cNvPr id="3" name="Date Placeholder 2"/>
          <p:cNvSpPr>
            <a:spLocks noGrp="1"/>
          </p:cNvSpPr>
          <p:nvPr>
            <p:ph type="dt" idx="1"/>
          </p:nvPr>
        </p:nvSpPr>
        <p:spPr>
          <a:xfrm>
            <a:off x="3898102" y="0"/>
            <a:ext cx="2982119" cy="464820"/>
          </a:xfrm>
          <a:prstGeom prst="rect">
            <a:avLst/>
          </a:prstGeom>
        </p:spPr>
        <p:txBody>
          <a:bodyPr vert="horz" lIns="92446" tIns="46223" rIns="92446" bIns="46223" rtlCol="0"/>
          <a:lstStyle>
            <a:lvl1pPr algn="r">
              <a:defRPr sz="1200"/>
            </a:lvl1pPr>
          </a:lstStyle>
          <a:p>
            <a:fld id="{6AF89007-5F02-445B-A1AD-4445097A8206}" type="datetimeFigureOut">
              <a:rPr lang="en-US" smtClean="0"/>
              <a:pPr/>
              <a:t>6/27/2023</a:t>
            </a:fld>
            <a:endParaRPr lang="en-US"/>
          </a:p>
        </p:txBody>
      </p:sp>
      <p:sp>
        <p:nvSpPr>
          <p:cNvPr id="4" name="Slide Image Placeholder 3"/>
          <p:cNvSpPr>
            <a:spLocks noGrp="1" noRot="1" noChangeAspect="1"/>
          </p:cNvSpPr>
          <p:nvPr>
            <p:ph type="sldImg" idx="2"/>
          </p:nvPr>
        </p:nvSpPr>
        <p:spPr>
          <a:xfrm>
            <a:off x="1117600" y="696913"/>
            <a:ext cx="4648200" cy="3486150"/>
          </a:xfrm>
          <a:prstGeom prst="rect">
            <a:avLst/>
          </a:prstGeom>
          <a:noFill/>
          <a:ln w="12700">
            <a:solidFill>
              <a:prstClr val="black"/>
            </a:solidFill>
          </a:ln>
        </p:spPr>
        <p:txBody>
          <a:bodyPr vert="horz" lIns="92446" tIns="46223" rIns="92446" bIns="46223" rtlCol="0" anchor="ctr"/>
          <a:lstStyle/>
          <a:p>
            <a:endParaRPr lang="en-US"/>
          </a:p>
        </p:txBody>
      </p:sp>
      <p:sp>
        <p:nvSpPr>
          <p:cNvPr id="5" name="Notes Placeholder 4"/>
          <p:cNvSpPr>
            <a:spLocks noGrp="1"/>
          </p:cNvSpPr>
          <p:nvPr>
            <p:ph type="body" sz="quarter" idx="3"/>
          </p:nvPr>
        </p:nvSpPr>
        <p:spPr>
          <a:xfrm>
            <a:off x="688182" y="4415790"/>
            <a:ext cx="5505450" cy="4183380"/>
          </a:xfrm>
          <a:prstGeom prst="rect">
            <a:avLst/>
          </a:prstGeom>
        </p:spPr>
        <p:txBody>
          <a:bodyPr vert="horz" lIns="92446" tIns="46223" rIns="92446" bIns="46223"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29967"/>
            <a:ext cx="2982119" cy="464820"/>
          </a:xfrm>
          <a:prstGeom prst="rect">
            <a:avLst/>
          </a:prstGeom>
        </p:spPr>
        <p:txBody>
          <a:bodyPr vert="horz" lIns="92446" tIns="46223" rIns="92446" bIns="46223" rtlCol="0" anchor="b"/>
          <a:lstStyle>
            <a:lvl1pPr algn="l">
              <a:defRPr sz="1200"/>
            </a:lvl1pPr>
          </a:lstStyle>
          <a:p>
            <a:endParaRPr lang="en-US"/>
          </a:p>
        </p:txBody>
      </p:sp>
      <p:sp>
        <p:nvSpPr>
          <p:cNvPr id="7" name="Slide Number Placeholder 6"/>
          <p:cNvSpPr>
            <a:spLocks noGrp="1"/>
          </p:cNvSpPr>
          <p:nvPr>
            <p:ph type="sldNum" sz="quarter" idx="5"/>
          </p:nvPr>
        </p:nvSpPr>
        <p:spPr>
          <a:xfrm>
            <a:off x="3898102" y="8829967"/>
            <a:ext cx="2982119" cy="464820"/>
          </a:xfrm>
          <a:prstGeom prst="rect">
            <a:avLst/>
          </a:prstGeom>
        </p:spPr>
        <p:txBody>
          <a:bodyPr vert="horz" lIns="92446" tIns="46223" rIns="92446" bIns="46223" rtlCol="0" anchor="b"/>
          <a:lstStyle>
            <a:lvl1pPr algn="r">
              <a:defRPr sz="1200"/>
            </a:lvl1pPr>
          </a:lstStyle>
          <a:p>
            <a:fld id="{538B3DE8-09D8-4673-B51C-9A415B26289D}"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51CDB1A-B37C-4151-8B7C-4544EDF83E78}" type="slidenum">
              <a:rPr lang="en-US" smtClean="0"/>
              <a:pPr/>
              <a:t>16</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38B3DE8-09D8-4673-B51C-9A415B26289D}" type="slidenum">
              <a:rPr lang="en-US" smtClean="0"/>
              <a:pPr/>
              <a:t>31</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38B3DE8-09D8-4673-B51C-9A415B26289D}" type="slidenum">
              <a:rPr lang="en-US" smtClean="0"/>
              <a:pPr/>
              <a:t>53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38B3DE8-09D8-4673-B51C-9A415B26289D}" type="slidenum">
              <a:rPr lang="en-US" smtClean="0"/>
              <a:pPr/>
              <a:t>83</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38B3DE8-09D8-4673-B51C-9A415B26289D}" type="slidenum">
              <a:rPr lang="en-US" smtClean="0"/>
              <a:pPr/>
              <a:t>100</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38B3DE8-09D8-4673-B51C-9A415B26289D}" type="slidenum">
              <a:rPr lang="en-US" smtClean="0"/>
              <a:pPr/>
              <a:t>126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38B3DE8-09D8-4673-B51C-9A415B26289D}" type="slidenum">
              <a:rPr lang="en-US" smtClean="0"/>
              <a:pPr/>
              <a:t>146</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38B3DE8-09D8-4673-B51C-9A415B26289D}" type="slidenum">
              <a:rPr lang="en-US" smtClean="0"/>
              <a:pPr/>
              <a:t>152</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Psychologists are the people with knowledge about children’s </a:t>
            </a:r>
            <a:r>
              <a:rPr lang="en-US" dirty="0" err="1" smtClean="0"/>
              <a:t>behaviour</a:t>
            </a:r>
            <a:r>
              <a:rPr lang="en-US" dirty="0" smtClean="0"/>
              <a:t> as far as learning is concerned. Psychology play a great role in formulation of educational objectives, instructional</a:t>
            </a:r>
            <a:r>
              <a:rPr lang="en-US" baseline="0" dirty="0" smtClean="0"/>
              <a:t> procedures, selection of curriculum content and evaluation.</a:t>
            </a:r>
            <a:endParaRPr lang="en-US" dirty="0"/>
          </a:p>
        </p:txBody>
      </p:sp>
      <p:sp>
        <p:nvSpPr>
          <p:cNvPr id="4" name="Slide Number Placeholder 3"/>
          <p:cNvSpPr>
            <a:spLocks noGrp="1"/>
          </p:cNvSpPr>
          <p:nvPr>
            <p:ph type="sldNum" sz="quarter" idx="10"/>
          </p:nvPr>
        </p:nvSpPr>
        <p:spPr/>
        <p:txBody>
          <a:bodyPr/>
          <a:lstStyle/>
          <a:p>
            <a:fld id="{538B3DE8-09D8-4673-B51C-9A415B26289D}" type="slidenum">
              <a:rPr lang="en-US" smtClean="0"/>
              <a:pPr/>
              <a:t>183</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Pavlov developed a classical conditioning theories. He did an experiment to study saliva production by dogs in the laboratory. He found that dogs can be trained to produce saliva on hearing a bell, which originally did not have such influence (</a:t>
            </a:r>
            <a:r>
              <a:rPr lang="en-US" dirty="0" err="1" smtClean="0"/>
              <a:t>Omary</a:t>
            </a:r>
            <a:r>
              <a:rPr lang="en-US" dirty="0" smtClean="0"/>
              <a:t>, 2006)</a:t>
            </a:r>
            <a:endParaRPr lang="en-US" dirty="0"/>
          </a:p>
        </p:txBody>
      </p:sp>
      <p:sp>
        <p:nvSpPr>
          <p:cNvPr id="4" name="Slide Number Placeholder 3"/>
          <p:cNvSpPr>
            <a:spLocks noGrp="1"/>
          </p:cNvSpPr>
          <p:nvPr>
            <p:ph type="sldNum" sz="quarter" idx="10"/>
          </p:nvPr>
        </p:nvSpPr>
        <p:spPr/>
        <p:txBody>
          <a:bodyPr/>
          <a:lstStyle/>
          <a:p>
            <a:fld id="{538B3DE8-09D8-4673-B51C-9A415B26289D}" type="slidenum">
              <a:rPr lang="en-US" smtClean="0"/>
              <a:pPr/>
              <a:t>184</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err="1" smtClean="0"/>
              <a:t>Experiements</a:t>
            </a:r>
            <a:r>
              <a:rPr lang="en-US" dirty="0" smtClean="0"/>
              <a:t> with animals explain a lot on how learning should be guided by curriculum specialists and teachers</a:t>
            </a:r>
            <a:endParaRPr lang="en-US" dirty="0"/>
          </a:p>
        </p:txBody>
      </p:sp>
      <p:sp>
        <p:nvSpPr>
          <p:cNvPr id="4" name="Slide Number Placeholder 3"/>
          <p:cNvSpPr>
            <a:spLocks noGrp="1"/>
          </p:cNvSpPr>
          <p:nvPr>
            <p:ph type="sldNum" sz="quarter" idx="10"/>
          </p:nvPr>
        </p:nvSpPr>
        <p:spPr/>
        <p:txBody>
          <a:bodyPr/>
          <a:lstStyle/>
          <a:p>
            <a:fld id="{538B3DE8-09D8-4673-B51C-9A415B26289D}" type="slidenum">
              <a:rPr lang="en-US" smtClean="0"/>
              <a:pPr/>
              <a:t>185</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38B3DE8-09D8-4673-B51C-9A415B26289D}" type="slidenum">
              <a:rPr lang="en-US" smtClean="0"/>
              <a:pPr/>
              <a:t>206</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38B3DE8-09D8-4673-B51C-9A415B26289D}" type="slidenum">
              <a:rPr lang="en-US" smtClean="0"/>
              <a:pPr/>
              <a:t>207</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7" name="Slide Image Placeholder 1"/>
          <p:cNvSpPr>
            <a:spLocks noGrp="1" noRot="1" noChangeAspect="1"/>
          </p:cNvSpPr>
          <p:nvPr>
            <p:ph type="sldImg"/>
          </p:nvPr>
        </p:nvSpPr>
        <p:spPr bwMode="auto">
          <a:noFill/>
          <a:ln>
            <a:solidFill>
              <a:srgbClr val="000000"/>
            </a:solidFill>
            <a:miter lim="800000"/>
            <a:headEnd/>
            <a:tailEnd/>
          </a:ln>
        </p:spPr>
      </p:sp>
      <p:sp>
        <p:nvSpPr>
          <p:cNvPr id="132098"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
        <p:nvSpPr>
          <p:cNvPr id="132099"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8510EF60-500C-47D6-B474-90CA1C91EBC8}" type="slidenum">
              <a:rPr lang="en-US"/>
              <a:pPr fontAlgn="base">
                <a:spcBef>
                  <a:spcPct val="0"/>
                </a:spcBef>
                <a:spcAft>
                  <a:spcPct val="0"/>
                </a:spcAft>
              </a:pPr>
              <a:t>236</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38B3DE8-09D8-4673-B51C-9A415B26289D}" type="slidenum">
              <a:rPr lang="en-US" smtClean="0"/>
              <a:pPr/>
              <a:t>253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FB6A72DD-F1BC-45F0-BFBE-69240D19CBB3}" type="datetime2">
              <a:rPr lang="en-US" smtClean="0"/>
              <a:pPr/>
              <a:t>Tuesday, June 27, 2023</a:t>
            </a:fld>
            <a:endParaRPr lang="en-US"/>
          </a:p>
        </p:txBody>
      </p:sp>
      <p:sp>
        <p:nvSpPr>
          <p:cNvPr id="17" name="Footer Placeholder 16"/>
          <p:cNvSpPr>
            <a:spLocks noGrp="1"/>
          </p:cNvSpPr>
          <p:nvPr>
            <p:ph type="ftr" sz="quarter" idx="11"/>
          </p:nvPr>
        </p:nvSpPr>
        <p:spPr/>
        <p:txBody>
          <a:bodyPr/>
          <a:lstStyle/>
          <a:p>
            <a:r>
              <a:rPr lang="en-US" smtClean="0"/>
              <a:t>EDITED BY SAMWEL K.Y</a:t>
            </a:r>
            <a:endParaRPr lang="en-US"/>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6844D71D-ABA2-47E9-9CAF-EC0BD211F77F}" type="slidenum">
              <a:rPr lang="en-US" smtClean="0"/>
              <a:pPr/>
              <a:t>‹#›</a:t>
            </a:fld>
            <a:endParaRPr lang="en-US"/>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transition>
    <p:cover dir="l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4FA3D3A8-7A6A-4AC4-B06E-06335DF60365}" type="datetime2">
              <a:rPr lang="en-US" smtClean="0"/>
              <a:pPr/>
              <a:t>Tuesday, June 27, 2023</a:t>
            </a:fld>
            <a:endParaRPr lang="en-US"/>
          </a:p>
        </p:txBody>
      </p:sp>
      <p:sp>
        <p:nvSpPr>
          <p:cNvPr id="5" name="Footer Placeholder 4"/>
          <p:cNvSpPr>
            <a:spLocks noGrp="1"/>
          </p:cNvSpPr>
          <p:nvPr>
            <p:ph type="ftr" sz="quarter" idx="11"/>
          </p:nvPr>
        </p:nvSpPr>
        <p:spPr/>
        <p:txBody>
          <a:bodyPr/>
          <a:lstStyle/>
          <a:p>
            <a:r>
              <a:rPr lang="en-US" smtClean="0"/>
              <a:t>EDITED BY SAMWEL K.Y</a:t>
            </a:r>
            <a:endParaRPr lang="en-US"/>
          </a:p>
        </p:txBody>
      </p:sp>
      <p:sp>
        <p:nvSpPr>
          <p:cNvPr id="6" name="Slide Number Placeholder 5"/>
          <p:cNvSpPr>
            <a:spLocks noGrp="1"/>
          </p:cNvSpPr>
          <p:nvPr>
            <p:ph type="sldNum" sz="quarter" idx="12"/>
          </p:nvPr>
        </p:nvSpPr>
        <p:spPr>
          <a:xfrm>
            <a:off x="4361688" y="1026372"/>
            <a:ext cx="457200" cy="441325"/>
          </a:xfrm>
        </p:spPr>
        <p:txBody>
          <a:bodyPr/>
          <a:lstStyle/>
          <a:p>
            <a:fld id="{6844D71D-ABA2-47E9-9CAF-EC0BD211F77F}" type="slidenum">
              <a:rPr lang="en-US" smtClean="0"/>
              <a:pPr/>
              <a:t>‹#›</a:t>
            </a:fld>
            <a:endParaRPr lang="en-US"/>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transition>
    <p:cover dir="l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Footer Placeholder 4"/>
          <p:cNvSpPr>
            <a:spLocks noGrp="1"/>
          </p:cNvSpPr>
          <p:nvPr>
            <p:ph type="ftr" sz="quarter" idx="11"/>
          </p:nvPr>
        </p:nvSpPr>
        <p:spPr/>
        <p:txBody>
          <a:bodyPr/>
          <a:lstStyle/>
          <a:p>
            <a:r>
              <a:rPr lang="en-US" smtClean="0"/>
              <a:t>EDITED BY SAMWEL K.Y</a:t>
            </a:r>
            <a:endParaRPr lang="en-US"/>
          </a:p>
        </p:txBody>
      </p:sp>
      <p:sp>
        <p:nvSpPr>
          <p:cNvPr id="4" name="Date Placeholder 3"/>
          <p:cNvSpPr>
            <a:spLocks noGrp="1"/>
          </p:cNvSpPr>
          <p:nvPr>
            <p:ph type="dt" sz="half" idx="10"/>
          </p:nvPr>
        </p:nvSpPr>
        <p:spPr/>
        <p:txBody>
          <a:bodyPr/>
          <a:lstStyle/>
          <a:p>
            <a:fld id="{0F56F78D-6EC2-47D0-A24B-4E363F9933F7}" type="datetime2">
              <a:rPr lang="en-US" smtClean="0"/>
              <a:pPr/>
              <a:t>Tuesday, June 27, 2023</a:t>
            </a:fld>
            <a:endParaRPr lang="en-US"/>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6844D71D-ABA2-47E9-9CAF-EC0BD211F77F}" type="slidenum">
              <a:rPr lang="en-US" smtClean="0"/>
              <a:pPr/>
              <a:t>‹#›</a:t>
            </a:fld>
            <a:endParaRPr lang="en-US"/>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transition>
    <p:cover dir="l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fld id="{C4AA803A-22E9-4096-947E-A53B4AA8D842}" type="datetime2">
              <a:rPr lang="en-US" smtClean="0"/>
              <a:pPr/>
              <a:t>Tuesday, June 27, 2023</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Slide Number Placeholder 6"/>
          <p:cNvSpPr>
            <a:spLocks noGrp="1"/>
          </p:cNvSpPr>
          <p:nvPr>
            <p:ph type="sldNum" sz="quarter" idx="12"/>
          </p:nvPr>
        </p:nvSpPr>
        <p:spPr/>
        <p:txBody>
          <a:bodyPr/>
          <a:lstStyle/>
          <a:p>
            <a:fld id="{6844D71D-ABA2-47E9-9CAF-EC0BD211F77F}" type="slidenum">
              <a:rPr lang="en-US" smtClean="0"/>
              <a:pPr/>
              <a:t>‹#›</a:t>
            </a:fld>
            <a:endParaRPr lang="en-US"/>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transition>
    <p:cover dir="l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C400A469-33AB-4F2D-851F-A0F56D60B160}" type="datetime2">
              <a:rPr lang="en-US" smtClean="0"/>
              <a:pPr/>
              <a:t>Tuesday, June 27, 2023</a:t>
            </a:fld>
            <a:endParaRPr lang="en-US"/>
          </a:p>
        </p:txBody>
      </p:sp>
      <p:sp>
        <p:nvSpPr>
          <p:cNvPr id="8" name="Footer Placeholder 7"/>
          <p:cNvSpPr>
            <a:spLocks noGrp="1"/>
          </p:cNvSpPr>
          <p:nvPr>
            <p:ph type="ftr" sz="quarter" idx="11"/>
          </p:nvPr>
        </p:nvSpPr>
        <p:spPr>
          <a:xfrm>
            <a:off x="304800" y="6409944"/>
            <a:ext cx="3581400" cy="365760"/>
          </a:xfrm>
        </p:spPr>
        <p:txBody>
          <a:bodyPr/>
          <a:lstStyle/>
          <a:p>
            <a:r>
              <a:rPr lang="en-US" smtClean="0"/>
              <a:t>EDITED BY SAMWEL K.Y</a:t>
            </a:r>
            <a:endParaRPr lang="en-US"/>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6844D71D-ABA2-47E9-9CAF-EC0BD211F77F}" type="slidenum">
              <a:rPr lang="en-US" smtClean="0"/>
              <a:pPr/>
              <a:t>‹#›</a:t>
            </a:fld>
            <a:endParaRPr lang="en-US"/>
          </a:p>
        </p:txBody>
      </p:sp>
      <p:sp>
        <p:nvSpPr>
          <p:cNvPr id="23" name="Title 22"/>
          <p:cNvSpPr>
            <a:spLocks noGrp="1"/>
          </p:cNvSpPr>
          <p:nvPr>
            <p:ph type="title"/>
          </p:nvPr>
        </p:nvSpPr>
        <p:spPr/>
        <p:txBody>
          <a:bodyPr rtlCol="0" anchor="b" anchorCtr="0"/>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transition>
    <p:cover dir="l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3B31282D-E05E-460E-BF4F-701CCA1E9345}" type="datetime2">
              <a:rPr lang="en-US" smtClean="0"/>
              <a:pPr/>
              <a:t>Tuesday, June 27, 2023</a:t>
            </a:fld>
            <a:endParaRPr lang="en-US"/>
          </a:p>
        </p:txBody>
      </p:sp>
      <p:sp>
        <p:nvSpPr>
          <p:cNvPr id="4" name="Footer Placeholder 3"/>
          <p:cNvSpPr>
            <a:spLocks noGrp="1"/>
          </p:cNvSpPr>
          <p:nvPr>
            <p:ph type="ftr" sz="quarter" idx="11"/>
          </p:nvPr>
        </p:nvSpPr>
        <p:spPr/>
        <p:txBody>
          <a:bodyPr/>
          <a:lstStyle/>
          <a:p>
            <a:r>
              <a:rPr lang="en-US" smtClean="0"/>
              <a:t>EDITED BY SAMWEL K.Y</a:t>
            </a:r>
            <a:endParaRPr lang="en-US"/>
          </a:p>
        </p:txBody>
      </p:sp>
      <p:sp>
        <p:nvSpPr>
          <p:cNvPr id="5" name="Slide Number Placeholder 4"/>
          <p:cNvSpPr>
            <a:spLocks noGrp="1"/>
          </p:cNvSpPr>
          <p:nvPr>
            <p:ph type="sldNum" sz="quarter" idx="12"/>
          </p:nvPr>
        </p:nvSpPr>
        <p:spPr>
          <a:xfrm>
            <a:off x="4343400" y="1036020"/>
            <a:ext cx="457200" cy="441325"/>
          </a:xfrm>
        </p:spPr>
        <p:txBody>
          <a:bodyPr/>
          <a:lstStyle/>
          <a:p>
            <a:fld id="{6844D71D-ABA2-47E9-9CAF-EC0BD211F77F}" type="slidenum">
              <a:rPr lang="en-US" smtClean="0"/>
              <a:pPr/>
              <a:t>‹#›</a:t>
            </a:fld>
            <a:endParaRPr lang="en-US"/>
          </a:p>
        </p:txBody>
      </p:sp>
    </p:spTree>
  </p:cSld>
  <p:clrMapOvr>
    <a:masterClrMapping/>
  </p:clrMapOvr>
  <p:transition>
    <p:cover dir="l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Date Placeholder 1"/>
          <p:cNvSpPr>
            <a:spLocks noGrp="1"/>
          </p:cNvSpPr>
          <p:nvPr>
            <p:ph type="dt" sz="half" idx="10"/>
          </p:nvPr>
        </p:nvSpPr>
        <p:spPr/>
        <p:txBody>
          <a:bodyPr/>
          <a:lstStyle/>
          <a:p>
            <a:fld id="{BE0D6EBA-1A75-450A-B49B-715F39C031A3}" type="datetime2">
              <a:rPr lang="en-US" smtClean="0"/>
              <a:pPr/>
              <a:t>Tuesday, June 27, 2023</a:t>
            </a:fld>
            <a:endParaRPr lang="en-US"/>
          </a:p>
        </p:txBody>
      </p:sp>
      <p:sp>
        <p:nvSpPr>
          <p:cNvPr id="3" name="Footer Placeholder 2"/>
          <p:cNvSpPr>
            <a:spLocks noGrp="1"/>
          </p:cNvSpPr>
          <p:nvPr>
            <p:ph type="ftr" sz="quarter" idx="11"/>
          </p:nvPr>
        </p:nvSpPr>
        <p:spPr/>
        <p:txBody>
          <a:bodyPr/>
          <a:lstStyle/>
          <a:p>
            <a:r>
              <a:rPr lang="en-US" smtClean="0"/>
              <a:t>EDITED BY SAMWEL K.Y</a:t>
            </a:r>
            <a:endParaRPr lang="en-US"/>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6844D71D-ABA2-47E9-9CAF-EC0BD211F77F}" type="slidenum">
              <a:rPr lang="en-US" smtClean="0"/>
              <a:pPr/>
              <a:t>‹#›</a:t>
            </a:fld>
            <a:endParaRPr lang="en-US"/>
          </a:p>
        </p:txBody>
      </p:sp>
    </p:spTree>
  </p:cSld>
  <p:clrMapOvr>
    <a:masterClrMapping/>
  </p:clrMapOvr>
  <p:transition>
    <p:cover dir="l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6844D71D-ABA2-47E9-9CAF-EC0BD211F77F}" type="slidenum">
              <a:rPr lang="en-US" smtClean="0"/>
              <a:pPr/>
              <a:t>‹#›</a:t>
            </a:fld>
            <a:endParaRPr lang="en-US"/>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p:txBody>
          <a:bodyPr/>
          <a:lstStyle/>
          <a:p>
            <a:fld id="{DF26F025-FDB5-4C14-AB3B-E1F6FE73D59E}" type="datetime2">
              <a:rPr lang="en-US" smtClean="0"/>
              <a:pPr/>
              <a:t>Tuesday, June 27, 2023</a:t>
            </a:fld>
            <a:endParaRPr lang="en-US"/>
          </a:p>
        </p:txBody>
      </p:sp>
      <p:sp>
        <p:nvSpPr>
          <p:cNvPr id="6" name="Footer Placeholder 5"/>
          <p:cNvSpPr>
            <a:spLocks noGrp="1"/>
          </p:cNvSpPr>
          <p:nvPr>
            <p:ph type="ftr" sz="quarter" idx="11"/>
          </p:nvPr>
        </p:nvSpPr>
        <p:spPr>
          <a:xfrm>
            <a:off x="301752" y="6410848"/>
            <a:ext cx="3383280" cy="365760"/>
          </a:xfrm>
        </p:spPr>
        <p:txBody>
          <a:bodyPr/>
          <a:lstStyle/>
          <a:p>
            <a:r>
              <a:rPr lang="en-US" smtClean="0"/>
              <a:t>EDITED BY SAMWEL K.Y</a:t>
            </a:r>
            <a:endParaRPr lang="en-US"/>
          </a:p>
        </p:txBody>
      </p:sp>
    </p:spTree>
  </p:cSld>
  <p:clrMapOvr>
    <a:overrideClrMapping bg1="lt1" tx1="dk1" bg2="lt2" tx2="dk2" accent1="accent1" accent2="accent2" accent3="accent3" accent4="accent4" accent5="accent5" accent6="accent6" hlink="hlink" folHlink="folHlink"/>
  </p:clrMapOvr>
  <p:transition>
    <p:cover dir="l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p>
            <a:fld id="{6844D71D-ABA2-47E9-9CAF-EC0BD211F77F}" type="slidenum">
              <a:rPr lang="en-US" smtClean="0"/>
              <a:pPr/>
              <a:t>‹#›</a:t>
            </a:fld>
            <a:endParaRPr lang="en-US"/>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a:xfrm>
            <a:off x="5788152" y="6404984"/>
            <a:ext cx="3044952" cy="365760"/>
          </a:xfrm>
        </p:spPr>
        <p:txBody>
          <a:bodyPr/>
          <a:lstStyle/>
          <a:p>
            <a:fld id="{51AF4411-A230-4C0C-B5E5-AF9BB7CBA2E9}" type="datetime2">
              <a:rPr lang="en-US" smtClean="0"/>
              <a:pPr/>
              <a:t>Tuesday, June 27, 2023</a:t>
            </a:fld>
            <a:endParaRPr lang="en-US"/>
          </a:p>
        </p:txBody>
      </p:sp>
      <p:sp>
        <p:nvSpPr>
          <p:cNvPr id="6" name="Footer Placeholder 5"/>
          <p:cNvSpPr>
            <a:spLocks noGrp="1"/>
          </p:cNvSpPr>
          <p:nvPr>
            <p:ph type="ftr" sz="quarter" idx="11"/>
          </p:nvPr>
        </p:nvSpPr>
        <p:spPr>
          <a:xfrm>
            <a:off x="301752" y="6410848"/>
            <a:ext cx="3584448" cy="365760"/>
          </a:xfrm>
        </p:spPr>
        <p:txBody>
          <a:bodyPr/>
          <a:lstStyle/>
          <a:p>
            <a:r>
              <a:rPr lang="en-US" smtClean="0"/>
              <a:t>EDITED BY SAMWEL K.Y</a:t>
            </a:r>
            <a:endParaRPr lang="en-US"/>
          </a:p>
        </p:txBody>
      </p:sp>
    </p:spTree>
  </p:cSld>
  <p:clrMapOvr>
    <a:masterClrMapping/>
  </p:clrMapOvr>
  <p:transition>
    <p:cover dir="l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07CFB3C-43FC-4E57-8F84-05BC508685F2}" type="datetime2">
              <a:rPr lang="en-US" smtClean="0"/>
              <a:pPr/>
              <a:t>Tuesday, June 27, 2023</a:t>
            </a:fld>
            <a:endParaRPr lang="en-US"/>
          </a:p>
        </p:txBody>
      </p:sp>
      <p:sp>
        <p:nvSpPr>
          <p:cNvPr id="5" name="Footer Placeholder 4"/>
          <p:cNvSpPr>
            <a:spLocks noGrp="1"/>
          </p:cNvSpPr>
          <p:nvPr>
            <p:ph type="ftr" sz="quarter" idx="11"/>
          </p:nvPr>
        </p:nvSpPr>
        <p:spPr/>
        <p:txBody>
          <a:bodyPr/>
          <a:lstStyle/>
          <a:p>
            <a:r>
              <a:rPr lang="en-US" smtClean="0"/>
              <a:t>EDITED BY SAMWEL K.Y</a:t>
            </a:r>
            <a:endParaRPr lang="en-US"/>
          </a:p>
        </p:txBody>
      </p:sp>
      <p:sp>
        <p:nvSpPr>
          <p:cNvPr id="6" name="Slide Number Placeholder 5"/>
          <p:cNvSpPr>
            <a:spLocks noGrp="1"/>
          </p:cNvSpPr>
          <p:nvPr>
            <p:ph type="sldNum" sz="quarter" idx="12"/>
          </p:nvPr>
        </p:nvSpPr>
        <p:spPr/>
        <p:txBody>
          <a:bodyPr/>
          <a:lstStyle/>
          <a:p>
            <a:fld id="{6844D71D-ABA2-47E9-9CAF-EC0BD211F77F}"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transition>
    <p:cover dir="l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6915912" y="3009901"/>
            <a:ext cx="457200" cy="441325"/>
          </a:xfrm>
        </p:spPr>
        <p:txBody>
          <a:bodyPr/>
          <a:lstStyle/>
          <a:p>
            <a:fld id="{6844D71D-ABA2-47E9-9CAF-EC0BD211F77F}" type="slidenum">
              <a:rPr lang="en-US" smtClean="0"/>
              <a:pPr/>
              <a:t>‹#›</a:t>
            </a:fld>
            <a:endParaRPr lang="en-US"/>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DCDDCFBC-90D5-4CE5-ABE9-859773D367BA}" type="datetime2">
              <a:rPr lang="en-US" smtClean="0"/>
              <a:pPr/>
              <a:t>Tuesday, June 27, 2023</a:t>
            </a:fld>
            <a:endParaRPr lang="en-US"/>
          </a:p>
        </p:txBody>
      </p:sp>
      <p:sp>
        <p:nvSpPr>
          <p:cNvPr id="5" name="Footer Placeholder 4"/>
          <p:cNvSpPr>
            <a:spLocks noGrp="1"/>
          </p:cNvSpPr>
          <p:nvPr>
            <p:ph type="ftr" sz="quarter" idx="11"/>
          </p:nvPr>
        </p:nvSpPr>
        <p:spPr/>
        <p:txBody>
          <a:bodyPr/>
          <a:lstStyle/>
          <a:p>
            <a:r>
              <a:rPr lang="en-US" smtClean="0"/>
              <a:t>EDITED BY SAMWEL K.Y</a:t>
            </a:r>
            <a:endParaRPr lang="en-US"/>
          </a:p>
        </p:txBody>
      </p:sp>
      <p:sp>
        <p:nvSpPr>
          <p:cNvPr id="2" name="Vertical Title 1"/>
          <p:cNvSpPr>
            <a:spLocks noGrp="1"/>
          </p:cNvSpPr>
          <p:nvPr>
            <p:ph type="title" orient="vert"/>
          </p:nvPr>
        </p:nvSpPr>
        <p:spPr>
          <a:xfrm>
            <a:off x="7391400" y="304801"/>
            <a:ext cx="1447800" cy="5851525"/>
          </a:xfrm>
        </p:spPr>
        <p:txBody>
          <a:bodyPr vert="eaVert"/>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transition>
    <p:cover dir="ld"/>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7D17E7E5-D46E-45C2-AEB3-9FE2873423FD}" type="datetime2">
              <a:rPr lang="en-US" smtClean="0"/>
              <a:pPr/>
              <a:t>Tuesday, June 27, 2023</a:t>
            </a:fld>
            <a:endParaRPr lang="en-US"/>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r>
              <a:rPr lang="en-US" smtClean="0"/>
              <a:t>EDITED BY SAMWEL K.Y</a:t>
            </a:r>
            <a:endParaRPr lang="en-US"/>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6844D71D-ABA2-47E9-9CAF-EC0BD211F77F}" type="slidenum">
              <a:rPr lang="en-US" smtClean="0"/>
              <a:pPr/>
              <a:t>‹#›</a:t>
            </a:fld>
            <a:endParaRPr lang="en-US"/>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cover dir="ld"/>
  </p:transition>
  <p:hf hdr="0"/>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3" Type="http://schemas.openxmlformats.org/officeDocument/2006/relationships/hyperlink" Target="http://en.wikipedia.org/wiki/Benjamin_Bloom" TargetMode="External"/><Relationship Id="rId2" Type="http://schemas.openxmlformats.org/officeDocument/2006/relationships/hyperlink" Target="http://en.wikipedia.org/wiki/Education" TargetMode="External"/><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3" Type="http://schemas.openxmlformats.org/officeDocument/2006/relationships/hyperlink" Target="http://en.wikipedia.org/wiki/Affective" TargetMode="External"/><Relationship Id="rId2" Type="http://schemas.openxmlformats.org/officeDocument/2006/relationships/hyperlink" Target="http://en.wikipedia.org/wiki/Cognitive" TargetMode="External"/><Relationship Id="rId1" Type="http://schemas.openxmlformats.org/officeDocument/2006/relationships/slideLayout" Target="../slideLayouts/slideLayout2.xml"/><Relationship Id="rId4" Type="http://schemas.openxmlformats.org/officeDocument/2006/relationships/hyperlink" Target="http://en.wikipedia.org/wiki/Psychomotor_learning" TargetMode="Externa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6.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8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8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0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3.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09600" y="1371600"/>
            <a:ext cx="7772400" cy="2971800"/>
          </a:xfrm>
        </p:spPr>
        <p:txBody>
          <a:bodyPr/>
          <a:lstStyle/>
          <a:p>
            <a:r>
              <a:rPr lang="en-US" b="1" dirty="0" smtClean="0"/>
              <a:t>CT 200: PRINCIPLES OF CURRICULUM DEVELOPMENT AND TEACHING</a:t>
            </a:r>
          </a:p>
          <a:p>
            <a:pPr algn="l"/>
            <a:r>
              <a:rPr lang="en-US" b="1" dirty="0" smtClean="0"/>
              <a:t>INSTRUCTOR</a:t>
            </a:r>
            <a:r>
              <a:rPr lang="en-US" b="1" smtClean="0"/>
              <a:t>: </a:t>
            </a:r>
            <a:r>
              <a:rPr lang="en-US" smtClean="0"/>
              <a:t>DR, SILAYO .I</a:t>
            </a:r>
            <a:endParaRPr lang="en-US" b="1" dirty="0" smtClean="0"/>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5" name="Slide Number Placeholder 4"/>
          <p:cNvSpPr>
            <a:spLocks noGrp="1"/>
          </p:cNvSpPr>
          <p:nvPr>
            <p:ph type="sldNum" sz="quarter" idx="12"/>
          </p:nvPr>
        </p:nvSpPr>
        <p:spPr/>
        <p:txBody>
          <a:bodyPr/>
          <a:lstStyle/>
          <a:p>
            <a:fld id="{AF66C554-E21E-4F85-B619-CF65AA637309}" type="slidenum">
              <a:rPr lang="en-US" smtClean="0"/>
              <a:pPr/>
              <a:t>1</a:t>
            </a:fld>
            <a:endParaRPr lang="en-US"/>
          </a:p>
        </p:txBody>
      </p:sp>
      <p:sp>
        <p:nvSpPr>
          <p:cNvPr id="7" name="Date Placeholder 6"/>
          <p:cNvSpPr>
            <a:spLocks noGrp="1"/>
          </p:cNvSpPr>
          <p:nvPr>
            <p:ph type="dt" sz="half" idx="10"/>
          </p:nvPr>
        </p:nvSpPr>
        <p:spPr/>
        <p:txBody>
          <a:bodyPr/>
          <a:lstStyle/>
          <a:p>
            <a:fld id="{31B45192-C22C-4B83-93E9-08D56F1607AF}"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p:txBody>
          <a:bodyPr/>
          <a:lstStyle/>
          <a:p>
            <a:r>
              <a:rPr lang="en-US" smtClean="0"/>
              <a:t>EDITED BY SAMWEL K.Y</a:t>
            </a:r>
            <a:endParaRPr lang="en-US"/>
          </a:p>
        </p:txBody>
      </p:sp>
      <p:sp>
        <p:nvSpPr>
          <p:cNvPr id="5" name="Slide Number Placeholder 4"/>
          <p:cNvSpPr>
            <a:spLocks noGrp="1"/>
          </p:cNvSpPr>
          <p:nvPr>
            <p:ph type="sldNum" sz="quarter" idx="12"/>
          </p:nvPr>
        </p:nvSpPr>
        <p:spPr/>
        <p:txBody>
          <a:bodyPr/>
          <a:lstStyle/>
          <a:p>
            <a:fld id="{AF66C554-E21E-4F85-B619-CF65AA637309}" type="slidenum">
              <a:rPr lang="en-US" smtClean="0"/>
              <a:pPr/>
              <a:t>2</a:t>
            </a:fld>
            <a:endParaRPr lang="en-US"/>
          </a:p>
        </p:txBody>
      </p:sp>
      <p:sp>
        <p:nvSpPr>
          <p:cNvPr id="3" name="Content Placeholder 2"/>
          <p:cNvSpPr>
            <a:spLocks noGrp="1"/>
          </p:cNvSpPr>
          <p:nvPr>
            <p:ph sz="quarter" idx="1"/>
          </p:nvPr>
        </p:nvSpPr>
        <p:spPr>
          <a:xfrm>
            <a:off x="457200" y="685801"/>
            <a:ext cx="8229600" cy="5029200"/>
          </a:xfrm>
        </p:spPr>
        <p:txBody>
          <a:bodyPr/>
          <a:lstStyle/>
          <a:p>
            <a:pPr>
              <a:buNone/>
            </a:pPr>
            <a:endParaRPr lang="en-US" b="1" dirty="0" smtClean="0"/>
          </a:p>
          <a:p>
            <a:pPr>
              <a:buNone/>
            </a:pPr>
            <a:endParaRPr lang="en-US" b="1" dirty="0" smtClean="0"/>
          </a:p>
          <a:p>
            <a:pPr>
              <a:buNone/>
            </a:pPr>
            <a:r>
              <a:rPr lang="en-US" b="1" dirty="0" smtClean="0"/>
              <a:t>Module 1:  Understanding Curriculum Concepts, Theories and Issues</a:t>
            </a:r>
            <a:endParaRPr lang="en-US" b="1" i="1" dirty="0" smtClean="0"/>
          </a:p>
          <a:p>
            <a:pPr lvl="0"/>
            <a:r>
              <a:rPr lang="en-US" dirty="0" smtClean="0"/>
              <a:t>Understanding Curriculum Concepts</a:t>
            </a:r>
          </a:p>
          <a:p>
            <a:pPr lvl="0"/>
            <a:r>
              <a:rPr lang="en-US" dirty="0" smtClean="0"/>
              <a:t>Examining different Curriculum Development Models</a:t>
            </a:r>
          </a:p>
          <a:p>
            <a:pPr lvl="0"/>
            <a:r>
              <a:rPr lang="en-US" dirty="0" smtClean="0"/>
              <a:t>Analyzing Issues in Curriculum Centralization and Decentralization</a:t>
            </a:r>
          </a:p>
          <a:p>
            <a:r>
              <a:rPr lang="en-US" dirty="0" smtClean="0"/>
              <a:t>Discussing Stages in Curriculum Development</a:t>
            </a:r>
          </a:p>
          <a:p>
            <a:endParaRPr lang="en-US" dirty="0"/>
          </a:p>
        </p:txBody>
      </p:sp>
      <p:sp>
        <p:nvSpPr>
          <p:cNvPr id="7" name="Date Placeholder 6"/>
          <p:cNvSpPr>
            <a:spLocks noGrp="1"/>
          </p:cNvSpPr>
          <p:nvPr>
            <p:ph type="dt" sz="half" idx="10"/>
          </p:nvPr>
        </p:nvSpPr>
        <p:spPr/>
        <p:txBody>
          <a:bodyPr/>
          <a:lstStyle/>
          <a:p>
            <a:fld id="{AAFA53D1-7465-483B-BFCC-CFDDA2E0F28F}"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lstStyle/>
          <a:p>
            <a:r>
              <a:rPr lang="en-US" b="1" dirty="0" smtClean="0"/>
              <a:t>CURRICULUM CONCEPTS</a:t>
            </a:r>
            <a:endParaRPr lang="en-US" dirty="0"/>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5" name="Slide Number Placeholder 4"/>
          <p:cNvSpPr>
            <a:spLocks noGrp="1"/>
          </p:cNvSpPr>
          <p:nvPr>
            <p:ph type="sldNum" sz="quarter" idx="12"/>
          </p:nvPr>
        </p:nvSpPr>
        <p:spPr/>
        <p:txBody>
          <a:bodyPr/>
          <a:lstStyle/>
          <a:p>
            <a:fld id="{AF66C554-E21E-4F85-B619-CF65AA637309}" type="slidenum">
              <a:rPr lang="en-US" smtClean="0"/>
              <a:pPr/>
              <a:t>3</a:t>
            </a:fld>
            <a:endParaRPr lang="en-US"/>
          </a:p>
        </p:txBody>
      </p:sp>
      <p:sp>
        <p:nvSpPr>
          <p:cNvPr id="3" name="Content Placeholder 2"/>
          <p:cNvSpPr>
            <a:spLocks noGrp="1"/>
          </p:cNvSpPr>
          <p:nvPr>
            <p:ph sz="quarter" idx="1"/>
          </p:nvPr>
        </p:nvSpPr>
        <p:spPr>
          <a:xfrm>
            <a:off x="457200" y="1143000"/>
            <a:ext cx="8229600" cy="4724400"/>
          </a:xfrm>
        </p:spPr>
        <p:txBody>
          <a:bodyPr>
            <a:normAutofit/>
          </a:bodyPr>
          <a:lstStyle/>
          <a:p>
            <a:pPr>
              <a:buNone/>
            </a:pPr>
            <a:endParaRPr lang="en-US" b="1" dirty="0" smtClean="0"/>
          </a:p>
          <a:p>
            <a:pPr>
              <a:buNone/>
            </a:pPr>
            <a:r>
              <a:rPr lang="en-US" b="1" dirty="0" smtClean="0"/>
              <a:t>The objectives:</a:t>
            </a:r>
          </a:p>
          <a:p>
            <a:pPr>
              <a:buNone/>
            </a:pPr>
            <a:r>
              <a:rPr lang="en-US" dirty="0" smtClean="0"/>
              <a:t>This part intends a student to: </a:t>
            </a:r>
          </a:p>
          <a:p>
            <a:pPr lvl="0"/>
            <a:r>
              <a:rPr lang="en-US" dirty="0" smtClean="0"/>
              <a:t>capture the basis of different definitions of the term curriculum as conceptualised by different scholars </a:t>
            </a:r>
          </a:p>
          <a:p>
            <a:pPr lvl="0"/>
            <a:r>
              <a:rPr lang="en-US" dirty="0" smtClean="0"/>
              <a:t>differentiate different dimensions/types of curriculum</a:t>
            </a:r>
            <a:endParaRPr lang="en-US" dirty="0"/>
          </a:p>
        </p:txBody>
      </p:sp>
      <p:sp>
        <p:nvSpPr>
          <p:cNvPr id="7" name="Date Placeholder 6"/>
          <p:cNvSpPr>
            <a:spLocks noGrp="1"/>
          </p:cNvSpPr>
          <p:nvPr>
            <p:ph type="dt" sz="half" idx="10"/>
          </p:nvPr>
        </p:nvSpPr>
        <p:spPr/>
        <p:txBody>
          <a:bodyPr/>
          <a:lstStyle/>
          <a:p>
            <a:fld id="{FB9B17EB-BFD7-4063-8ED3-4235E784B045}"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p:txBody>
          <a:bodyPr/>
          <a:lstStyle/>
          <a:p>
            <a:r>
              <a:rPr lang="en-US" smtClean="0"/>
              <a:t>EDITED BY SAMWEL K.Y</a:t>
            </a:r>
            <a:endParaRPr lang="en-US"/>
          </a:p>
        </p:txBody>
      </p:sp>
      <p:sp>
        <p:nvSpPr>
          <p:cNvPr id="5" name="Slide Number Placeholder 4"/>
          <p:cNvSpPr>
            <a:spLocks noGrp="1"/>
          </p:cNvSpPr>
          <p:nvPr>
            <p:ph type="sldNum" sz="quarter" idx="12"/>
          </p:nvPr>
        </p:nvSpPr>
        <p:spPr/>
        <p:txBody>
          <a:bodyPr/>
          <a:lstStyle/>
          <a:p>
            <a:fld id="{AF66C554-E21E-4F85-B619-CF65AA637309}" type="slidenum">
              <a:rPr lang="en-US" smtClean="0"/>
              <a:pPr/>
              <a:t>4</a:t>
            </a:fld>
            <a:endParaRPr lang="en-US"/>
          </a:p>
        </p:txBody>
      </p:sp>
      <p:sp>
        <p:nvSpPr>
          <p:cNvPr id="3" name="Content Placeholder 2"/>
          <p:cNvSpPr>
            <a:spLocks noGrp="1"/>
          </p:cNvSpPr>
          <p:nvPr>
            <p:ph sz="quarter" idx="1"/>
          </p:nvPr>
        </p:nvSpPr>
        <p:spPr>
          <a:xfrm>
            <a:off x="457200" y="304800"/>
            <a:ext cx="8229600" cy="5867400"/>
          </a:xfrm>
        </p:spPr>
        <p:txBody>
          <a:bodyPr>
            <a:normAutofit/>
          </a:bodyPr>
          <a:lstStyle/>
          <a:p>
            <a:pPr lvl="0">
              <a:buNone/>
            </a:pPr>
            <a:r>
              <a:rPr lang="en-US" b="1" dirty="0" smtClean="0"/>
              <a:t>1. Curriculum as a subject matter </a:t>
            </a:r>
            <a:endParaRPr lang="en-US" dirty="0" smtClean="0"/>
          </a:p>
          <a:p>
            <a:pPr>
              <a:buNone/>
            </a:pPr>
            <a:endParaRPr lang="en-US" dirty="0" smtClean="0"/>
          </a:p>
          <a:p>
            <a:pPr>
              <a:buNone/>
            </a:pPr>
            <a:endParaRPr lang="en-US" dirty="0" smtClean="0"/>
          </a:p>
          <a:p>
            <a:pPr>
              <a:buNone/>
            </a:pPr>
            <a:r>
              <a:rPr lang="en-US" dirty="0" smtClean="0"/>
              <a:t>-the subject-matter content of a course or course of study</a:t>
            </a:r>
          </a:p>
          <a:p>
            <a:pPr>
              <a:buNone/>
            </a:pPr>
            <a:r>
              <a:rPr lang="en-US" dirty="0" smtClean="0"/>
              <a:t>-an instrument to assist student to learn within the subject as well as to </a:t>
            </a:r>
            <a:r>
              <a:rPr lang="en-US" smtClean="0"/>
              <a:t>provide appropriate </a:t>
            </a:r>
            <a:r>
              <a:rPr lang="en-US" dirty="0" smtClean="0"/>
              <a:t>learning materials </a:t>
            </a:r>
          </a:p>
          <a:p>
            <a:pPr>
              <a:buNone/>
            </a:pPr>
            <a:r>
              <a:rPr lang="en-US" dirty="0" smtClean="0"/>
              <a:t>-accumulated wisdom acquired through a study of academic subjects</a:t>
            </a:r>
          </a:p>
          <a:p>
            <a:pPr>
              <a:buNone/>
            </a:pPr>
            <a:r>
              <a:rPr lang="en-US" dirty="0" smtClean="0"/>
              <a:t>- e.g. history, geography and English- the bank of the accumulated</a:t>
            </a:r>
          </a:p>
          <a:p>
            <a:endParaRPr lang="en-US" dirty="0"/>
          </a:p>
        </p:txBody>
      </p:sp>
      <p:sp>
        <p:nvSpPr>
          <p:cNvPr id="7" name="Date Placeholder 6"/>
          <p:cNvSpPr>
            <a:spLocks noGrp="1"/>
          </p:cNvSpPr>
          <p:nvPr>
            <p:ph type="dt" sz="half" idx="10"/>
          </p:nvPr>
        </p:nvSpPr>
        <p:spPr/>
        <p:txBody>
          <a:bodyPr/>
          <a:lstStyle/>
          <a:p>
            <a:fld id="{99B0F5F0-F93B-4BDB-B187-389A3DABB587}"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p:txBody>
          <a:bodyPr/>
          <a:lstStyle/>
          <a:p>
            <a:r>
              <a:rPr lang="en-US" smtClean="0"/>
              <a:t>EDITED BY SAMWEL K.Y</a:t>
            </a:r>
            <a:endParaRPr lang="en-US"/>
          </a:p>
        </p:txBody>
      </p:sp>
      <p:sp>
        <p:nvSpPr>
          <p:cNvPr id="5" name="Slide Number Placeholder 4"/>
          <p:cNvSpPr>
            <a:spLocks noGrp="1"/>
          </p:cNvSpPr>
          <p:nvPr>
            <p:ph type="sldNum" sz="quarter" idx="12"/>
          </p:nvPr>
        </p:nvSpPr>
        <p:spPr/>
        <p:txBody>
          <a:bodyPr/>
          <a:lstStyle/>
          <a:p>
            <a:fld id="{AF66C554-E21E-4F85-B619-CF65AA637309}" type="slidenum">
              <a:rPr lang="en-US" smtClean="0"/>
              <a:pPr/>
              <a:t>5</a:t>
            </a:fld>
            <a:endParaRPr lang="en-US"/>
          </a:p>
        </p:txBody>
      </p:sp>
      <p:sp>
        <p:nvSpPr>
          <p:cNvPr id="3" name="Content Placeholder 2"/>
          <p:cNvSpPr>
            <a:spLocks noGrp="1"/>
          </p:cNvSpPr>
          <p:nvPr>
            <p:ph sz="quarter" idx="1"/>
          </p:nvPr>
        </p:nvSpPr>
        <p:spPr>
          <a:xfrm>
            <a:off x="457200" y="609600"/>
            <a:ext cx="8229600" cy="5516563"/>
          </a:xfrm>
        </p:spPr>
        <p:txBody>
          <a:bodyPr>
            <a:normAutofit/>
          </a:bodyPr>
          <a:lstStyle/>
          <a:p>
            <a:pPr lvl="0">
              <a:buNone/>
            </a:pPr>
            <a:endParaRPr lang="en-US" dirty="0" smtClean="0"/>
          </a:p>
          <a:p>
            <a:pPr lvl="0">
              <a:buNone/>
            </a:pPr>
            <a:endParaRPr lang="en-US" dirty="0" smtClean="0"/>
          </a:p>
          <a:p>
            <a:pPr lvl="0">
              <a:buNone/>
            </a:pPr>
            <a:r>
              <a:rPr lang="en-US" dirty="0" err="1" smtClean="0"/>
              <a:t>E.g</a:t>
            </a:r>
            <a:r>
              <a:rPr lang="en-US" dirty="0" smtClean="0"/>
              <a:t> Gagne (as cited in </a:t>
            </a:r>
            <a:r>
              <a:rPr lang="en-US" dirty="0" err="1" smtClean="0"/>
              <a:t>Njabili</a:t>
            </a:r>
            <a:r>
              <a:rPr lang="en-US" dirty="0" smtClean="0"/>
              <a:t> 1999, p 38) defined curriculum as a sequence of content unit arranged in such a way that learning of each unit may be accomplished as a single act provided the capabilities described by specific prior units (in sequence) have already been mastered  by a learner.</a:t>
            </a:r>
          </a:p>
          <a:p>
            <a:pPr lvl="0"/>
            <a:r>
              <a:rPr lang="en-US" dirty="0" smtClean="0"/>
              <a:t>Walton &amp; </a:t>
            </a:r>
            <a:r>
              <a:rPr lang="en-US" dirty="0" err="1" smtClean="0"/>
              <a:t>Welton</a:t>
            </a:r>
            <a:r>
              <a:rPr lang="en-US" dirty="0" smtClean="0"/>
              <a:t> (1976) defined curriculum as the content and those processes designed to bring about learning of educational value.</a:t>
            </a:r>
          </a:p>
          <a:p>
            <a:endParaRPr lang="en-US" dirty="0"/>
          </a:p>
        </p:txBody>
      </p:sp>
      <p:sp>
        <p:nvSpPr>
          <p:cNvPr id="7" name="Date Placeholder 6"/>
          <p:cNvSpPr>
            <a:spLocks noGrp="1"/>
          </p:cNvSpPr>
          <p:nvPr>
            <p:ph type="dt" sz="half" idx="10"/>
          </p:nvPr>
        </p:nvSpPr>
        <p:spPr/>
        <p:txBody>
          <a:bodyPr/>
          <a:lstStyle/>
          <a:p>
            <a:fld id="{19AD33BA-3820-4CED-99DB-D4E31A58FDC5}"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p:txBody>
          <a:bodyPr/>
          <a:lstStyle/>
          <a:p>
            <a:r>
              <a:rPr lang="en-US" smtClean="0"/>
              <a:t>EDITED BY SAMWEL K.Y</a:t>
            </a:r>
            <a:endParaRPr lang="en-US"/>
          </a:p>
        </p:txBody>
      </p:sp>
      <p:sp>
        <p:nvSpPr>
          <p:cNvPr id="5" name="Slide Number Placeholder 4"/>
          <p:cNvSpPr>
            <a:spLocks noGrp="1"/>
          </p:cNvSpPr>
          <p:nvPr>
            <p:ph type="sldNum" sz="quarter" idx="12"/>
          </p:nvPr>
        </p:nvSpPr>
        <p:spPr/>
        <p:txBody>
          <a:bodyPr/>
          <a:lstStyle/>
          <a:p>
            <a:fld id="{AF66C554-E21E-4F85-B619-CF65AA637309}" type="slidenum">
              <a:rPr lang="en-US" smtClean="0"/>
              <a:pPr/>
              <a:t>6</a:t>
            </a:fld>
            <a:endParaRPr lang="en-US"/>
          </a:p>
        </p:txBody>
      </p:sp>
      <p:sp>
        <p:nvSpPr>
          <p:cNvPr id="3" name="Content Placeholder 2"/>
          <p:cNvSpPr>
            <a:spLocks noGrp="1"/>
          </p:cNvSpPr>
          <p:nvPr>
            <p:ph sz="quarter" idx="1"/>
          </p:nvPr>
        </p:nvSpPr>
        <p:spPr>
          <a:xfrm>
            <a:off x="457200" y="609600"/>
            <a:ext cx="8229600" cy="5516563"/>
          </a:xfrm>
        </p:spPr>
        <p:txBody>
          <a:bodyPr>
            <a:normAutofit/>
          </a:bodyPr>
          <a:lstStyle/>
          <a:p>
            <a:pPr lvl="0">
              <a:buNone/>
            </a:pPr>
            <a:endParaRPr lang="en-US" b="1" dirty="0" smtClean="0"/>
          </a:p>
          <a:p>
            <a:pPr lvl="0">
              <a:buNone/>
            </a:pPr>
            <a:endParaRPr lang="en-US" b="1" dirty="0" smtClean="0"/>
          </a:p>
          <a:p>
            <a:pPr lvl="0">
              <a:buNone/>
            </a:pPr>
            <a:r>
              <a:rPr lang="en-US" b="1" dirty="0" smtClean="0"/>
              <a:t>2. Curriculum as experience</a:t>
            </a:r>
          </a:p>
          <a:p>
            <a:pPr lvl="0">
              <a:buFontTx/>
              <a:buChar char="-"/>
            </a:pPr>
            <a:r>
              <a:rPr lang="en-US" dirty="0" smtClean="0"/>
              <a:t>Sees curriculum as a set of experiences learners encounter in educational context.</a:t>
            </a:r>
          </a:p>
          <a:p>
            <a:pPr lvl="0">
              <a:buFontTx/>
              <a:buChar char="-"/>
            </a:pPr>
            <a:r>
              <a:rPr lang="en-US" dirty="0" smtClean="0"/>
              <a:t>They are purposely planned by means of the written curriculum under the guidance of the school (or college)</a:t>
            </a:r>
          </a:p>
          <a:p>
            <a:pPr>
              <a:buNone/>
            </a:pPr>
            <a:r>
              <a:rPr lang="en-US" dirty="0" err="1" smtClean="0"/>
              <a:t>Eg</a:t>
            </a:r>
            <a:r>
              <a:rPr lang="en-US" dirty="0" smtClean="0"/>
              <a:t>. Marsh &amp; Willis (2003, p. 2) define curriculum as interrelated set of plans and experiences students undertake under the guidance of school.</a:t>
            </a:r>
          </a:p>
          <a:p>
            <a:pPr lvl="0">
              <a:buNone/>
            </a:pPr>
            <a:endParaRPr lang="en-US" dirty="0"/>
          </a:p>
        </p:txBody>
      </p:sp>
      <p:sp>
        <p:nvSpPr>
          <p:cNvPr id="7" name="Date Placeholder 6"/>
          <p:cNvSpPr>
            <a:spLocks noGrp="1"/>
          </p:cNvSpPr>
          <p:nvPr>
            <p:ph type="dt" sz="half" idx="10"/>
          </p:nvPr>
        </p:nvSpPr>
        <p:spPr/>
        <p:txBody>
          <a:bodyPr/>
          <a:lstStyle/>
          <a:p>
            <a:fld id="{5B561DEA-90B0-45F4-9013-E49666BE96E6}"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p:txBody>
          <a:bodyPr/>
          <a:lstStyle/>
          <a:p>
            <a:r>
              <a:rPr lang="en-US" smtClean="0"/>
              <a:t>EDITED BY SAMWEL K.Y</a:t>
            </a:r>
            <a:endParaRPr lang="en-US"/>
          </a:p>
        </p:txBody>
      </p:sp>
      <p:sp>
        <p:nvSpPr>
          <p:cNvPr id="5" name="Slide Number Placeholder 4"/>
          <p:cNvSpPr>
            <a:spLocks noGrp="1"/>
          </p:cNvSpPr>
          <p:nvPr>
            <p:ph type="sldNum" sz="quarter" idx="12"/>
          </p:nvPr>
        </p:nvSpPr>
        <p:spPr/>
        <p:txBody>
          <a:bodyPr/>
          <a:lstStyle/>
          <a:p>
            <a:fld id="{AF66C554-E21E-4F85-B619-CF65AA637309}" type="slidenum">
              <a:rPr lang="en-US" smtClean="0"/>
              <a:pPr/>
              <a:t>7</a:t>
            </a:fld>
            <a:endParaRPr lang="en-US"/>
          </a:p>
        </p:txBody>
      </p:sp>
      <p:sp>
        <p:nvSpPr>
          <p:cNvPr id="3" name="Content Placeholder 2"/>
          <p:cNvSpPr>
            <a:spLocks noGrp="1"/>
          </p:cNvSpPr>
          <p:nvPr>
            <p:ph sz="quarter" idx="1"/>
          </p:nvPr>
        </p:nvSpPr>
        <p:spPr>
          <a:xfrm>
            <a:off x="457200" y="609600"/>
            <a:ext cx="8229600" cy="5516563"/>
          </a:xfrm>
        </p:spPr>
        <p:txBody>
          <a:bodyPr>
            <a:normAutofit lnSpcReduction="10000"/>
          </a:bodyPr>
          <a:lstStyle/>
          <a:p>
            <a:pPr>
              <a:buFontTx/>
              <a:buChar char="-"/>
            </a:pPr>
            <a:endParaRPr lang="en-US" dirty="0" smtClean="0"/>
          </a:p>
          <a:p>
            <a:pPr>
              <a:buFontTx/>
              <a:buChar char="-"/>
            </a:pPr>
            <a:endParaRPr lang="en-US" dirty="0" smtClean="0"/>
          </a:p>
          <a:p>
            <a:pPr>
              <a:buFontTx/>
              <a:buChar char="-"/>
            </a:pPr>
            <a:r>
              <a:rPr lang="en-US" dirty="0" err="1" smtClean="0"/>
              <a:t>Caswel</a:t>
            </a:r>
            <a:r>
              <a:rPr lang="en-US" dirty="0" smtClean="0"/>
              <a:t> and Campbell (1935) stated that curriculum is composed of all the experiences children have under the guidance of teachers</a:t>
            </a:r>
          </a:p>
          <a:p>
            <a:pPr>
              <a:buNone/>
            </a:pPr>
            <a:r>
              <a:rPr lang="en-US" dirty="0" smtClean="0"/>
              <a:t>The observation is that:</a:t>
            </a:r>
          </a:p>
          <a:p>
            <a:pPr>
              <a:buFontTx/>
              <a:buChar char="-"/>
            </a:pPr>
            <a:r>
              <a:rPr lang="en-US" dirty="0" smtClean="0"/>
              <a:t>the recognition on what students to learn are limited to the formal course of study</a:t>
            </a:r>
          </a:p>
          <a:p>
            <a:pPr>
              <a:buFontTx/>
              <a:buChar char="-"/>
            </a:pPr>
            <a:r>
              <a:rPr lang="en-US" dirty="0" smtClean="0"/>
              <a:t>And it is affected directly and indirectly by the total school environment.</a:t>
            </a:r>
          </a:p>
          <a:p>
            <a:pPr>
              <a:buFontTx/>
              <a:buChar char="-"/>
            </a:pPr>
            <a:r>
              <a:rPr lang="en-US" dirty="0" smtClean="0"/>
              <a:t>Therefore, curriculum is the end and means of learning to this conception</a:t>
            </a:r>
            <a:endParaRPr lang="en-US" dirty="0"/>
          </a:p>
        </p:txBody>
      </p:sp>
      <p:sp>
        <p:nvSpPr>
          <p:cNvPr id="7" name="Date Placeholder 6"/>
          <p:cNvSpPr>
            <a:spLocks noGrp="1"/>
          </p:cNvSpPr>
          <p:nvPr>
            <p:ph type="dt" sz="half" idx="10"/>
          </p:nvPr>
        </p:nvSpPr>
        <p:spPr/>
        <p:txBody>
          <a:bodyPr/>
          <a:lstStyle/>
          <a:p>
            <a:fld id="{D8D96068-61B8-45D6-97CE-502963008654}"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11162"/>
          </a:xfrm>
        </p:spPr>
        <p:txBody>
          <a:bodyPr>
            <a:normAutofit fontScale="90000"/>
          </a:bodyPr>
          <a:lstStyle/>
          <a:p>
            <a:r>
              <a:rPr lang="en-US" dirty="0" smtClean="0"/>
              <a:t>Cont……….</a:t>
            </a:r>
            <a:endParaRPr lang="en-US" dirty="0"/>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5" name="Slide Number Placeholder 4"/>
          <p:cNvSpPr>
            <a:spLocks noGrp="1"/>
          </p:cNvSpPr>
          <p:nvPr>
            <p:ph type="sldNum" sz="quarter" idx="12"/>
          </p:nvPr>
        </p:nvSpPr>
        <p:spPr/>
        <p:txBody>
          <a:bodyPr/>
          <a:lstStyle/>
          <a:p>
            <a:fld id="{AF66C554-E21E-4F85-B619-CF65AA637309}" type="slidenum">
              <a:rPr lang="en-US" smtClean="0"/>
              <a:pPr/>
              <a:t>8</a:t>
            </a:fld>
            <a:endParaRPr lang="en-US"/>
          </a:p>
        </p:txBody>
      </p:sp>
      <p:sp>
        <p:nvSpPr>
          <p:cNvPr id="3" name="Content Placeholder 2"/>
          <p:cNvSpPr>
            <a:spLocks noGrp="1"/>
          </p:cNvSpPr>
          <p:nvPr>
            <p:ph sz="quarter" idx="1"/>
          </p:nvPr>
        </p:nvSpPr>
        <p:spPr>
          <a:xfrm>
            <a:off x="533400" y="762000"/>
            <a:ext cx="8229600" cy="5029201"/>
          </a:xfrm>
        </p:spPr>
        <p:txBody>
          <a:bodyPr>
            <a:normAutofit/>
          </a:bodyPr>
          <a:lstStyle/>
          <a:p>
            <a:pPr>
              <a:buNone/>
            </a:pPr>
            <a:endParaRPr lang="en-US" dirty="0" smtClean="0"/>
          </a:p>
          <a:p>
            <a:pPr>
              <a:buNone/>
            </a:pPr>
            <a:endParaRPr lang="en-US" dirty="0" smtClean="0"/>
          </a:p>
          <a:p>
            <a:pPr>
              <a:buNone/>
            </a:pPr>
            <a:r>
              <a:rPr lang="en-US" dirty="0" smtClean="0"/>
              <a:t>Taba (1962) points out that:</a:t>
            </a:r>
          </a:p>
          <a:p>
            <a:pPr>
              <a:buFontTx/>
              <a:buChar char="-"/>
            </a:pPr>
            <a:r>
              <a:rPr lang="en-US" dirty="0" smtClean="0"/>
              <a:t>curriculum consists of two different things:</a:t>
            </a:r>
          </a:p>
          <a:p>
            <a:pPr>
              <a:buFont typeface="Wingdings" pitchFamily="2" charset="2"/>
              <a:buChar char="v"/>
            </a:pPr>
            <a:r>
              <a:rPr lang="en-US" dirty="0" smtClean="0"/>
              <a:t>the </a:t>
            </a:r>
            <a:r>
              <a:rPr lang="en-US" dirty="0" smtClean="0">
                <a:solidFill>
                  <a:srgbClr val="FF0000"/>
                </a:solidFill>
              </a:rPr>
              <a:t>content</a:t>
            </a:r>
            <a:r>
              <a:rPr lang="en-US" dirty="0" smtClean="0"/>
              <a:t> (subject matter)</a:t>
            </a:r>
          </a:p>
          <a:p>
            <a:pPr>
              <a:buFont typeface="Wingdings" pitchFamily="2" charset="2"/>
              <a:buChar char="v"/>
            </a:pPr>
            <a:r>
              <a:rPr lang="en-US" dirty="0" smtClean="0"/>
              <a:t>the </a:t>
            </a:r>
            <a:r>
              <a:rPr lang="en-US" i="1" dirty="0" smtClean="0">
                <a:solidFill>
                  <a:srgbClr val="FF0000"/>
                </a:solidFill>
              </a:rPr>
              <a:t>learning experiences </a:t>
            </a:r>
            <a:r>
              <a:rPr lang="en-US" dirty="0" smtClean="0"/>
              <a:t>(the mental operations that students employ in learning subject matter</a:t>
            </a:r>
          </a:p>
          <a:p>
            <a:pPr>
              <a:buNone/>
            </a:pPr>
            <a:r>
              <a:rPr lang="en-US" dirty="0" smtClean="0"/>
              <a:t>- the two are in constant interaction, one cannot deal with content without having a learning experience. </a:t>
            </a:r>
            <a:r>
              <a:rPr lang="en-US" b="1" dirty="0" smtClean="0"/>
              <a:t>read Tyler, 1949 for more understanding</a:t>
            </a:r>
            <a:endParaRPr lang="en-US" dirty="0" smtClean="0"/>
          </a:p>
          <a:p>
            <a:pPr>
              <a:buFontTx/>
              <a:buChar char="-"/>
            </a:pPr>
            <a:endParaRPr lang="en-US" dirty="0" smtClean="0"/>
          </a:p>
          <a:p>
            <a:pPr>
              <a:buNone/>
            </a:pPr>
            <a:endParaRPr lang="en-US" dirty="0"/>
          </a:p>
        </p:txBody>
      </p:sp>
      <p:sp>
        <p:nvSpPr>
          <p:cNvPr id="7" name="Date Placeholder 6"/>
          <p:cNvSpPr>
            <a:spLocks noGrp="1"/>
          </p:cNvSpPr>
          <p:nvPr>
            <p:ph type="dt" sz="half" idx="10"/>
          </p:nvPr>
        </p:nvSpPr>
        <p:spPr/>
        <p:txBody>
          <a:bodyPr/>
          <a:lstStyle/>
          <a:p>
            <a:fld id="{B7288C72-A494-49F7-9059-F32322088876}"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p:txBody>
          <a:bodyPr/>
          <a:lstStyle/>
          <a:p>
            <a:r>
              <a:rPr lang="en-US" smtClean="0"/>
              <a:t>EDITED BY SAMWEL K.Y</a:t>
            </a:r>
            <a:endParaRPr lang="en-US"/>
          </a:p>
        </p:txBody>
      </p:sp>
      <p:sp>
        <p:nvSpPr>
          <p:cNvPr id="5" name="Slide Number Placeholder 4"/>
          <p:cNvSpPr>
            <a:spLocks noGrp="1"/>
          </p:cNvSpPr>
          <p:nvPr>
            <p:ph type="sldNum" sz="quarter" idx="12"/>
          </p:nvPr>
        </p:nvSpPr>
        <p:spPr/>
        <p:txBody>
          <a:bodyPr/>
          <a:lstStyle/>
          <a:p>
            <a:fld id="{AF66C554-E21E-4F85-B619-CF65AA637309}" type="slidenum">
              <a:rPr lang="en-US" smtClean="0"/>
              <a:pPr/>
              <a:t>9</a:t>
            </a:fld>
            <a:endParaRPr lang="en-US"/>
          </a:p>
        </p:txBody>
      </p:sp>
      <p:sp>
        <p:nvSpPr>
          <p:cNvPr id="3" name="Content Placeholder 2"/>
          <p:cNvSpPr>
            <a:spLocks noGrp="1"/>
          </p:cNvSpPr>
          <p:nvPr>
            <p:ph sz="quarter" idx="1"/>
          </p:nvPr>
        </p:nvSpPr>
        <p:spPr>
          <a:xfrm>
            <a:off x="457200" y="533400"/>
            <a:ext cx="8229600" cy="5592763"/>
          </a:xfrm>
        </p:spPr>
        <p:txBody>
          <a:bodyPr/>
          <a:lstStyle/>
          <a:p>
            <a:pPr lvl="0">
              <a:buNone/>
            </a:pPr>
            <a:endParaRPr lang="en-US" b="1" dirty="0" smtClean="0"/>
          </a:p>
          <a:p>
            <a:pPr lvl="0">
              <a:buNone/>
            </a:pPr>
            <a:endParaRPr lang="en-US" b="1" dirty="0" smtClean="0"/>
          </a:p>
          <a:p>
            <a:pPr lvl="0">
              <a:buNone/>
            </a:pPr>
            <a:r>
              <a:rPr lang="en-US" b="1" dirty="0" smtClean="0"/>
              <a:t>3. Curriculum as intention/plan for instruction:</a:t>
            </a:r>
          </a:p>
          <a:p>
            <a:pPr lvl="0">
              <a:buFontTx/>
              <a:buChar char="-"/>
            </a:pPr>
            <a:r>
              <a:rPr lang="en-US" dirty="0" smtClean="0"/>
              <a:t>Is referred to as a comprehensive planning of learning experiences for students that are predetermined before they start to use that curriculum. </a:t>
            </a:r>
          </a:p>
          <a:p>
            <a:pPr lvl="0">
              <a:buFontTx/>
              <a:buChar char="-"/>
            </a:pPr>
            <a:r>
              <a:rPr lang="en-US" dirty="0" smtClean="0"/>
              <a:t>Functions: to produce a direction for an identifiable population, to implement the curriculum in a specific school, and to appraise the effectiveness of the curriculum developed.</a:t>
            </a:r>
          </a:p>
          <a:p>
            <a:endParaRPr lang="en-US" dirty="0"/>
          </a:p>
        </p:txBody>
      </p:sp>
      <p:sp>
        <p:nvSpPr>
          <p:cNvPr id="7" name="Date Placeholder 6"/>
          <p:cNvSpPr>
            <a:spLocks noGrp="1"/>
          </p:cNvSpPr>
          <p:nvPr>
            <p:ph type="dt" sz="half" idx="10"/>
          </p:nvPr>
        </p:nvSpPr>
        <p:spPr/>
        <p:txBody>
          <a:bodyPr/>
          <a:lstStyle/>
          <a:p>
            <a:fld id="{ADEBF8E0-1C70-446C-B312-5B4B0C8D8502}"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p:txBody>
          <a:bodyPr/>
          <a:lstStyle/>
          <a:p>
            <a:r>
              <a:rPr lang="en-US" smtClean="0"/>
              <a:t>EDITED BY SAMWEL K.Y</a:t>
            </a:r>
            <a:endParaRPr lang="en-US"/>
          </a:p>
        </p:txBody>
      </p:sp>
      <p:sp>
        <p:nvSpPr>
          <p:cNvPr id="5" name="Slide Number Placeholder 4"/>
          <p:cNvSpPr>
            <a:spLocks noGrp="1"/>
          </p:cNvSpPr>
          <p:nvPr>
            <p:ph type="sldNum" sz="quarter" idx="12"/>
          </p:nvPr>
        </p:nvSpPr>
        <p:spPr/>
        <p:txBody>
          <a:bodyPr/>
          <a:lstStyle/>
          <a:p>
            <a:fld id="{AF66C554-E21E-4F85-B619-CF65AA637309}" type="slidenum">
              <a:rPr lang="en-US" smtClean="0"/>
              <a:pPr/>
              <a:t>10</a:t>
            </a:fld>
            <a:endParaRPr lang="en-US"/>
          </a:p>
        </p:txBody>
      </p:sp>
      <p:sp>
        <p:nvSpPr>
          <p:cNvPr id="3" name="Content Placeholder 2"/>
          <p:cNvSpPr>
            <a:spLocks noGrp="1"/>
          </p:cNvSpPr>
          <p:nvPr>
            <p:ph sz="quarter" idx="1"/>
          </p:nvPr>
        </p:nvSpPr>
        <p:spPr>
          <a:xfrm>
            <a:off x="457200" y="838199"/>
            <a:ext cx="8229600" cy="4038601"/>
          </a:xfrm>
        </p:spPr>
        <p:txBody>
          <a:bodyPr>
            <a:normAutofit lnSpcReduction="10000"/>
          </a:bodyPr>
          <a:lstStyle/>
          <a:p>
            <a:pPr>
              <a:buNone/>
            </a:pPr>
            <a:endParaRPr lang="en-US" dirty="0" smtClean="0"/>
          </a:p>
          <a:p>
            <a:pPr>
              <a:buNone/>
            </a:pPr>
            <a:endParaRPr lang="en-US" dirty="0" smtClean="0"/>
          </a:p>
          <a:p>
            <a:pPr>
              <a:buNone/>
            </a:pPr>
            <a:r>
              <a:rPr lang="en-US" dirty="0" smtClean="0"/>
              <a:t>-In this conception, curriculum is viewed into two variations:</a:t>
            </a:r>
          </a:p>
          <a:p>
            <a:pPr>
              <a:buFont typeface="Wingdings" pitchFamily="2" charset="2"/>
              <a:buChar char="v"/>
            </a:pPr>
            <a:r>
              <a:rPr lang="en-US" dirty="0" smtClean="0"/>
              <a:t>a plan of predetermined statements of intent (aims, goals and objectives-</a:t>
            </a:r>
            <a:r>
              <a:rPr lang="en-US" i="1" dirty="0" smtClean="0"/>
              <a:t>what students should learn</a:t>
            </a:r>
            <a:r>
              <a:rPr lang="en-US" dirty="0" smtClean="0"/>
              <a:t>)</a:t>
            </a:r>
          </a:p>
          <a:p>
            <a:pPr>
              <a:buFont typeface="Wingdings" pitchFamily="2" charset="2"/>
              <a:buChar char="v"/>
            </a:pPr>
            <a:r>
              <a:rPr lang="en-US" dirty="0" smtClean="0"/>
              <a:t>as a statements planned for students starting a curriculum. </a:t>
            </a:r>
          </a:p>
        </p:txBody>
      </p:sp>
      <p:sp>
        <p:nvSpPr>
          <p:cNvPr id="7" name="Date Placeholder 6"/>
          <p:cNvSpPr>
            <a:spLocks noGrp="1"/>
          </p:cNvSpPr>
          <p:nvPr>
            <p:ph type="dt" sz="half" idx="10"/>
          </p:nvPr>
        </p:nvSpPr>
        <p:spPr/>
        <p:txBody>
          <a:bodyPr/>
          <a:lstStyle/>
          <a:p>
            <a:fld id="{45B990BD-224D-4126-8202-D53E2D2FF008}"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p:txBody>
          <a:bodyPr/>
          <a:lstStyle/>
          <a:p>
            <a:r>
              <a:rPr lang="en-US" smtClean="0"/>
              <a:t>EDITED BY SAMWEL K.Y</a:t>
            </a:r>
            <a:endParaRPr lang="en-US"/>
          </a:p>
        </p:txBody>
      </p:sp>
      <p:sp>
        <p:nvSpPr>
          <p:cNvPr id="5" name="Slide Number Placeholder 4"/>
          <p:cNvSpPr>
            <a:spLocks noGrp="1"/>
          </p:cNvSpPr>
          <p:nvPr>
            <p:ph type="sldNum" sz="quarter" idx="12"/>
          </p:nvPr>
        </p:nvSpPr>
        <p:spPr/>
        <p:txBody>
          <a:bodyPr/>
          <a:lstStyle/>
          <a:p>
            <a:fld id="{AF66C554-E21E-4F85-B619-CF65AA637309}" type="slidenum">
              <a:rPr lang="en-US" smtClean="0"/>
              <a:pPr/>
              <a:t>11</a:t>
            </a:fld>
            <a:endParaRPr lang="en-US"/>
          </a:p>
        </p:txBody>
      </p:sp>
      <p:sp>
        <p:nvSpPr>
          <p:cNvPr id="3" name="Content Placeholder 2"/>
          <p:cNvSpPr>
            <a:spLocks noGrp="1"/>
          </p:cNvSpPr>
          <p:nvPr>
            <p:ph sz="quarter" idx="1"/>
          </p:nvPr>
        </p:nvSpPr>
        <p:spPr>
          <a:xfrm>
            <a:off x="457200" y="533401"/>
            <a:ext cx="8229600" cy="4876800"/>
          </a:xfrm>
        </p:spPr>
        <p:txBody>
          <a:bodyPr>
            <a:normAutofit/>
          </a:bodyPr>
          <a:lstStyle/>
          <a:p>
            <a:endParaRPr lang="en-US" dirty="0" smtClean="0"/>
          </a:p>
          <a:p>
            <a:endParaRPr lang="en-US" dirty="0" smtClean="0"/>
          </a:p>
          <a:p>
            <a:pPr>
              <a:buNone/>
            </a:pPr>
            <a:r>
              <a:rPr lang="en-US" dirty="0" err="1" smtClean="0"/>
              <a:t>eg</a:t>
            </a:r>
            <a:r>
              <a:rPr lang="en-US" dirty="0" smtClean="0"/>
              <a:t>. Taba (1962) Curriculum is a plan for learning</a:t>
            </a:r>
          </a:p>
          <a:p>
            <a:pPr lvl="0"/>
            <a:r>
              <a:rPr lang="en-US" dirty="0" err="1" smtClean="0"/>
              <a:t>Hirst</a:t>
            </a:r>
            <a:r>
              <a:rPr lang="en-US" dirty="0" smtClean="0"/>
              <a:t> (1974) define curriculum as a plan of activities deliberately organized so that pupils will attain by learning certain educational ends or objectives.</a:t>
            </a:r>
          </a:p>
          <a:p>
            <a:pPr lvl="0"/>
            <a:r>
              <a:rPr lang="en-US" dirty="0" err="1" smtClean="0"/>
              <a:t>Oliva</a:t>
            </a:r>
            <a:r>
              <a:rPr lang="en-US" dirty="0" smtClean="0"/>
              <a:t> (2001) defined curriculum as a plan or program for all experiences which the learner encounters under the direction of the school</a:t>
            </a:r>
          </a:p>
          <a:p>
            <a:pPr>
              <a:buNone/>
            </a:pPr>
            <a:endParaRPr lang="en-US" dirty="0" smtClean="0"/>
          </a:p>
          <a:p>
            <a:endParaRPr lang="en-US" dirty="0"/>
          </a:p>
        </p:txBody>
      </p:sp>
      <p:sp>
        <p:nvSpPr>
          <p:cNvPr id="7" name="Date Placeholder 6"/>
          <p:cNvSpPr>
            <a:spLocks noGrp="1"/>
          </p:cNvSpPr>
          <p:nvPr>
            <p:ph type="dt" sz="half" idx="10"/>
          </p:nvPr>
        </p:nvSpPr>
        <p:spPr/>
        <p:txBody>
          <a:bodyPr/>
          <a:lstStyle/>
          <a:p>
            <a:fld id="{521DD2DA-00CA-4DD9-AD02-5270899D35B9}"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p:txBody>
          <a:bodyPr/>
          <a:lstStyle/>
          <a:p>
            <a:r>
              <a:rPr lang="en-US" smtClean="0"/>
              <a:t>EDITED BY SAMWEL K.Y</a:t>
            </a:r>
            <a:endParaRPr lang="en-US"/>
          </a:p>
        </p:txBody>
      </p:sp>
      <p:sp>
        <p:nvSpPr>
          <p:cNvPr id="5" name="Slide Number Placeholder 4"/>
          <p:cNvSpPr>
            <a:spLocks noGrp="1"/>
          </p:cNvSpPr>
          <p:nvPr>
            <p:ph type="sldNum" sz="quarter" idx="12"/>
          </p:nvPr>
        </p:nvSpPr>
        <p:spPr/>
        <p:txBody>
          <a:bodyPr/>
          <a:lstStyle/>
          <a:p>
            <a:fld id="{AF66C554-E21E-4F85-B619-CF65AA637309}" type="slidenum">
              <a:rPr lang="en-US" smtClean="0"/>
              <a:pPr/>
              <a:t>12</a:t>
            </a:fld>
            <a:endParaRPr lang="en-US"/>
          </a:p>
        </p:txBody>
      </p:sp>
      <p:sp>
        <p:nvSpPr>
          <p:cNvPr id="3" name="Content Placeholder 2"/>
          <p:cNvSpPr>
            <a:spLocks noGrp="1"/>
          </p:cNvSpPr>
          <p:nvPr>
            <p:ph sz="quarter" idx="1"/>
          </p:nvPr>
        </p:nvSpPr>
        <p:spPr>
          <a:xfrm>
            <a:off x="457200" y="533400"/>
            <a:ext cx="8229600" cy="5592763"/>
          </a:xfrm>
        </p:spPr>
        <p:txBody>
          <a:bodyPr>
            <a:normAutofit lnSpcReduction="10000"/>
          </a:bodyPr>
          <a:lstStyle/>
          <a:p>
            <a:pPr lvl="0">
              <a:buNone/>
            </a:pPr>
            <a:endParaRPr lang="en-US" b="1" dirty="0" smtClean="0"/>
          </a:p>
          <a:p>
            <a:pPr lvl="0">
              <a:buNone/>
            </a:pPr>
            <a:endParaRPr lang="en-US" b="1" dirty="0" smtClean="0"/>
          </a:p>
          <a:p>
            <a:pPr lvl="0">
              <a:buNone/>
            </a:pPr>
            <a:endParaRPr lang="en-US" b="1" dirty="0" smtClean="0"/>
          </a:p>
          <a:p>
            <a:pPr lvl="0">
              <a:buNone/>
            </a:pPr>
            <a:r>
              <a:rPr lang="en-US" b="1" dirty="0" smtClean="0"/>
              <a:t>4. Curriculum as a cultural reproduction: </a:t>
            </a:r>
          </a:p>
          <a:p>
            <a:pPr lvl="0">
              <a:buNone/>
            </a:pPr>
            <a:r>
              <a:rPr lang="en-US" b="1" dirty="0" smtClean="0"/>
              <a:t>-</a:t>
            </a:r>
            <a:r>
              <a:rPr lang="en-US" dirty="0" smtClean="0"/>
              <a:t>Curriculum is that reflect the culture of a particular society</a:t>
            </a:r>
          </a:p>
          <a:p>
            <a:pPr lvl="0">
              <a:buNone/>
            </a:pPr>
            <a:r>
              <a:rPr lang="en-US" dirty="0" smtClean="0"/>
              <a:t>-role of the school- to pass on values used by one generation to the succeeding generation</a:t>
            </a:r>
          </a:p>
          <a:p>
            <a:pPr lvl="0">
              <a:buNone/>
            </a:pPr>
            <a:r>
              <a:rPr lang="en-US" dirty="0" smtClean="0"/>
              <a:t>-it is far more than a representation of the cumulative tradition of knowledge but also </a:t>
            </a:r>
          </a:p>
          <a:p>
            <a:pPr lvl="0">
              <a:buNone/>
            </a:pPr>
            <a:r>
              <a:rPr lang="en-US" dirty="0" smtClean="0"/>
              <a:t>-is as the embodiment of the best elements of the experience of culture in the process of accumulation (Tanner &amp; Tanner, (2007).</a:t>
            </a:r>
          </a:p>
          <a:p>
            <a:endParaRPr lang="en-US" dirty="0"/>
          </a:p>
        </p:txBody>
      </p:sp>
      <p:sp>
        <p:nvSpPr>
          <p:cNvPr id="7" name="Date Placeholder 6"/>
          <p:cNvSpPr>
            <a:spLocks noGrp="1"/>
          </p:cNvSpPr>
          <p:nvPr>
            <p:ph type="dt" sz="half" idx="10"/>
          </p:nvPr>
        </p:nvSpPr>
        <p:spPr/>
        <p:txBody>
          <a:bodyPr/>
          <a:lstStyle/>
          <a:p>
            <a:fld id="{8D3663A3-5E28-4DE2-83A4-AFBB06797D70}"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p:txBody>
          <a:bodyPr/>
          <a:lstStyle/>
          <a:p>
            <a:r>
              <a:rPr lang="en-US" smtClean="0"/>
              <a:t>EDITED BY SAMWEL K.Y</a:t>
            </a:r>
            <a:endParaRPr lang="en-US"/>
          </a:p>
        </p:txBody>
      </p:sp>
      <p:sp>
        <p:nvSpPr>
          <p:cNvPr id="5" name="Slide Number Placeholder 4"/>
          <p:cNvSpPr>
            <a:spLocks noGrp="1"/>
          </p:cNvSpPr>
          <p:nvPr>
            <p:ph type="sldNum" sz="quarter" idx="12"/>
          </p:nvPr>
        </p:nvSpPr>
        <p:spPr/>
        <p:txBody>
          <a:bodyPr/>
          <a:lstStyle/>
          <a:p>
            <a:fld id="{AF66C554-E21E-4F85-B619-CF65AA637309}" type="slidenum">
              <a:rPr lang="en-US" smtClean="0"/>
              <a:pPr/>
              <a:t>13</a:t>
            </a:fld>
            <a:endParaRPr lang="en-US"/>
          </a:p>
        </p:txBody>
      </p:sp>
      <p:sp>
        <p:nvSpPr>
          <p:cNvPr id="3" name="Content Placeholder 2"/>
          <p:cNvSpPr>
            <a:spLocks noGrp="1"/>
          </p:cNvSpPr>
          <p:nvPr>
            <p:ph sz="quarter" idx="1"/>
          </p:nvPr>
        </p:nvSpPr>
        <p:spPr>
          <a:xfrm>
            <a:off x="533400" y="1371600"/>
            <a:ext cx="8229600" cy="4572000"/>
          </a:xfrm>
        </p:spPr>
        <p:txBody>
          <a:bodyPr/>
          <a:lstStyle/>
          <a:p>
            <a:pPr>
              <a:buNone/>
            </a:pPr>
            <a:endParaRPr lang="en-US" dirty="0" smtClean="0"/>
          </a:p>
          <a:p>
            <a:pPr>
              <a:buNone/>
            </a:pPr>
            <a:endParaRPr lang="en-US" dirty="0" smtClean="0"/>
          </a:p>
          <a:p>
            <a:pPr>
              <a:buNone/>
            </a:pPr>
            <a:r>
              <a:rPr lang="en-US" dirty="0" smtClean="0"/>
              <a:t>-</a:t>
            </a:r>
            <a:r>
              <a:rPr lang="en-US" dirty="0" err="1" smtClean="0"/>
              <a:t>eg</a:t>
            </a:r>
            <a:r>
              <a:rPr lang="en-US" dirty="0" smtClean="0"/>
              <a:t>. Lawton (1975) view curriculum as a selection from the culture of society certain aspects of our way of life, certain kind of knowledge, certain attitudes and values regarded as so important that their transmission to the next generation is not left to chance.</a:t>
            </a:r>
            <a:endParaRPr lang="en-US" dirty="0"/>
          </a:p>
        </p:txBody>
      </p:sp>
      <p:sp>
        <p:nvSpPr>
          <p:cNvPr id="7" name="Date Placeholder 6"/>
          <p:cNvSpPr>
            <a:spLocks noGrp="1"/>
          </p:cNvSpPr>
          <p:nvPr>
            <p:ph type="dt" sz="half" idx="10"/>
          </p:nvPr>
        </p:nvSpPr>
        <p:spPr/>
        <p:txBody>
          <a:bodyPr/>
          <a:lstStyle/>
          <a:p>
            <a:fld id="{D35FBBEC-F65B-4BBB-80A0-724C2D44194C}"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p:txBody>
          <a:bodyPr/>
          <a:lstStyle/>
          <a:p>
            <a:r>
              <a:rPr lang="en-US" smtClean="0"/>
              <a:t>EDITED BY SAMWEL K.Y</a:t>
            </a:r>
            <a:endParaRPr lang="en-US"/>
          </a:p>
        </p:txBody>
      </p:sp>
      <p:sp>
        <p:nvSpPr>
          <p:cNvPr id="5" name="Slide Number Placeholder 4"/>
          <p:cNvSpPr>
            <a:spLocks noGrp="1"/>
          </p:cNvSpPr>
          <p:nvPr>
            <p:ph type="sldNum" sz="quarter" idx="12"/>
          </p:nvPr>
        </p:nvSpPr>
        <p:spPr/>
        <p:txBody>
          <a:bodyPr/>
          <a:lstStyle/>
          <a:p>
            <a:fld id="{AF66C554-E21E-4F85-B619-CF65AA637309}" type="slidenum">
              <a:rPr lang="en-US" smtClean="0"/>
              <a:pPr/>
              <a:t>14</a:t>
            </a:fld>
            <a:endParaRPr lang="en-US"/>
          </a:p>
        </p:txBody>
      </p:sp>
      <p:sp>
        <p:nvSpPr>
          <p:cNvPr id="3" name="Content Placeholder 2"/>
          <p:cNvSpPr>
            <a:spLocks noGrp="1"/>
          </p:cNvSpPr>
          <p:nvPr>
            <p:ph sz="quarter" idx="1"/>
          </p:nvPr>
        </p:nvSpPr>
        <p:spPr>
          <a:xfrm>
            <a:off x="457200" y="533400"/>
            <a:ext cx="8229600" cy="5592763"/>
          </a:xfrm>
        </p:spPr>
        <p:txBody>
          <a:bodyPr>
            <a:normAutofit/>
          </a:bodyPr>
          <a:lstStyle/>
          <a:p>
            <a:pPr lvl="0">
              <a:buNone/>
            </a:pPr>
            <a:endParaRPr lang="en-US" dirty="0" smtClean="0"/>
          </a:p>
          <a:p>
            <a:pPr lvl="0">
              <a:buNone/>
            </a:pPr>
            <a:endParaRPr lang="en-US" dirty="0" smtClean="0"/>
          </a:p>
          <a:p>
            <a:pPr lvl="0">
              <a:buNone/>
            </a:pPr>
            <a:r>
              <a:rPr lang="en-US" dirty="0" smtClean="0"/>
              <a:t>5. </a:t>
            </a:r>
            <a:r>
              <a:rPr lang="en-US" b="1" dirty="0" smtClean="0"/>
              <a:t>Curriculum as a process: </a:t>
            </a:r>
          </a:p>
          <a:p>
            <a:pPr lvl="0">
              <a:buNone/>
            </a:pPr>
            <a:r>
              <a:rPr lang="en-US" b="1" dirty="0" smtClean="0"/>
              <a:t>-</a:t>
            </a:r>
            <a:r>
              <a:rPr lang="en-US" dirty="0" smtClean="0"/>
              <a:t>Views curriculum as an instrument of providing continuous personal meaning to individual</a:t>
            </a:r>
          </a:p>
          <a:p>
            <a:pPr lvl="0">
              <a:buNone/>
            </a:pPr>
            <a:r>
              <a:rPr lang="en-US" dirty="0" smtClean="0"/>
              <a:t>-emphasizes the individuals’ capacity to participate and to re-conceptualize upon one’s experience of life</a:t>
            </a:r>
          </a:p>
          <a:p>
            <a:pPr>
              <a:buNone/>
            </a:pPr>
            <a:r>
              <a:rPr lang="en-US" dirty="0" smtClean="0"/>
              <a:t>- According to Kelly (2009), in planning curriculum, the focus of objectives should be on the development of the pupil.</a:t>
            </a:r>
          </a:p>
          <a:p>
            <a:pPr lvl="0">
              <a:buNone/>
            </a:pPr>
            <a:endParaRPr lang="en-US" dirty="0" smtClean="0"/>
          </a:p>
          <a:p>
            <a:pPr>
              <a:buNone/>
            </a:pPr>
            <a:endParaRPr lang="en-US" dirty="0"/>
          </a:p>
        </p:txBody>
      </p:sp>
      <p:sp>
        <p:nvSpPr>
          <p:cNvPr id="7" name="Date Placeholder 6"/>
          <p:cNvSpPr>
            <a:spLocks noGrp="1"/>
          </p:cNvSpPr>
          <p:nvPr>
            <p:ph type="dt" sz="half" idx="10"/>
          </p:nvPr>
        </p:nvSpPr>
        <p:spPr/>
        <p:txBody>
          <a:bodyPr/>
          <a:lstStyle/>
          <a:p>
            <a:fld id="{1915C1B6-F367-4360-9FBF-CC81CE9C8876}"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p:txBody>
          <a:bodyPr/>
          <a:lstStyle/>
          <a:p>
            <a:r>
              <a:rPr lang="en-US" smtClean="0"/>
              <a:t>EDITED BY SAMWEL K.Y</a:t>
            </a:r>
            <a:endParaRPr lang="en-US"/>
          </a:p>
        </p:txBody>
      </p:sp>
      <p:sp>
        <p:nvSpPr>
          <p:cNvPr id="5" name="Slide Number Placeholder 4"/>
          <p:cNvSpPr>
            <a:spLocks noGrp="1"/>
          </p:cNvSpPr>
          <p:nvPr>
            <p:ph type="sldNum" sz="quarter" idx="12"/>
          </p:nvPr>
        </p:nvSpPr>
        <p:spPr/>
        <p:txBody>
          <a:bodyPr/>
          <a:lstStyle/>
          <a:p>
            <a:fld id="{AF66C554-E21E-4F85-B619-CF65AA637309}" type="slidenum">
              <a:rPr lang="en-US" smtClean="0"/>
              <a:pPr/>
              <a:t>15</a:t>
            </a:fld>
            <a:endParaRPr lang="en-US"/>
          </a:p>
        </p:txBody>
      </p:sp>
      <p:sp>
        <p:nvSpPr>
          <p:cNvPr id="3" name="Content Placeholder 2"/>
          <p:cNvSpPr>
            <a:spLocks noGrp="1"/>
          </p:cNvSpPr>
          <p:nvPr>
            <p:ph sz="quarter" idx="1"/>
          </p:nvPr>
        </p:nvSpPr>
        <p:spPr>
          <a:xfrm>
            <a:off x="457200" y="609601"/>
            <a:ext cx="8229600" cy="3733800"/>
          </a:xfrm>
        </p:spPr>
        <p:txBody>
          <a:bodyPr/>
          <a:lstStyle/>
          <a:p>
            <a:pPr>
              <a:buNone/>
            </a:pPr>
            <a:r>
              <a:rPr lang="en-US" b="1" dirty="0" smtClean="0"/>
              <a:t>ASSIGNMENT:</a:t>
            </a:r>
            <a:endParaRPr lang="en-US" dirty="0" smtClean="0"/>
          </a:p>
          <a:p>
            <a:endParaRPr lang="en-US" dirty="0" smtClean="0"/>
          </a:p>
          <a:p>
            <a:endParaRPr lang="en-US" dirty="0" smtClean="0"/>
          </a:p>
          <a:p>
            <a:r>
              <a:rPr lang="en-US" dirty="0" smtClean="0"/>
              <a:t>From each curriculum concept studied, identify two weaknesses per each as discussed by Tanner and Tanner (2007) in the book titled “Curriculum development: theory into practice.</a:t>
            </a:r>
          </a:p>
          <a:p>
            <a:endParaRPr lang="en-US" dirty="0"/>
          </a:p>
        </p:txBody>
      </p:sp>
      <p:sp>
        <p:nvSpPr>
          <p:cNvPr id="7" name="Date Placeholder 6"/>
          <p:cNvSpPr>
            <a:spLocks noGrp="1"/>
          </p:cNvSpPr>
          <p:nvPr>
            <p:ph type="dt" sz="half" idx="10"/>
          </p:nvPr>
        </p:nvSpPr>
        <p:spPr/>
        <p:txBody>
          <a:bodyPr/>
          <a:lstStyle/>
          <a:p>
            <a:fld id="{8B4E3C91-FE55-4D98-89EC-6FB07053F1A8}"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229600" cy="1447800"/>
          </a:xfrm>
        </p:spPr>
        <p:txBody>
          <a:bodyPr>
            <a:normAutofit/>
          </a:bodyPr>
          <a:lstStyle/>
          <a:p>
            <a:r>
              <a:rPr lang="en-US" b="1" dirty="0" smtClean="0"/>
              <a:t>DIMENSION/TYPES </a:t>
            </a:r>
            <a:br>
              <a:rPr lang="en-US" b="1" dirty="0" smtClean="0"/>
            </a:br>
            <a:r>
              <a:rPr lang="en-US" b="1" dirty="0" smtClean="0"/>
              <a:t>OF CURRICULUM</a:t>
            </a:r>
            <a:endParaRPr lang="en-US" dirty="0"/>
          </a:p>
        </p:txBody>
      </p:sp>
      <p:sp>
        <p:nvSpPr>
          <p:cNvPr id="6" name="Footer Placeholder 5"/>
          <p:cNvSpPr>
            <a:spLocks noGrp="1"/>
          </p:cNvSpPr>
          <p:nvPr>
            <p:ph type="ftr" sz="quarter" idx="11"/>
          </p:nvPr>
        </p:nvSpPr>
        <p:spPr/>
        <p:txBody>
          <a:bodyPr/>
          <a:lstStyle/>
          <a:p>
            <a:r>
              <a:rPr lang="en-US" smtClean="0"/>
              <a:t>EDITED BY SAMWEL K.Y</a:t>
            </a:r>
            <a:endParaRPr lang="en-US" dirty="0"/>
          </a:p>
        </p:txBody>
      </p:sp>
      <p:sp>
        <p:nvSpPr>
          <p:cNvPr id="5" name="Slide Number Placeholder 4"/>
          <p:cNvSpPr>
            <a:spLocks noGrp="1"/>
          </p:cNvSpPr>
          <p:nvPr>
            <p:ph type="sldNum" sz="quarter" idx="12"/>
          </p:nvPr>
        </p:nvSpPr>
        <p:spPr/>
        <p:txBody>
          <a:bodyPr/>
          <a:lstStyle/>
          <a:p>
            <a:fld id="{AF66C554-E21E-4F85-B619-CF65AA637309}" type="slidenum">
              <a:rPr lang="en-US" smtClean="0"/>
              <a:pPr/>
              <a:t>16</a:t>
            </a:fld>
            <a:endParaRPr lang="en-US"/>
          </a:p>
        </p:txBody>
      </p:sp>
      <p:sp>
        <p:nvSpPr>
          <p:cNvPr id="3" name="Content Placeholder 2"/>
          <p:cNvSpPr>
            <a:spLocks noGrp="1"/>
          </p:cNvSpPr>
          <p:nvPr>
            <p:ph sz="quarter" idx="1"/>
          </p:nvPr>
        </p:nvSpPr>
        <p:spPr>
          <a:xfrm>
            <a:off x="457200" y="2362200"/>
            <a:ext cx="8229600" cy="3276600"/>
          </a:xfrm>
        </p:spPr>
        <p:txBody>
          <a:bodyPr>
            <a:normAutofit/>
          </a:bodyPr>
          <a:lstStyle/>
          <a:p>
            <a:pPr marL="514350" indent="-514350">
              <a:buAutoNum type="arabicPeriod"/>
            </a:pPr>
            <a:r>
              <a:rPr lang="en-US" b="1" dirty="0" smtClean="0"/>
              <a:t>The ideal curriculum:</a:t>
            </a:r>
          </a:p>
          <a:p>
            <a:pPr marL="514350" lvl="0" indent="-514350">
              <a:buNone/>
            </a:pPr>
            <a:r>
              <a:rPr lang="en-US" b="1" dirty="0" smtClean="0"/>
              <a:t>      </a:t>
            </a:r>
            <a:r>
              <a:rPr lang="en-US" dirty="0" smtClean="0"/>
              <a:t>It is one proposed by scholars to be a solution to meet needs of learners and consequently perceived as the most appropriate curriculum for learners</a:t>
            </a:r>
          </a:p>
          <a:p>
            <a:pPr marL="514350" lvl="0" indent="-514350">
              <a:buNone/>
            </a:pPr>
            <a:endParaRPr lang="en-US" dirty="0" smtClean="0"/>
          </a:p>
          <a:p>
            <a:pPr marL="514350" lvl="0" indent="-514350">
              <a:buNone/>
            </a:pPr>
            <a:endParaRPr lang="en-US" dirty="0" smtClean="0"/>
          </a:p>
          <a:p>
            <a:pPr marL="514350" indent="-514350">
              <a:buNone/>
            </a:pPr>
            <a:endParaRPr lang="en-US" dirty="0"/>
          </a:p>
        </p:txBody>
      </p:sp>
      <p:sp>
        <p:nvSpPr>
          <p:cNvPr id="7" name="Date Placeholder 6"/>
          <p:cNvSpPr>
            <a:spLocks noGrp="1"/>
          </p:cNvSpPr>
          <p:nvPr>
            <p:ph type="dt" sz="half" idx="10"/>
          </p:nvPr>
        </p:nvSpPr>
        <p:spPr/>
        <p:txBody>
          <a:bodyPr/>
          <a:lstStyle/>
          <a:p>
            <a:fld id="{D20A702A-9950-4B2A-98FD-66A074C8E79C}"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3562"/>
          </a:xfrm>
        </p:spPr>
        <p:txBody>
          <a:bodyPr>
            <a:normAutofit fontScale="90000"/>
          </a:bodyPr>
          <a:lstStyle/>
          <a:p>
            <a:r>
              <a:rPr lang="en-US" dirty="0" smtClean="0"/>
              <a:t>Cont…………..</a:t>
            </a:r>
            <a:endParaRPr lang="en-US" dirty="0"/>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5" name="Slide Number Placeholder 4"/>
          <p:cNvSpPr>
            <a:spLocks noGrp="1"/>
          </p:cNvSpPr>
          <p:nvPr>
            <p:ph type="sldNum" sz="quarter" idx="12"/>
          </p:nvPr>
        </p:nvSpPr>
        <p:spPr/>
        <p:txBody>
          <a:bodyPr/>
          <a:lstStyle/>
          <a:p>
            <a:fld id="{AF66C554-E21E-4F85-B619-CF65AA637309}" type="slidenum">
              <a:rPr lang="en-US" smtClean="0"/>
              <a:pPr/>
              <a:t>17</a:t>
            </a:fld>
            <a:endParaRPr lang="en-US"/>
          </a:p>
        </p:txBody>
      </p:sp>
      <p:sp>
        <p:nvSpPr>
          <p:cNvPr id="3" name="Content Placeholder 2"/>
          <p:cNvSpPr>
            <a:spLocks noGrp="1"/>
          </p:cNvSpPr>
          <p:nvPr>
            <p:ph sz="quarter" idx="1"/>
          </p:nvPr>
        </p:nvSpPr>
        <p:spPr>
          <a:xfrm>
            <a:off x="457200" y="990600"/>
            <a:ext cx="8229600" cy="5562600"/>
          </a:xfrm>
        </p:spPr>
        <p:txBody>
          <a:bodyPr>
            <a:normAutofit fontScale="92500"/>
          </a:bodyPr>
          <a:lstStyle/>
          <a:p>
            <a:pPr>
              <a:buNone/>
            </a:pPr>
            <a:endParaRPr lang="en-US" dirty="0" smtClean="0"/>
          </a:p>
          <a:p>
            <a:pPr>
              <a:buNone/>
            </a:pPr>
            <a:r>
              <a:rPr lang="en-US" dirty="0" smtClean="0"/>
              <a:t>2. </a:t>
            </a:r>
            <a:r>
              <a:rPr lang="en-US" b="1" dirty="0" smtClean="0"/>
              <a:t>The intended/overt/planned/official/written curriculum</a:t>
            </a:r>
          </a:p>
          <a:p>
            <a:pPr>
              <a:buFontTx/>
              <a:buChar char="-"/>
            </a:pPr>
            <a:r>
              <a:rPr lang="en-US" dirty="0" smtClean="0"/>
              <a:t>organizations developed for the learners in their educational systems to be taught by the teachers in that system. </a:t>
            </a:r>
          </a:p>
          <a:p>
            <a:pPr>
              <a:buFontTx/>
              <a:buChar char="-"/>
            </a:pPr>
            <a:r>
              <a:rPr lang="en-US" dirty="0" smtClean="0"/>
              <a:t>It may refer to the curriculum documents, texts, films and supportive teaching materials.</a:t>
            </a:r>
          </a:p>
          <a:p>
            <a:pPr>
              <a:buFontTx/>
              <a:buChar char="-"/>
            </a:pPr>
            <a:r>
              <a:rPr lang="en-US" dirty="0" smtClean="0"/>
              <a:t>The purpose is to give teachers a basis for planning lessons and evaluating students</a:t>
            </a:r>
          </a:p>
          <a:p>
            <a:pPr lvl="0">
              <a:buFontTx/>
              <a:buChar char="-"/>
            </a:pPr>
            <a:r>
              <a:rPr lang="en-US" dirty="0" smtClean="0"/>
              <a:t> for administration, it is a basis for supervising teachers and holding them accountable for their practices and results.</a:t>
            </a:r>
          </a:p>
        </p:txBody>
      </p:sp>
      <p:sp>
        <p:nvSpPr>
          <p:cNvPr id="7" name="Date Placeholder 6"/>
          <p:cNvSpPr>
            <a:spLocks noGrp="1"/>
          </p:cNvSpPr>
          <p:nvPr>
            <p:ph type="dt" sz="half" idx="10"/>
          </p:nvPr>
        </p:nvSpPr>
        <p:spPr/>
        <p:txBody>
          <a:bodyPr/>
          <a:lstStyle/>
          <a:p>
            <a:fld id="{24D1DE2A-FF5C-44D2-BB6A-3D33757BC64D}"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a:bodyPr>
          <a:lstStyle/>
          <a:p>
            <a:r>
              <a:rPr lang="en-US" dirty="0" smtClean="0"/>
              <a:t>Cont…………..</a:t>
            </a:r>
            <a:endParaRPr lang="en-US" dirty="0"/>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5" name="Slide Number Placeholder 4"/>
          <p:cNvSpPr>
            <a:spLocks noGrp="1"/>
          </p:cNvSpPr>
          <p:nvPr>
            <p:ph type="sldNum" sz="quarter" idx="12"/>
          </p:nvPr>
        </p:nvSpPr>
        <p:spPr/>
        <p:txBody>
          <a:bodyPr/>
          <a:lstStyle/>
          <a:p>
            <a:fld id="{AF66C554-E21E-4F85-B619-CF65AA637309}" type="slidenum">
              <a:rPr lang="en-US" smtClean="0"/>
              <a:pPr/>
              <a:t>18</a:t>
            </a:fld>
            <a:endParaRPr lang="en-US"/>
          </a:p>
        </p:txBody>
      </p:sp>
      <p:sp>
        <p:nvSpPr>
          <p:cNvPr id="3" name="Content Placeholder 2"/>
          <p:cNvSpPr>
            <a:spLocks noGrp="1"/>
          </p:cNvSpPr>
          <p:nvPr>
            <p:ph sz="quarter" idx="1"/>
          </p:nvPr>
        </p:nvSpPr>
        <p:spPr>
          <a:xfrm>
            <a:off x="457200" y="1295400"/>
            <a:ext cx="8229600" cy="5257800"/>
          </a:xfrm>
        </p:spPr>
        <p:txBody>
          <a:bodyPr>
            <a:normAutofit/>
          </a:bodyPr>
          <a:lstStyle/>
          <a:p>
            <a:pPr>
              <a:buNone/>
            </a:pPr>
            <a:endParaRPr lang="en-US" dirty="0" smtClean="0"/>
          </a:p>
          <a:p>
            <a:pPr>
              <a:buNone/>
            </a:pPr>
            <a:r>
              <a:rPr lang="en-US" dirty="0" smtClean="0"/>
              <a:t>3. </a:t>
            </a:r>
            <a:r>
              <a:rPr lang="en-US" b="1" dirty="0" smtClean="0"/>
              <a:t>Implemented curriculum: </a:t>
            </a:r>
            <a:r>
              <a:rPr lang="en-US" dirty="0" smtClean="0"/>
              <a:t>What is actually taught by teachers in their classrooms.</a:t>
            </a:r>
            <a:r>
              <a:rPr lang="en-US" b="1" dirty="0" smtClean="0"/>
              <a:t> </a:t>
            </a:r>
          </a:p>
          <a:p>
            <a:pPr>
              <a:buNone/>
            </a:pPr>
            <a:r>
              <a:rPr lang="en-US" b="1" dirty="0" smtClean="0"/>
              <a:t>4. The received/ achieved or attained curriculum: </a:t>
            </a:r>
            <a:endParaRPr lang="en-US" dirty="0" smtClean="0"/>
          </a:p>
          <a:p>
            <a:pPr lvl="0">
              <a:buNone/>
            </a:pPr>
            <a:r>
              <a:rPr lang="en-US" b="1" dirty="0" smtClean="0"/>
              <a:t>-</a:t>
            </a:r>
            <a:r>
              <a:rPr lang="en-US" dirty="0" smtClean="0"/>
              <a:t>What students actually learnt as a result of interacting with the implemented curriculum</a:t>
            </a:r>
          </a:p>
          <a:p>
            <a:pPr>
              <a:buNone/>
            </a:pPr>
            <a:r>
              <a:rPr lang="en-US" dirty="0" smtClean="0"/>
              <a:t>-Is the reality of the pupils experience</a:t>
            </a:r>
          </a:p>
          <a:p>
            <a:pPr>
              <a:buNone/>
            </a:pPr>
            <a:r>
              <a:rPr lang="en-US" dirty="0" smtClean="0"/>
              <a:t>-learning acquired by students basing upon the intended curriculum </a:t>
            </a:r>
          </a:p>
          <a:p>
            <a:pPr lvl="0">
              <a:buNone/>
            </a:pPr>
            <a:endParaRPr lang="en-US" dirty="0" smtClean="0"/>
          </a:p>
          <a:p>
            <a:pPr lvl="0">
              <a:buNone/>
            </a:pPr>
            <a:endParaRPr lang="en-US" dirty="0" smtClean="0"/>
          </a:p>
          <a:p>
            <a:pPr lvl="0">
              <a:buNone/>
            </a:pPr>
            <a:endParaRPr lang="en-US" dirty="0" smtClean="0"/>
          </a:p>
          <a:p>
            <a:pPr>
              <a:buNone/>
            </a:pPr>
            <a:endParaRPr lang="en-US" dirty="0"/>
          </a:p>
        </p:txBody>
      </p:sp>
      <p:sp>
        <p:nvSpPr>
          <p:cNvPr id="7" name="Date Placeholder 6"/>
          <p:cNvSpPr>
            <a:spLocks noGrp="1"/>
          </p:cNvSpPr>
          <p:nvPr>
            <p:ph type="dt" sz="half" idx="10"/>
          </p:nvPr>
        </p:nvSpPr>
        <p:spPr/>
        <p:txBody>
          <a:bodyPr/>
          <a:lstStyle/>
          <a:p>
            <a:fld id="{0D73E279-0FB6-439B-8AC2-44A53FA0C7F8}"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rmAutofit/>
          </a:bodyPr>
          <a:lstStyle/>
          <a:p>
            <a:r>
              <a:rPr lang="en-US" dirty="0" smtClean="0"/>
              <a:t>Cont………………</a:t>
            </a:r>
            <a:endParaRPr lang="en-US" dirty="0"/>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5" name="Slide Number Placeholder 4"/>
          <p:cNvSpPr>
            <a:spLocks noGrp="1"/>
          </p:cNvSpPr>
          <p:nvPr>
            <p:ph type="sldNum" sz="quarter" idx="12"/>
          </p:nvPr>
        </p:nvSpPr>
        <p:spPr/>
        <p:txBody>
          <a:bodyPr/>
          <a:lstStyle/>
          <a:p>
            <a:fld id="{AF66C554-E21E-4F85-B619-CF65AA637309}" type="slidenum">
              <a:rPr lang="en-US" smtClean="0"/>
              <a:pPr/>
              <a:t>19</a:t>
            </a:fld>
            <a:endParaRPr lang="en-US"/>
          </a:p>
        </p:txBody>
      </p:sp>
      <p:sp>
        <p:nvSpPr>
          <p:cNvPr id="3" name="Content Placeholder 2"/>
          <p:cNvSpPr>
            <a:spLocks noGrp="1"/>
          </p:cNvSpPr>
          <p:nvPr>
            <p:ph sz="quarter" idx="1"/>
          </p:nvPr>
        </p:nvSpPr>
        <p:spPr>
          <a:xfrm>
            <a:off x="457200" y="1143000"/>
            <a:ext cx="8229600" cy="5257800"/>
          </a:xfrm>
        </p:spPr>
        <p:txBody>
          <a:bodyPr>
            <a:normAutofit/>
          </a:bodyPr>
          <a:lstStyle/>
          <a:p>
            <a:pPr marL="514350" lvl="0" indent="-514350">
              <a:buNone/>
            </a:pPr>
            <a:endParaRPr lang="en-US" dirty="0" smtClean="0"/>
          </a:p>
          <a:p>
            <a:pPr marL="514350" lvl="0" indent="-514350">
              <a:buNone/>
            </a:pPr>
            <a:r>
              <a:rPr lang="en-US" dirty="0" smtClean="0"/>
              <a:t>5.  </a:t>
            </a:r>
            <a:r>
              <a:rPr lang="en-US" b="1" dirty="0" smtClean="0"/>
              <a:t>Hidden or covert curriculum:</a:t>
            </a:r>
          </a:p>
          <a:p>
            <a:pPr marL="514350" lvl="0" indent="-514350"/>
            <a:r>
              <a:rPr lang="en-US" dirty="0" smtClean="0"/>
              <a:t>are things which pupils learn at school</a:t>
            </a:r>
          </a:p>
          <a:p>
            <a:pPr marL="514350" lvl="0" indent="-514350"/>
            <a:r>
              <a:rPr lang="en-US" dirty="0" smtClean="0"/>
              <a:t>depends on the way in which school works are planned and organized.</a:t>
            </a:r>
          </a:p>
          <a:p>
            <a:pPr marL="514350" lvl="0" indent="-514350"/>
            <a:r>
              <a:rPr lang="en-US" b="1" dirty="0" smtClean="0"/>
              <a:t> </a:t>
            </a:r>
            <a:r>
              <a:rPr lang="en-US" dirty="0" smtClean="0"/>
              <a:t>are not overtly included in the planning even in the consciousness of those responsible for the school arrangements</a:t>
            </a:r>
          </a:p>
          <a:p>
            <a:pPr marL="514350" lvl="0" indent="-514350"/>
            <a:r>
              <a:rPr lang="en-US" dirty="0" smtClean="0"/>
              <a:t>may have deeper and more durable impact on students than either the official curriculum.</a:t>
            </a:r>
          </a:p>
          <a:p>
            <a:pPr>
              <a:buNone/>
            </a:pPr>
            <a:endParaRPr lang="en-US" dirty="0"/>
          </a:p>
        </p:txBody>
      </p:sp>
      <p:sp>
        <p:nvSpPr>
          <p:cNvPr id="7" name="Date Placeholder 6"/>
          <p:cNvSpPr>
            <a:spLocks noGrp="1"/>
          </p:cNvSpPr>
          <p:nvPr>
            <p:ph type="dt" sz="half" idx="10"/>
          </p:nvPr>
        </p:nvSpPr>
        <p:spPr/>
        <p:txBody>
          <a:bodyPr/>
          <a:lstStyle/>
          <a:p>
            <a:fld id="{831113AB-C304-4A9A-B4DF-1EB4CCAAD1AC}"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p:txBody>
          <a:bodyPr/>
          <a:lstStyle/>
          <a:p>
            <a:r>
              <a:rPr lang="en-US" smtClean="0"/>
              <a:t>EDITED BY SAMWEL K.Y</a:t>
            </a:r>
            <a:endParaRPr lang="en-US"/>
          </a:p>
        </p:txBody>
      </p:sp>
      <p:sp>
        <p:nvSpPr>
          <p:cNvPr id="5" name="Slide Number Placeholder 4"/>
          <p:cNvSpPr>
            <a:spLocks noGrp="1"/>
          </p:cNvSpPr>
          <p:nvPr>
            <p:ph type="sldNum" sz="quarter" idx="12"/>
          </p:nvPr>
        </p:nvSpPr>
        <p:spPr/>
        <p:txBody>
          <a:bodyPr/>
          <a:lstStyle/>
          <a:p>
            <a:fld id="{AF66C554-E21E-4F85-B619-CF65AA637309}" type="slidenum">
              <a:rPr lang="en-US" smtClean="0"/>
              <a:pPr/>
              <a:t>20</a:t>
            </a:fld>
            <a:endParaRPr lang="en-US"/>
          </a:p>
        </p:txBody>
      </p:sp>
      <p:sp>
        <p:nvSpPr>
          <p:cNvPr id="3" name="Content Placeholder 2"/>
          <p:cNvSpPr>
            <a:spLocks noGrp="1"/>
          </p:cNvSpPr>
          <p:nvPr>
            <p:ph sz="quarter" idx="1"/>
          </p:nvPr>
        </p:nvSpPr>
        <p:spPr>
          <a:xfrm>
            <a:off x="457200" y="990600"/>
            <a:ext cx="8229600" cy="5135563"/>
          </a:xfrm>
        </p:spPr>
        <p:txBody>
          <a:bodyPr/>
          <a:lstStyle/>
          <a:p>
            <a:pPr lvl="0">
              <a:buNone/>
            </a:pPr>
            <a:endParaRPr lang="en-US" b="1" dirty="0" smtClean="0"/>
          </a:p>
          <a:p>
            <a:pPr lvl="0">
              <a:buNone/>
            </a:pPr>
            <a:r>
              <a:rPr lang="en-US" b="1" dirty="0" smtClean="0"/>
              <a:t>6. Total curriculum: </a:t>
            </a:r>
            <a:r>
              <a:rPr lang="en-US" dirty="0" smtClean="0"/>
              <a:t>all the learning activities planned by school to be received by an individual</a:t>
            </a:r>
          </a:p>
          <a:p>
            <a:pPr lvl="0">
              <a:buNone/>
            </a:pPr>
            <a:r>
              <a:rPr lang="en-US" dirty="0" smtClean="0"/>
              <a:t>7. </a:t>
            </a:r>
            <a:r>
              <a:rPr lang="en-US" b="1" dirty="0" smtClean="0"/>
              <a:t>The null curriculum: </a:t>
            </a:r>
            <a:r>
              <a:rPr lang="en-US" dirty="0" smtClean="0"/>
              <a:t>subject matter not taught and any consideration of it must focus on why this subject matter is ignored </a:t>
            </a:r>
          </a:p>
          <a:p>
            <a:endParaRPr lang="en-US" dirty="0"/>
          </a:p>
        </p:txBody>
      </p:sp>
      <p:sp>
        <p:nvSpPr>
          <p:cNvPr id="7" name="Date Placeholder 6"/>
          <p:cNvSpPr>
            <a:spLocks noGrp="1"/>
          </p:cNvSpPr>
          <p:nvPr>
            <p:ph type="dt" sz="half" idx="10"/>
          </p:nvPr>
        </p:nvSpPr>
        <p:spPr/>
        <p:txBody>
          <a:bodyPr/>
          <a:lstStyle/>
          <a:p>
            <a:fld id="{4B9151E1-00B3-48A9-9AD9-FE3E66931CA2}"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914400"/>
          </a:xfrm>
        </p:spPr>
        <p:txBody>
          <a:bodyPr>
            <a:normAutofit fontScale="90000"/>
          </a:bodyPr>
          <a:lstStyle/>
          <a:p>
            <a:r>
              <a:rPr lang="en-US" b="1" dirty="0" smtClean="0"/>
              <a:t>CURRICULUM DEVELOPMENT MODELS:</a:t>
            </a:r>
            <a:endParaRPr lang="en-US" dirty="0"/>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5" name="Slide Number Placeholder 4"/>
          <p:cNvSpPr>
            <a:spLocks noGrp="1"/>
          </p:cNvSpPr>
          <p:nvPr>
            <p:ph type="sldNum" sz="quarter" idx="12"/>
          </p:nvPr>
        </p:nvSpPr>
        <p:spPr/>
        <p:txBody>
          <a:bodyPr/>
          <a:lstStyle/>
          <a:p>
            <a:fld id="{AF66C554-E21E-4F85-B619-CF65AA637309}" type="slidenum">
              <a:rPr lang="en-US" smtClean="0"/>
              <a:pPr/>
              <a:t>21</a:t>
            </a:fld>
            <a:endParaRPr lang="en-US"/>
          </a:p>
        </p:txBody>
      </p:sp>
      <p:sp>
        <p:nvSpPr>
          <p:cNvPr id="3" name="Content Placeholder 2"/>
          <p:cNvSpPr>
            <a:spLocks noGrp="1"/>
          </p:cNvSpPr>
          <p:nvPr>
            <p:ph sz="quarter" idx="1"/>
          </p:nvPr>
        </p:nvSpPr>
        <p:spPr>
          <a:xfrm>
            <a:off x="457200" y="1447800"/>
            <a:ext cx="8229600" cy="4678363"/>
          </a:xfrm>
        </p:spPr>
        <p:txBody>
          <a:bodyPr/>
          <a:lstStyle/>
          <a:p>
            <a:r>
              <a:rPr lang="en-US" b="1" dirty="0" smtClean="0"/>
              <a:t>What is a model?</a:t>
            </a:r>
          </a:p>
          <a:p>
            <a:pPr>
              <a:buFontTx/>
              <a:buChar char="-"/>
            </a:pPr>
            <a:r>
              <a:rPr lang="en-US" dirty="0" smtClean="0"/>
              <a:t>is a simplified representation of reality which is often depicted in diagrammatical form</a:t>
            </a:r>
          </a:p>
          <a:p>
            <a:r>
              <a:rPr lang="en-US" b="1" dirty="0" smtClean="0"/>
              <a:t>What is the function of the model?</a:t>
            </a:r>
          </a:p>
          <a:p>
            <a:pPr>
              <a:buNone/>
            </a:pPr>
            <a:r>
              <a:rPr lang="en-US" dirty="0" smtClean="0"/>
              <a:t>-To provide a picture for examining the variables that constitute reality as well as their inter-relationships.</a:t>
            </a:r>
          </a:p>
          <a:p>
            <a:pPr>
              <a:buNone/>
            </a:pPr>
            <a:endParaRPr lang="en-US" dirty="0" smtClean="0"/>
          </a:p>
          <a:p>
            <a:pPr>
              <a:buFontTx/>
              <a:buChar char="-"/>
            </a:pPr>
            <a:endParaRPr lang="en-US" dirty="0"/>
          </a:p>
        </p:txBody>
      </p:sp>
      <p:sp>
        <p:nvSpPr>
          <p:cNvPr id="7" name="Date Placeholder 6"/>
          <p:cNvSpPr>
            <a:spLocks noGrp="1"/>
          </p:cNvSpPr>
          <p:nvPr>
            <p:ph type="dt" sz="half" idx="10"/>
          </p:nvPr>
        </p:nvSpPr>
        <p:spPr/>
        <p:txBody>
          <a:bodyPr/>
          <a:lstStyle/>
          <a:p>
            <a:fld id="{8D58F2BF-CCE7-4F69-AF34-2A4ABABF03C1}"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p:txBody>
          <a:bodyPr/>
          <a:lstStyle/>
          <a:p>
            <a:r>
              <a:rPr lang="en-US" smtClean="0"/>
              <a:t>EDITED BY SAMWEL K.Y</a:t>
            </a:r>
            <a:endParaRPr lang="en-US"/>
          </a:p>
        </p:txBody>
      </p:sp>
      <p:sp>
        <p:nvSpPr>
          <p:cNvPr id="5" name="Slide Number Placeholder 4"/>
          <p:cNvSpPr>
            <a:spLocks noGrp="1"/>
          </p:cNvSpPr>
          <p:nvPr>
            <p:ph type="sldNum" sz="quarter" idx="12"/>
          </p:nvPr>
        </p:nvSpPr>
        <p:spPr/>
        <p:txBody>
          <a:bodyPr/>
          <a:lstStyle/>
          <a:p>
            <a:fld id="{AF66C554-E21E-4F85-B619-CF65AA637309}" type="slidenum">
              <a:rPr lang="en-US" smtClean="0"/>
              <a:pPr/>
              <a:t>22</a:t>
            </a:fld>
            <a:endParaRPr lang="en-US"/>
          </a:p>
        </p:txBody>
      </p:sp>
      <p:sp>
        <p:nvSpPr>
          <p:cNvPr id="3" name="Content Placeholder 2"/>
          <p:cNvSpPr>
            <a:spLocks noGrp="1"/>
          </p:cNvSpPr>
          <p:nvPr>
            <p:ph sz="quarter" idx="1"/>
          </p:nvPr>
        </p:nvSpPr>
        <p:spPr>
          <a:xfrm>
            <a:off x="457200" y="761999"/>
            <a:ext cx="8229600" cy="3352801"/>
          </a:xfrm>
        </p:spPr>
        <p:txBody>
          <a:bodyPr/>
          <a:lstStyle/>
          <a:p>
            <a:endParaRPr lang="en-US" dirty="0" smtClean="0"/>
          </a:p>
          <a:p>
            <a:endParaRPr lang="en-US" dirty="0" smtClean="0"/>
          </a:p>
          <a:p>
            <a:r>
              <a:rPr lang="en-US" b="1" dirty="0" smtClean="0"/>
              <a:t>Why do we use models in curriculum?</a:t>
            </a:r>
          </a:p>
          <a:p>
            <a:pPr>
              <a:buNone/>
            </a:pPr>
            <a:r>
              <a:rPr lang="en-US" dirty="0" smtClean="0"/>
              <a:t>-To enable curriculum developers to visualize curriculum elements, their relationships and the process of development and  implementation. </a:t>
            </a:r>
          </a:p>
          <a:p>
            <a:pPr>
              <a:buNone/>
            </a:pPr>
            <a:endParaRPr lang="en-US" dirty="0"/>
          </a:p>
        </p:txBody>
      </p:sp>
      <p:sp>
        <p:nvSpPr>
          <p:cNvPr id="7" name="Date Placeholder 6"/>
          <p:cNvSpPr>
            <a:spLocks noGrp="1"/>
          </p:cNvSpPr>
          <p:nvPr>
            <p:ph type="dt" sz="half" idx="10"/>
          </p:nvPr>
        </p:nvSpPr>
        <p:spPr/>
        <p:txBody>
          <a:bodyPr/>
          <a:lstStyle/>
          <a:p>
            <a:fld id="{94D32536-B0AF-438A-BEDB-4E479BE80851}"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p:txBody>
          <a:bodyPr/>
          <a:lstStyle/>
          <a:p>
            <a:r>
              <a:rPr lang="en-US" smtClean="0"/>
              <a:t>EDITED BY SAMWEL K.Y</a:t>
            </a:r>
            <a:endParaRPr lang="en-US"/>
          </a:p>
        </p:txBody>
      </p:sp>
      <p:sp>
        <p:nvSpPr>
          <p:cNvPr id="5" name="Slide Number Placeholder 4"/>
          <p:cNvSpPr>
            <a:spLocks noGrp="1"/>
          </p:cNvSpPr>
          <p:nvPr>
            <p:ph type="sldNum" sz="quarter" idx="12"/>
          </p:nvPr>
        </p:nvSpPr>
        <p:spPr/>
        <p:txBody>
          <a:bodyPr/>
          <a:lstStyle/>
          <a:p>
            <a:fld id="{AF66C554-E21E-4F85-B619-CF65AA637309}" type="slidenum">
              <a:rPr lang="en-US" smtClean="0"/>
              <a:pPr/>
              <a:t>23</a:t>
            </a:fld>
            <a:endParaRPr lang="en-US"/>
          </a:p>
        </p:txBody>
      </p:sp>
      <p:sp>
        <p:nvSpPr>
          <p:cNvPr id="3" name="Content Placeholder 2"/>
          <p:cNvSpPr>
            <a:spLocks noGrp="1"/>
          </p:cNvSpPr>
          <p:nvPr>
            <p:ph sz="quarter" idx="1"/>
          </p:nvPr>
        </p:nvSpPr>
        <p:spPr>
          <a:xfrm>
            <a:off x="457200" y="457201"/>
            <a:ext cx="8229600" cy="2971800"/>
          </a:xfrm>
        </p:spPr>
        <p:txBody>
          <a:bodyPr>
            <a:normAutofit fontScale="92500" lnSpcReduction="10000"/>
          </a:bodyPr>
          <a:lstStyle/>
          <a:p>
            <a:pPr lvl="0">
              <a:buNone/>
            </a:pPr>
            <a:r>
              <a:rPr lang="en-US" b="1" dirty="0" smtClean="0"/>
              <a:t>The continuum of curriculum model</a:t>
            </a:r>
            <a:endParaRPr lang="en-US" dirty="0" smtClean="0"/>
          </a:p>
          <a:p>
            <a:pPr lvl="0"/>
            <a:endParaRPr lang="en-US" dirty="0" smtClean="0"/>
          </a:p>
          <a:p>
            <a:pPr lvl="0"/>
            <a:endParaRPr lang="en-US" dirty="0" smtClean="0"/>
          </a:p>
          <a:p>
            <a:pPr lvl="0"/>
            <a:endParaRPr lang="en-US" dirty="0" smtClean="0"/>
          </a:p>
          <a:p>
            <a:pPr lvl="0"/>
            <a:r>
              <a:rPr lang="en-US" dirty="0" smtClean="0"/>
              <a:t>Rational/ objective model/traditional/classical</a:t>
            </a:r>
          </a:p>
          <a:p>
            <a:pPr lvl="0"/>
            <a:r>
              <a:rPr lang="en-US" dirty="0" smtClean="0"/>
              <a:t>Cyclic model</a:t>
            </a:r>
          </a:p>
          <a:p>
            <a:pPr lvl="0"/>
            <a:r>
              <a:rPr lang="en-US" dirty="0" smtClean="0"/>
              <a:t>Dynamic/interactive model/communicative</a:t>
            </a:r>
          </a:p>
          <a:p>
            <a:endParaRPr lang="en-US" dirty="0"/>
          </a:p>
        </p:txBody>
      </p:sp>
      <p:sp>
        <p:nvSpPr>
          <p:cNvPr id="7" name="Date Placeholder 6"/>
          <p:cNvSpPr>
            <a:spLocks noGrp="1"/>
          </p:cNvSpPr>
          <p:nvPr>
            <p:ph type="dt" sz="half" idx="10"/>
          </p:nvPr>
        </p:nvSpPr>
        <p:spPr/>
        <p:txBody>
          <a:bodyPr/>
          <a:lstStyle/>
          <a:p>
            <a:fld id="{E33B4A2E-A7A5-4E1E-AD2C-54A7DB26242A}"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p:txBody>
          <a:bodyPr/>
          <a:lstStyle/>
          <a:p>
            <a:r>
              <a:rPr lang="en-US" smtClean="0"/>
              <a:t>EDITED BY SAMWEL K.Y</a:t>
            </a:r>
            <a:endParaRPr lang="en-US"/>
          </a:p>
        </p:txBody>
      </p:sp>
      <p:sp>
        <p:nvSpPr>
          <p:cNvPr id="5" name="Slide Number Placeholder 4"/>
          <p:cNvSpPr>
            <a:spLocks noGrp="1"/>
          </p:cNvSpPr>
          <p:nvPr>
            <p:ph type="sldNum" sz="quarter" idx="12"/>
          </p:nvPr>
        </p:nvSpPr>
        <p:spPr/>
        <p:txBody>
          <a:bodyPr/>
          <a:lstStyle/>
          <a:p>
            <a:fld id="{AF66C554-E21E-4F85-B619-CF65AA637309}" type="slidenum">
              <a:rPr lang="en-US" smtClean="0"/>
              <a:pPr/>
              <a:t>24</a:t>
            </a:fld>
            <a:endParaRPr lang="en-US"/>
          </a:p>
        </p:txBody>
      </p:sp>
      <p:sp>
        <p:nvSpPr>
          <p:cNvPr id="3" name="Content Placeholder 2"/>
          <p:cNvSpPr>
            <a:spLocks noGrp="1"/>
          </p:cNvSpPr>
          <p:nvPr>
            <p:ph sz="quarter" idx="1"/>
          </p:nvPr>
        </p:nvSpPr>
        <p:spPr>
          <a:xfrm>
            <a:off x="457200" y="457200"/>
            <a:ext cx="8229600" cy="5943600"/>
          </a:xfrm>
        </p:spPr>
        <p:txBody>
          <a:bodyPr>
            <a:normAutofit lnSpcReduction="10000"/>
          </a:bodyPr>
          <a:lstStyle/>
          <a:p>
            <a:pPr>
              <a:buNone/>
            </a:pPr>
            <a:r>
              <a:rPr lang="en-US" b="1" dirty="0" smtClean="0"/>
              <a:t>Rational models:</a:t>
            </a:r>
            <a:r>
              <a:rPr lang="en-US" dirty="0" smtClean="0"/>
              <a:t> Tyler (1949)</a:t>
            </a:r>
          </a:p>
          <a:p>
            <a:pPr lvl="0"/>
            <a:endParaRPr lang="en-US" dirty="0" smtClean="0"/>
          </a:p>
          <a:p>
            <a:pPr lvl="0"/>
            <a:endParaRPr lang="en-US" dirty="0" smtClean="0"/>
          </a:p>
          <a:p>
            <a:pPr lvl="0"/>
            <a:r>
              <a:rPr lang="en-US" dirty="0" smtClean="0"/>
              <a:t>Referred to as objective/ classical /traditional  model</a:t>
            </a:r>
          </a:p>
          <a:p>
            <a:pPr lvl="0"/>
            <a:r>
              <a:rPr lang="en-US" dirty="0" smtClean="0"/>
              <a:t>emphasize the fixed sequence of curriculum elements</a:t>
            </a:r>
          </a:p>
          <a:p>
            <a:r>
              <a:rPr lang="en-US" dirty="0" smtClean="0"/>
              <a:t>It begin with objectives and following a sequential pattern from objective to content, method and finally evaluation.</a:t>
            </a:r>
          </a:p>
          <a:p>
            <a:r>
              <a:rPr lang="en-US" dirty="0" smtClean="0"/>
              <a:t>Objectives serves as a basis for devising subsequent elements</a:t>
            </a:r>
          </a:p>
          <a:p>
            <a:r>
              <a:rPr lang="en-US" dirty="0" smtClean="0"/>
              <a:t>evaluation indicate the degree of achievements of those objectives.</a:t>
            </a:r>
          </a:p>
          <a:p>
            <a:pPr lvl="0"/>
            <a:endParaRPr lang="en-US" dirty="0" smtClean="0"/>
          </a:p>
          <a:p>
            <a:endParaRPr lang="en-US" dirty="0" smtClean="0"/>
          </a:p>
          <a:p>
            <a:endParaRPr lang="en-US" dirty="0"/>
          </a:p>
        </p:txBody>
      </p:sp>
      <p:sp>
        <p:nvSpPr>
          <p:cNvPr id="7" name="Date Placeholder 6"/>
          <p:cNvSpPr>
            <a:spLocks noGrp="1"/>
          </p:cNvSpPr>
          <p:nvPr>
            <p:ph type="dt" sz="half" idx="10"/>
          </p:nvPr>
        </p:nvSpPr>
        <p:spPr/>
        <p:txBody>
          <a:bodyPr/>
          <a:lstStyle/>
          <a:p>
            <a:fld id="{E12610F9-09CC-4F86-A77F-935E1D3EF9B7}"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p:txBody>
          <a:bodyPr/>
          <a:lstStyle/>
          <a:p>
            <a:r>
              <a:rPr lang="en-US" smtClean="0"/>
              <a:t>EDITED BY SAMWEL K.Y</a:t>
            </a:r>
            <a:endParaRPr lang="en-US"/>
          </a:p>
        </p:txBody>
      </p:sp>
      <p:sp>
        <p:nvSpPr>
          <p:cNvPr id="5" name="Slide Number Placeholder 4"/>
          <p:cNvSpPr>
            <a:spLocks noGrp="1"/>
          </p:cNvSpPr>
          <p:nvPr>
            <p:ph type="sldNum" sz="quarter" idx="12"/>
          </p:nvPr>
        </p:nvSpPr>
        <p:spPr/>
        <p:txBody>
          <a:bodyPr/>
          <a:lstStyle/>
          <a:p>
            <a:fld id="{AF66C554-E21E-4F85-B619-CF65AA637309}" type="slidenum">
              <a:rPr lang="en-US" smtClean="0"/>
              <a:pPr/>
              <a:t>25</a:t>
            </a:fld>
            <a:endParaRPr lang="en-US"/>
          </a:p>
        </p:txBody>
      </p:sp>
      <p:sp>
        <p:nvSpPr>
          <p:cNvPr id="3" name="Content Placeholder 2"/>
          <p:cNvSpPr>
            <a:spLocks noGrp="1"/>
          </p:cNvSpPr>
          <p:nvPr>
            <p:ph sz="quarter" idx="1"/>
          </p:nvPr>
        </p:nvSpPr>
        <p:spPr>
          <a:xfrm>
            <a:off x="457200" y="304800"/>
            <a:ext cx="8229600" cy="5791200"/>
          </a:xfrm>
        </p:spPr>
        <p:txBody>
          <a:bodyPr>
            <a:normAutofit lnSpcReduction="10000"/>
          </a:bodyPr>
          <a:lstStyle/>
          <a:p>
            <a:pPr>
              <a:buNone/>
            </a:pPr>
            <a:r>
              <a:rPr lang="en-US" b="1" dirty="0" smtClean="0"/>
              <a:t>Ralph Tyler </a:t>
            </a:r>
          </a:p>
          <a:p>
            <a:pPr>
              <a:buNone/>
            </a:pPr>
            <a:endParaRPr lang="en-US" b="1" dirty="0" smtClean="0"/>
          </a:p>
          <a:p>
            <a:pPr>
              <a:buNone/>
            </a:pPr>
            <a:endParaRPr lang="en-US" b="1" dirty="0" smtClean="0"/>
          </a:p>
          <a:p>
            <a:pPr>
              <a:buNone/>
            </a:pPr>
            <a:r>
              <a:rPr lang="en-US" b="1" dirty="0" smtClean="0"/>
              <a:t>-</a:t>
            </a:r>
            <a:r>
              <a:rPr lang="en-US" dirty="0" smtClean="0"/>
              <a:t>He shaped theory and practice in education in the 1930s</a:t>
            </a:r>
          </a:p>
          <a:p>
            <a:pPr>
              <a:buNone/>
            </a:pPr>
            <a:r>
              <a:rPr lang="en-US" dirty="0" smtClean="0"/>
              <a:t>-In his book </a:t>
            </a:r>
            <a:r>
              <a:rPr lang="en-US" i="1" dirty="0" smtClean="0"/>
              <a:t>Basic principles of curriculum and instruction (1949),</a:t>
            </a:r>
            <a:r>
              <a:rPr lang="en-US" dirty="0" smtClean="0"/>
              <a:t> highlights principles that influence how to view curriculum, analyse curriculum and interpret the curriculum instruction throughout the world which has come to be known as </a:t>
            </a:r>
            <a:r>
              <a:rPr lang="en-US" b="1" dirty="0" smtClean="0"/>
              <a:t>“the Tyler’s rationale”. </a:t>
            </a:r>
          </a:p>
          <a:p>
            <a:pPr>
              <a:buNone/>
            </a:pPr>
            <a:r>
              <a:rPr lang="en-US" b="1" dirty="0" smtClean="0"/>
              <a:t>-</a:t>
            </a:r>
            <a:r>
              <a:rPr lang="en-US" dirty="0" smtClean="0"/>
              <a:t>Suggested four questions that curriculum makers have to ask when developing a cur.</a:t>
            </a:r>
          </a:p>
          <a:p>
            <a:pPr>
              <a:buNone/>
            </a:pPr>
            <a:endParaRPr lang="en-US" dirty="0" smtClean="0"/>
          </a:p>
          <a:p>
            <a:endParaRPr lang="en-US" dirty="0"/>
          </a:p>
        </p:txBody>
      </p:sp>
      <p:sp>
        <p:nvSpPr>
          <p:cNvPr id="7" name="Date Placeholder 6"/>
          <p:cNvSpPr>
            <a:spLocks noGrp="1"/>
          </p:cNvSpPr>
          <p:nvPr>
            <p:ph type="dt" sz="half" idx="10"/>
          </p:nvPr>
        </p:nvSpPr>
        <p:spPr/>
        <p:txBody>
          <a:bodyPr/>
          <a:lstStyle/>
          <a:p>
            <a:fld id="{840FD4FD-71EE-4B90-BBBE-2D913F4F87A0}"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p:txBody>
          <a:bodyPr/>
          <a:lstStyle/>
          <a:p>
            <a:r>
              <a:rPr lang="en-US" smtClean="0"/>
              <a:t>EDITED BY SAMWEL K.Y</a:t>
            </a:r>
            <a:endParaRPr lang="en-US"/>
          </a:p>
        </p:txBody>
      </p:sp>
      <p:sp>
        <p:nvSpPr>
          <p:cNvPr id="5" name="Slide Number Placeholder 4"/>
          <p:cNvSpPr>
            <a:spLocks noGrp="1"/>
          </p:cNvSpPr>
          <p:nvPr>
            <p:ph type="sldNum" sz="quarter" idx="12"/>
          </p:nvPr>
        </p:nvSpPr>
        <p:spPr/>
        <p:txBody>
          <a:bodyPr/>
          <a:lstStyle/>
          <a:p>
            <a:fld id="{AF66C554-E21E-4F85-B619-CF65AA637309}" type="slidenum">
              <a:rPr lang="en-US" smtClean="0"/>
              <a:pPr/>
              <a:t>26</a:t>
            </a:fld>
            <a:endParaRPr lang="en-US"/>
          </a:p>
        </p:txBody>
      </p:sp>
      <p:sp>
        <p:nvSpPr>
          <p:cNvPr id="3" name="Content Placeholder 2"/>
          <p:cNvSpPr>
            <a:spLocks noGrp="1"/>
          </p:cNvSpPr>
          <p:nvPr>
            <p:ph sz="quarter" idx="1"/>
          </p:nvPr>
        </p:nvSpPr>
        <p:spPr>
          <a:xfrm>
            <a:off x="457200" y="457200"/>
            <a:ext cx="8229600" cy="5562600"/>
          </a:xfrm>
        </p:spPr>
        <p:txBody>
          <a:bodyPr>
            <a:normAutofit/>
          </a:bodyPr>
          <a:lstStyle/>
          <a:p>
            <a:pPr lvl="0"/>
            <a:endParaRPr lang="en-US" dirty="0" smtClean="0"/>
          </a:p>
          <a:p>
            <a:pPr lvl="0"/>
            <a:endParaRPr lang="en-US" dirty="0" smtClean="0"/>
          </a:p>
          <a:p>
            <a:pPr lvl="0"/>
            <a:r>
              <a:rPr lang="en-US" dirty="0" smtClean="0"/>
              <a:t>What educational purposes should the school seek to attain? </a:t>
            </a:r>
            <a:r>
              <a:rPr lang="en-US" b="1" dirty="0" smtClean="0"/>
              <a:t>(objectives</a:t>
            </a:r>
            <a:r>
              <a:rPr lang="en-US" dirty="0" smtClean="0"/>
              <a:t>)</a:t>
            </a:r>
          </a:p>
          <a:p>
            <a:pPr lvl="0"/>
            <a:r>
              <a:rPr lang="en-US" dirty="0" smtClean="0"/>
              <a:t>What educational experiences can be provided that is likely to attain these objectives? </a:t>
            </a:r>
            <a:r>
              <a:rPr lang="en-US" b="1" dirty="0" smtClean="0"/>
              <a:t>(selection of learning experiences) </a:t>
            </a:r>
            <a:endParaRPr lang="en-US" dirty="0" smtClean="0"/>
          </a:p>
          <a:p>
            <a:pPr lvl="0"/>
            <a:r>
              <a:rPr lang="en-US" dirty="0" smtClean="0"/>
              <a:t>How can these learning experiences be organized effectively? </a:t>
            </a:r>
            <a:r>
              <a:rPr lang="en-US" b="1" dirty="0" smtClean="0"/>
              <a:t>(Organization of  learning experiences)</a:t>
            </a:r>
            <a:endParaRPr lang="en-US" dirty="0" smtClean="0"/>
          </a:p>
          <a:p>
            <a:pPr lvl="0"/>
            <a:r>
              <a:rPr lang="en-US" dirty="0" smtClean="0"/>
              <a:t>How can the effectiveness of learning experiences be evaluated </a:t>
            </a:r>
            <a:r>
              <a:rPr lang="en-US" b="1" dirty="0" smtClean="0"/>
              <a:t>(assessment and evaluation)</a:t>
            </a:r>
            <a:endParaRPr lang="en-US" dirty="0" smtClean="0"/>
          </a:p>
          <a:p>
            <a:pPr>
              <a:buNone/>
            </a:pPr>
            <a:endParaRPr lang="en-US" dirty="0"/>
          </a:p>
        </p:txBody>
      </p:sp>
      <p:sp>
        <p:nvSpPr>
          <p:cNvPr id="7" name="Date Placeholder 6"/>
          <p:cNvSpPr>
            <a:spLocks noGrp="1"/>
          </p:cNvSpPr>
          <p:nvPr>
            <p:ph type="dt" sz="half" idx="10"/>
          </p:nvPr>
        </p:nvSpPr>
        <p:spPr/>
        <p:txBody>
          <a:bodyPr/>
          <a:lstStyle/>
          <a:p>
            <a:fld id="{39D97BE0-EBC5-4594-836B-B111FA9CB2C8}"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Footer Placeholder 9"/>
          <p:cNvSpPr>
            <a:spLocks noGrp="1"/>
          </p:cNvSpPr>
          <p:nvPr>
            <p:ph type="ftr" sz="quarter" idx="11"/>
          </p:nvPr>
        </p:nvSpPr>
        <p:spPr/>
        <p:txBody>
          <a:bodyPr/>
          <a:lstStyle/>
          <a:p>
            <a:r>
              <a:rPr lang="en-US" smtClean="0"/>
              <a:t>EDITED BY SAMWEL K.Y</a:t>
            </a:r>
            <a:endParaRPr lang="en-US"/>
          </a:p>
        </p:txBody>
      </p:sp>
      <p:sp>
        <p:nvSpPr>
          <p:cNvPr id="8" name="Slide Number Placeholder 7"/>
          <p:cNvSpPr>
            <a:spLocks noGrp="1"/>
          </p:cNvSpPr>
          <p:nvPr>
            <p:ph type="sldNum" sz="quarter" idx="12"/>
          </p:nvPr>
        </p:nvSpPr>
        <p:spPr/>
        <p:txBody>
          <a:bodyPr/>
          <a:lstStyle/>
          <a:p>
            <a:fld id="{AF66C554-E21E-4F85-B619-CF65AA637309}" type="slidenum">
              <a:rPr lang="en-US" smtClean="0"/>
              <a:pPr/>
              <a:t>27</a:t>
            </a:fld>
            <a:endParaRPr lang="en-US"/>
          </a:p>
        </p:txBody>
      </p:sp>
      <p:sp>
        <p:nvSpPr>
          <p:cNvPr id="3" name="Content Placeholder 2"/>
          <p:cNvSpPr>
            <a:spLocks noGrp="1"/>
          </p:cNvSpPr>
          <p:nvPr>
            <p:ph sz="quarter" idx="1"/>
          </p:nvPr>
        </p:nvSpPr>
        <p:spPr>
          <a:xfrm>
            <a:off x="457200" y="304800"/>
            <a:ext cx="8229600" cy="5821363"/>
          </a:xfrm>
        </p:spPr>
        <p:txBody>
          <a:bodyPr>
            <a:normAutofit fontScale="92500" lnSpcReduction="20000"/>
          </a:bodyPr>
          <a:lstStyle/>
          <a:p>
            <a:pPr algn="ctr">
              <a:buNone/>
            </a:pPr>
            <a:endParaRPr lang="en-US" b="1" dirty="0" smtClean="0"/>
          </a:p>
          <a:p>
            <a:pPr algn="ctr">
              <a:buNone/>
            </a:pPr>
            <a:endParaRPr lang="en-US" b="1" dirty="0" smtClean="0"/>
          </a:p>
          <a:p>
            <a:pPr algn="ctr">
              <a:buNone/>
            </a:pPr>
            <a:endParaRPr lang="en-US" b="1" dirty="0" smtClean="0"/>
          </a:p>
          <a:p>
            <a:pPr algn="ctr">
              <a:buNone/>
            </a:pPr>
            <a:r>
              <a:rPr lang="en-US" b="1" dirty="0" smtClean="0"/>
              <a:t>Objective</a:t>
            </a:r>
            <a:endParaRPr lang="en-US" b="1" dirty="0" smtClean="0"/>
          </a:p>
          <a:p>
            <a:pPr algn="ctr">
              <a:buNone/>
            </a:pPr>
            <a:endParaRPr lang="en-US" dirty="0" smtClean="0"/>
          </a:p>
          <a:p>
            <a:pPr algn="ctr">
              <a:buNone/>
            </a:pPr>
            <a:r>
              <a:rPr lang="en-US" b="1" dirty="0" smtClean="0"/>
              <a:t>Selecting</a:t>
            </a:r>
            <a:endParaRPr lang="en-US" dirty="0" smtClean="0"/>
          </a:p>
          <a:p>
            <a:pPr algn="ctr">
              <a:buNone/>
            </a:pPr>
            <a:r>
              <a:rPr lang="en-US" b="1" dirty="0" smtClean="0"/>
              <a:t>learning experiences</a:t>
            </a:r>
            <a:endParaRPr lang="en-US" dirty="0" smtClean="0"/>
          </a:p>
          <a:p>
            <a:pPr algn="ctr">
              <a:buNone/>
            </a:pPr>
            <a:endParaRPr lang="en-US" b="1" dirty="0" smtClean="0"/>
          </a:p>
          <a:p>
            <a:pPr algn="ctr">
              <a:buNone/>
            </a:pPr>
            <a:endParaRPr lang="en-US" b="1" dirty="0" smtClean="0"/>
          </a:p>
          <a:p>
            <a:pPr algn="ctr">
              <a:buNone/>
            </a:pPr>
            <a:r>
              <a:rPr lang="en-US" b="1" dirty="0" err="1" smtClean="0"/>
              <a:t>Organising</a:t>
            </a:r>
            <a:endParaRPr lang="en-US" dirty="0" smtClean="0"/>
          </a:p>
          <a:p>
            <a:pPr algn="ctr">
              <a:buNone/>
            </a:pPr>
            <a:r>
              <a:rPr lang="en-US" b="1" dirty="0" smtClean="0"/>
              <a:t>learning experiences</a:t>
            </a:r>
            <a:endParaRPr lang="en-US" dirty="0" smtClean="0"/>
          </a:p>
          <a:p>
            <a:pPr algn="ctr">
              <a:buNone/>
            </a:pPr>
            <a:r>
              <a:rPr lang="en-US" b="1" dirty="0" smtClean="0"/>
              <a:t> </a:t>
            </a:r>
            <a:endParaRPr lang="en-US" dirty="0" smtClean="0"/>
          </a:p>
          <a:p>
            <a:pPr algn="ctr">
              <a:buNone/>
            </a:pPr>
            <a:endParaRPr lang="en-US" b="1" dirty="0" smtClean="0"/>
          </a:p>
          <a:p>
            <a:pPr algn="ctr">
              <a:buNone/>
            </a:pPr>
            <a:r>
              <a:rPr lang="en-US" b="1" dirty="0" smtClean="0"/>
              <a:t>Evaluation</a:t>
            </a:r>
            <a:endParaRPr lang="en-US" dirty="0"/>
          </a:p>
        </p:txBody>
      </p:sp>
      <p:cxnSp>
        <p:nvCxnSpPr>
          <p:cNvPr id="5" name="Straight Arrow Connector 4"/>
          <p:cNvCxnSpPr/>
          <p:nvPr/>
        </p:nvCxnSpPr>
        <p:spPr>
          <a:xfrm rot="5400000">
            <a:off x="4229894" y="2094706"/>
            <a:ext cx="532606" cy="79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rot="5400000">
            <a:off x="4267994" y="3123406"/>
            <a:ext cx="60960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rot="5400000">
            <a:off x="4115594" y="4876006"/>
            <a:ext cx="76200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1" name="Date Placeholder 10"/>
          <p:cNvSpPr>
            <a:spLocks noGrp="1"/>
          </p:cNvSpPr>
          <p:nvPr>
            <p:ph type="dt" sz="half" idx="10"/>
          </p:nvPr>
        </p:nvSpPr>
        <p:spPr/>
        <p:txBody>
          <a:bodyPr/>
          <a:lstStyle/>
          <a:p>
            <a:fld id="{C39774E5-0F06-400C-A655-EAC7867CA9A5}"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p:txBody>
          <a:bodyPr/>
          <a:lstStyle/>
          <a:p>
            <a:r>
              <a:rPr lang="en-US" smtClean="0"/>
              <a:t>EDITED BY SAMWEL K.Y</a:t>
            </a:r>
            <a:endParaRPr lang="en-US"/>
          </a:p>
        </p:txBody>
      </p:sp>
      <p:sp>
        <p:nvSpPr>
          <p:cNvPr id="5" name="Slide Number Placeholder 4"/>
          <p:cNvSpPr>
            <a:spLocks noGrp="1"/>
          </p:cNvSpPr>
          <p:nvPr>
            <p:ph type="sldNum" sz="quarter" idx="12"/>
          </p:nvPr>
        </p:nvSpPr>
        <p:spPr/>
        <p:txBody>
          <a:bodyPr/>
          <a:lstStyle/>
          <a:p>
            <a:fld id="{AF66C554-E21E-4F85-B619-CF65AA637309}" type="slidenum">
              <a:rPr lang="en-US" smtClean="0"/>
              <a:pPr/>
              <a:t>28</a:t>
            </a:fld>
            <a:endParaRPr lang="en-US"/>
          </a:p>
        </p:txBody>
      </p:sp>
      <p:sp>
        <p:nvSpPr>
          <p:cNvPr id="3" name="Content Placeholder 2"/>
          <p:cNvSpPr>
            <a:spLocks noGrp="1"/>
          </p:cNvSpPr>
          <p:nvPr>
            <p:ph sz="quarter" idx="1"/>
          </p:nvPr>
        </p:nvSpPr>
        <p:spPr>
          <a:xfrm>
            <a:off x="457200" y="533400"/>
            <a:ext cx="8229600" cy="5592763"/>
          </a:xfrm>
        </p:spPr>
        <p:txBody>
          <a:bodyPr/>
          <a:lstStyle/>
          <a:p>
            <a:pPr>
              <a:buNone/>
            </a:pPr>
            <a:r>
              <a:rPr lang="en-US" b="1" dirty="0" smtClean="0"/>
              <a:t>1.Objectives</a:t>
            </a:r>
          </a:p>
          <a:p>
            <a:endParaRPr lang="en-US" dirty="0" smtClean="0"/>
          </a:p>
          <a:p>
            <a:r>
              <a:rPr lang="en-US" dirty="0" smtClean="0"/>
              <a:t>Tyler (1949) identified three sources</a:t>
            </a:r>
          </a:p>
          <a:p>
            <a:pPr lvl="0">
              <a:buFont typeface="Wingdings" pitchFamily="2" charset="2"/>
              <a:buChar char="Ø"/>
            </a:pPr>
            <a:r>
              <a:rPr lang="en-US" dirty="0" smtClean="0"/>
              <a:t> Learners</a:t>
            </a:r>
          </a:p>
          <a:p>
            <a:pPr lvl="0">
              <a:buFont typeface="Wingdings" pitchFamily="2" charset="2"/>
              <a:buChar char="Ø"/>
            </a:pPr>
            <a:r>
              <a:rPr lang="en-US" dirty="0" smtClean="0"/>
              <a:t>Contemporary society</a:t>
            </a:r>
          </a:p>
          <a:p>
            <a:pPr lvl="0">
              <a:buFont typeface="Wingdings" pitchFamily="2" charset="2"/>
              <a:buChar char="Ø"/>
            </a:pPr>
            <a:r>
              <a:rPr lang="en-US" dirty="0" smtClean="0"/>
              <a:t>Subject specialists</a:t>
            </a:r>
          </a:p>
          <a:p>
            <a:pPr lvl="0">
              <a:buNone/>
            </a:pPr>
            <a:r>
              <a:rPr lang="en-US" dirty="0" smtClean="0"/>
              <a:t>Tyler is eclectic on how to use these sources by asserting that</a:t>
            </a:r>
          </a:p>
          <a:p>
            <a:pPr lvl="0">
              <a:buNone/>
            </a:pPr>
            <a:r>
              <a:rPr lang="en-US" dirty="0" smtClean="0"/>
              <a:t>-no single source of information is adequate to provide a basis for wise and comprehensive decisions about the objectives of the school. </a:t>
            </a:r>
          </a:p>
          <a:p>
            <a:pPr>
              <a:buNone/>
            </a:pPr>
            <a:endParaRPr lang="en-US" dirty="0" smtClean="0"/>
          </a:p>
          <a:p>
            <a:pPr>
              <a:buNone/>
            </a:pPr>
            <a:endParaRPr lang="en-US" dirty="0" smtClean="0"/>
          </a:p>
          <a:p>
            <a:pPr>
              <a:buNone/>
            </a:pPr>
            <a:endParaRPr lang="en-US" dirty="0" smtClean="0"/>
          </a:p>
          <a:p>
            <a:endParaRPr lang="en-US" dirty="0"/>
          </a:p>
        </p:txBody>
      </p:sp>
      <p:sp>
        <p:nvSpPr>
          <p:cNvPr id="7" name="Date Placeholder 6"/>
          <p:cNvSpPr>
            <a:spLocks noGrp="1"/>
          </p:cNvSpPr>
          <p:nvPr>
            <p:ph type="dt" sz="half" idx="10"/>
          </p:nvPr>
        </p:nvSpPr>
        <p:spPr/>
        <p:txBody>
          <a:bodyPr/>
          <a:lstStyle/>
          <a:p>
            <a:fld id="{FD05E1D9-7E9C-4A2F-8ED1-768FC0258600}"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p:txBody>
          <a:bodyPr/>
          <a:lstStyle/>
          <a:p>
            <a:r>
              <a:rPr lang="en-US" smtClean="0"/>
              <a:t>EDITED BY SAMWEL K.Y</a:t>
            </a:r>
            <a:endParaRPr lang="en-US"/>
          </a:p>
        </p:txBody>
      </p:sp>
      <p:sp>
        <p:nvSpPr>
          <p:cNvPr id="5" name="Slide Number Placeholder 4"/>
          <p:cNvSpPr>
            <a:spLocks noGrp="1"/>
          </p:cNvSpPr>
          <p:nvPr>
            <p:ph type="sldNum" sz="quarter" idx="12"/>
          </p:nvPr>
        </p:nvSpPr>
        <p:spPr/>
        <p:txBody>
          <a:bodyPr/>
          <a:lstStyle/>
          <a:p>
            <a:fld id="{AF66C554-E21E-4F85-B619-CF65AA637309}" type="slidenum">
              <a:rPr lang="en-US" smtClean="0"/>
              <a:pPr/>
              <a:t>29</a:t>
            </a:fld>
            <a:endParaRPr lang="en-US"/>
          </a:p>
        </p:txBody>
      </p:sp>
      <p:sp>
        <p:nvSpPr>
          <p:cNvPr id="3" name="Content Placeholder 2"/>
          <p:cNvSpPr>
            <a:spLocks noGrp="1"/>
          </p:cNvSpPr>
          <p:nvPr>
            <p:ph sz="quarter" idx="1"/>
          </p:nvPr>
        </p:nvSpPr>
        <p:spPr>
          <a:xfrm>
            <a:off x="457200" y="381000"/>
            <a:ext cx="8229600" cy="5745163"/>
          </a:xfrm>
        </p:spPr>
        <p:txBody>
          <a:bodyPr>
            <a:normAutofit lnSpcReduction="10000"/>
          </a:bodyPr>
          <a:lstStyle/>
          <a:p>
            <a:pPr>
              <a:buNone/>
            </a:pPr>
            <a:endParaRPr lang="en-US" dirty="0" smtClean="0"/>
          </a:p>
          <a:p>
            <a:pPr>
              <a:buNone/>
            </a:pPr>
            <a:endParaRPr lang="en-US" dirty="0" smtClean="0"/>
          </a:p>
          <a:p>
            <a:pPr>
              <a:buNone/>
            </a:pPr>
            <a:endParaRPr lang="en-US" dirty="0" smtClean="0"/>
          </a:p>
          <a:p>
            <a:pPr>
              <a:buNone/>
            </a:pPr>
            <a:r>
              <a:rPr lang="en-US" dirty="0" smtClean="0"/>
              <a:t>-Each of these sources should be given some consideration for planning a comprehensive curriculum program (Tyler, 1949, p.5).</a:t>
            </a:r>
          </a:p>
          <a:p>
            <a:pPr>
              <a:buNone/>
            </a:pPr>
            <a:r>
              <a:rPr lang="en-US" dirty="0" smtClean="0"/>
              <a:t>-sources are not merely sources as such but also are influences that affect not only educational objectives but also the structure and content of the curriculum per se.</a:t>
            </a:r>
          </a:p>
          <a:p>
            <a:pPr>
              <a:buNone/>
            </a:pPr>
            <a:r>
              <a:rPr lang="en-US" dirty="0" smtClean="0"/>
              <a:t>-in order to get good objectives-agreed to all the three sources, the three sources should be screened by philosophers and psychologists to sieve out the most important objectives.</a:t>
            </a:r>
          </a:p>
          <a:p>
            <a:pPr>
              <a:buNone/>
            </a:pPr>
            <a:endParaRPr lang="en-US" dirty="0" smtClean="0"/>
          </a:p>
          <a:p>
            <a:pPr>
              <a:buNone/>
            </a:pPr>
            <a:endParaRPr lang="en-US" dirty="0"/>
          </a:p>
        </p:txBody>
      </p:sp>
      <p:sp>
        <p:nvSpPr>
          <p:cNvPr id="7" name="Date Placeholder 6"/>
          <p:cNvSpPr>
            <a:spLocks noGrp="1"/>
          </p:cNvSpPr>
          <p:nvPr>
            <p:ph type="dt" sz="half" idx="10"/>
          </p:nvPr>
        </p:nvSpPr>
        <p:spPr/>
        <p:txBody>
          <a:bodyPr/>
          <a:lstStyle/>
          <a:p>
            <a:fld id="{6422850C-A22A-4F9C-98B0-997163991CE8}"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p:txBody>
          <a:bodyPr/>
          <a:lstStyle/>
          <a:p>
            <a:r>
              <a:rPr lang="en-US" smtClean="0"/>
              <a:t>EDITED BY SAMWEL K.Y</a:t>
            </a:r>
            <a:endParaRPr lang="en-US"/>
          </a:p>
        </p:txBody>
      </p:sp>
      <p:sp>
        <p:nvSpPr>
          <p:cNvPr id="5" name="Slide Number Placeholder 4"/>
          <p:cNvSpPr>
            <a:spLocks noGrp="1"/>
          </p:cNvSpPr>
          <p:nvPr>
            <p:ph type="sldNum" sz="quarter" idx="12"/>
          </p:nvPr>
        </p:nvSpPr>
        <p:spPr/>
        <p:txBody>
          <a:bodyPr/>
          <a:lstStyle/>
          <a:p>
            <a:fld id="{AF66C554-E21E-4F85-B619-CF65AA637309}" type="slidenum">
              <a:rPr lang="en-US" smtClean="0"/>
              <a:pPr/>
              <a:t>30</a:t>
            </a:fld>
            <a:endParaRPr lang="en-US"/>
          </a:p>
        </p:txBody>
      </p:sp>
      <p:sp>
        <p:nvSpPr>
          <p:cNvPr id="3" name="Content Placeholder 2"/>
          <p:cNvSpPr>
            <a:spLocks noGrp="1"/>
          </p:cNvSpPr>
          <p:nvPr>
            <p:ph sz="quarter" idx="1"/>
          </p:nvPr>
        </p:nvSpPr>
        <p:spPr>
          <a:xfrm>
            <a:off x="457200" y="457201"/>
            <a:ext cx="8229600" cy="3124200"/>
          </a:xfrm>
        </p:spPr>
        <p:txBody>
          <a:bodyPr>
            <a:normAutofit fontScale="92500"/>
          </a:bodyPr>
          <a:lstStyle/>
          <a:p>
            <a:endParaRPr lang="en-US" dirty="0" smtClean="0"/>
          </a:p>
          <a:p>
            <a:endParaRPr lang="en-US" dirty="0" smtClean="0"/>
          </a:p>
          <a:p>
            <a:endParaRPr lang="en-US" dirty="0" smtClean="0"/>
          </a:p>
          <a:p>
            <a:r>
              <a:rPr lang="en-US" dirty="0" smtClean="0"/>
              <a:t>According to Tyler (1949) these educational objectives become the criteria by which materials are selected, content is outlined, instructional procedures are developed and tests and examinations are prepared.</a:t>
            </a:r>
          </a:p>
          <a:p>
            <a:pPr>
              <a:buNone/>
            </a:pPr>
            <a:endParaRPr lang="en-US" dirty="0" smtClean="0"/>
          </a:p>
          <a:p>
            <a:pPr>
              <a:buNone/>
            </a:pPr>
            <a:endParaRPr lang="en-US" dirty="0"/>
          </a:p>
        </p:txBody>
      </p:sp>
      <p:sp>
        <p:nvSpPr>
          <p:cNvPr id="7" name="Date Placeholder 6"/>
          <p:cNvSpPr>
            <a:spLocks noGrp="1"/>
          </p:cNvSpPr>
          <p:nvPr>
            <p:ph type="dt" sz="half" idx="10"/>
          </p:nvPr>
        </p:nvSpPr>
        <p:spPr/>
        <p:txBody>
          <a:bodyPr/>
          <a:lstStyle/>
          <a:p>
            <a:fld id="{57A3DF32-F68B-4C46-A6F6-D47AF0C56E35}"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p:txBody>
          <a:bodyPr/>
          <a:lstStyle/>
          <a:p>
            <a:r>
              <a:rPr lang="en-US" smtClean="0"/>
              <a:t>EDITED BY SAMWEL K.Y</a:t>
            </a:r>
            <a:endParaRPr lang="en-US"/>
          </a:p>
        </p:txBody>
      </p:sp>
      <p:sp>
        <p:nvSpPr>
          <p:cNvPr id="5" name="Slide Number Placeholder 4"/>
          <p:cNvSpPr>
            <a:spLocks noGrp="1"/>
          </p:cNvSpPr>
          <p:nvPr>
            <p:ph type="sldNum" sz="quarter" idx="12"/>
          </p:nvPr>
        </p:nvSpPr>
        <p:spPr/>
        <p:txBody>
          <a:bodyPr/>
          <a:lstStyle/>
          <a:p>
            <a:fld id="{AF66C554-E21E-4F85-B619-CF65AA637309}" type="slidenum">
              <a:rPr lang="en-US" smtClean="0"/>
              <a:pPr/>
              <a:t>31</a:t>
            </a:fld>
            <a:endParaRPr lang="en-US"/>
          </a:p>
        </p:txBody>
      </p:sp>
      <p:sp>
        <p:nvSpPr>
          <p:cNvPr id="3" name="Content Placeholder 2"/>
          <p:cNvSpPr>
            <a:spLocks noGrp="1"/>
          </p:cNvSpPr>
          <p:nvPr>
            <p:ph sz="quarter" idx="1"/>
          </p:nvPr>
        </p:nvSpPr>
        <p:spPr>
          <a:xfrm>
            <a:off x="457200" y="457200"/>
            <a:ext cx="8229600" cy="5668963"/>
          </a:xfrm>
        </p:spPr>
        <p:txBody>
          <a:bodyPr>
            <a:normAutofit lnSpcReduction="10000"/>
          </a:bodyPr>
          <a:lstStyle/>
          <a:p>
            <a:pPr>
              <a:buNone/>
            </a:pPr>
            <a:endParaRPr lang="en-US" b="1" dirty="0" smtClean="0"/>
          </a:p>
          <a:p>
            <a:pPr>
              <a:buNone/>
            </a:pPr>
            <a:r>
              <a:rPr lang="en-US" b="1" dirty="0" smtClean="0"/>
              <a:t>2.Selecting learning experiences</a:t>
            </a:r>
          </a:p>
          <a:p>
            <a:pPr>
              <a:buNone/>
            </a:pPr>
            <a:endParaRPr lang="en-US" b="1" dirty="0" smtClean="0"/>
          </a:p>
          <a:p>
            <a:pPr>
              <a:buNone/>
            </a:pPr>
            <a:endParaRPr lang="en-US" dirty="0" smtClean="0"/>
          </a:p>
          <a:p>
            <a:r>
              <a:rPr lang="en-US" dirty="0" smtClean="0"/>
              <a:t>Tyler explains learning experiences as the interaction between the learner and the external conditions in the environment to which he can    react   </a:t>
            </a:r>
          </a:p>
          <a:p>
            <a:r>
              <a:rPr lang="en-US" dirty="0" smtClean="0"/>
              <a:t>The same as stated in Marsh &amp; Willis (2007) learning experiences are actually activities that may be written into the curriculum plan and that provide opportunities for students to reach the objectives specified. </a:t>
            </a:r>
            <a:endParaRPr lang="en-US" dirty="0"/>
          </a:p>
        </p:txBody>
      </p:sp>
      <p:sp>
        <p:nvSpPr>
          <p:cNvPr id="7" name="Date Placeholder 6"/>
          <p:cNvSpPr>
            <a:spLocks noGrp="1"/>
          </p:cNvSpPr>
          <p:nvPr>
            <p:ph type="dt" sz="half" idx="10"/>
          </p:nvPr>
        </p:nvSpPr>
        <p:spPr/>
        <p:txBody>
          <a:bodyPr/>
          <a:lstStyle/>
          <a:p>
            <a:fld id="{B30AE211-09E4-44AB-BA06-7C750DD448AB}"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p:txBody>
          <a:bodyPr/>
          <a:lstStyle/>
          <a:p>
            <a:r>
              <a:rPr lang="en-US" smtClean="0"/>
              <a:t>EDITED BY SAMWEL K.Y</a:t>
            </a:r>
            <a:endParaRPr lang="en-US"/>
          </a:p>
        </p:txBody>
      </p:sp>
      <p:sp>
        <p:nvSpPr>
          <p:cNvPr id="5" name="Slide Number Placeholder 4"/>
          <p:cNvSpPr>
            <a:spLocks noGrp="1"/>
          </p:cNvSpPr>
          <p:nvPr>
            <p:ph type="sldNum" sz="quarter" idx="12"/>
          </p:nvPr>
        </p:nvSpPr>
        <p:spPr/>
        <p:txBody>
          <a:bodyPr/>
          <a:lstStyle/>
          <a:p>
            <a:fld id="{AF66C554-E21E-4F85-B619-CF65AA637309}" type="slidenum">
              <a:rPr lang="en-US" smtClean="0"/>
              <a:pPr/>
              <a:t>32</a:t>
            </a:fld>
            <a:endParaRPr lang="en-US"/>
          </a:p>
        </p:txBody>
      </p:sp>
      <p:sp>
        <p:nvSpPr>
          <p:cNvPr id="3" name="Content Placeholder 2"/>
          <p:cNvSpPr>
            <a:spLocks noGrp="1"/>
          </p:cNvSpPr>
          <p:nvPr>
            <p:ph sz="quarter" idx="1"/>
          </p:nvPr>
        </p:nvSpPr>
        <p:spPr>
          <a:xfrm>
            <a:off x="457200" y="304800"/>
            <a:ext cx="8229600" cy="5821363"/>
          </a:xfrm>
        </p:spPr>
        <p:txBody>
          <a:bodyPr>
            <a:normAutofit lnSpcReduction="10000"/>
          </a:bodyPr>
          <a:lstStyle/>
          <a:p>
            <a:pPr>
              <a:buNone/>
            </a:pPr>
            <a:endParaRPr lang="en-US" dirty="0" smtClean="0"/>
          </a:p>
          <a:p>
            <a:pPr>
              <a:buNone/>
            </a:pPr>
            <a:endParaRPr lang="en-US" dirty="0" smtClean="0"/>
          </a:p>
          <a:p>
            <a:pPr>
              <a:buNone/>
            </a:pPr>
            <a:endParaRPr lang="en-US" dirty="0" smtClean="0"/>
          </a:p>
          <a:p>
            <a:pPr>
              <a:buNone/>
            </a:pPr>
            <a:r>
              <a:rPr lang="en-US" dirty="0" smtClean="0"/>
              <a:t>To make a selection of learning experiences effective, the model insist that;</a:t>
            </a:r>
          </a:p>
          <a:p>
            <a:pPr lvl="0"/>
            <a:r>
              <a:rPr lang="en-US" dirty="0" smtClean="0"/>
              <a:t>Students must have experiences that give him/her an opportunity to practice the kind of behaviour implied by the objective.</a:t>
            </a:r>
          </a:p>
          <a:p>
            <a:pPr lvl="0"/>
            <a:r>
              <a:rPr lang="en-US" dirty="0" smtClean="0"/>
              <a:t>Learning experiences must enable students to gain satisfaction from carrying on particular kinds of behaviour implied by the objective.</a:t>
            </a:r>
          </a:p>
          <a:p>
            <a:r>
              <a:rPr lang="en-US" dirty="0" smtClean="0"/>
              <a:t>Experiences should be appropriate to the students’ present attainments, his predispositions and the like</a:t>
            </a:r>
            <a:endParaRPr lang="en-US" dirty="0"/>
          </a:p>
        </p:txBody>
      </p:sp>
      <p:sp>
        <p:nvSpPr>
          <p:cNvPr id="7" name="Date Placeholder 6"/>
          <p:cNvSpPr>
            <a:spLocks noGrp="1"/>
          </p:cNvSpPr>
          <p:nvPr>
            <p:ph type="dt" sz="half" idx="10"/>
          </p:nvPr>
        </p:nvSpPr>
        <p:spPr/>
        <p:txBody>
          <a:bodyPr/>
          <a:lstStyle/>
          <a:p>
            <a:fld id="{1E2F120A-B774-4CA3-A194-8298DBB5C445}"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p:txBody>
          <a:bodyPr/>
          <a:lstStyle/>
          <a:p>
            <a:r>
              <a:rPr lang="en-US" smtClean="0"/>
              <a:t>EDITED BY SAMWEL K.Y</a:t>
            </a:r>
            <a:endParaRPr lang="en-US"/>
          </a:p>
        </p:txBody>
      </p:sp>
      <p:sp>
        <p:nvSpPr>
          <p:cNvPr id="5" name="Slide Number Placeholder 4"/>
          <p:cNvSpPr>
            <a:spLocks noGrp="1"/>
          </p:cNvSpPr>
          <p:nvPr>
            <p:ph type="sldNum" sz="quarter" idx="12"/>
          </p:nvPr>
        </p:nvSpPr>
        <p:spPr/>
        <p:txBody>
          <a:bodyPr/>
          <a:lstStyle/>
          <a:p>
            <a:fld id="{AF66C554-E21E-4F85-B619-CF65AA637309}" type="slidenum">
              <a:rPr lang="en-US" smtClean="0"/>
              <a:pPr/>
              <a:t>33</a:t>
            </a:fld>
            <a:endParaRPr lang="en-US"/>
          </a:p>
        </p:txBody>
      </p:sp>
      <p:sp>
        <p:nvSpPr>
          <p:cNvPr id="3" name="Content Placeholder 2"/>
          <p:cNvSpPr>
            <a:spLocks noGrp="1"/>
          </p:cNvSpPr>
          <p:nvPr>
            <p:ph sz="quarter" idx="1"/>
          </p:nvPr>
        </p:nvSpPr>
        <p:spPr>
          <a:xfrm>
            <a:off x="457200" y="457200"/>
            <a:ext cx="8229600" cy="5668963"/>
          </a:xfrm>
        </p:spPr>
        <p:txBody>
          <a:bodyPr/>
          <a:lstStyle/>
          <a:p>
            <a:pPr>
              <a:buNone/>
            </a:pPr>
            <a:endParaRPr lang="en-US" b="1" dirty="0" smtClean="0"/>
          </a:p>
          <a:p>
            <a:pPr>
              <a:buNone/>
            </a:pPr>
            <a:endParaRPr lang="en-US" b="1" dirty="0" smtClean="0"/>
          </a:p>
          <a:p>
            <a:pPr>
              <a:buNone/>
            </a:pPr>
            <a:endParaRPr lang="en-US" b="1" dirty="0" smtClean="0"/>
          </a:p>
          <a:p>
            <a:pPr>
              <a:buNone/>
            </a:pPr>
            <a:r>
              <a:rPr lang="en-US" b="1" dirty="0" smtClean="0"/>
              <a:t>3.Organization of learning experiences </a:t>
            </a:r>
          </a:p>
          <a:p>
            <a:r>
              <a:rPr lang="en-US" dirty="0" smtClean="0"/>
              <a:t>Each learning experience should be built upon earlier ones (vertical organization) and should be reinforced by activities in other subjects (horizontal organization).</a:t>
            </a:r>
          </a:p>
          <a:p>
            <a:r>
              <a:rPr lang="en-US" dirty="0" smtClean="0"/>
              <a:t>Incorporates the idea of horizontal and vertical organization into three criteria: </a:t>
            </a:r>
            <a:r>
              <a:rPr lang="en-US" b="1" u="sng" dirty="0" smtClean="0">
                <a:solidFill>
                  <a:srgbClr val="00B0F0"/>
                </a:solidFill>
              </a:rPr>
              <a:t>continuity</a:t>
            </a:r>
            <a:r>
              <a:rPr lang="en-US" dirty="0" smtClean="0"/>
              <a:t>, </a:t>
            </a:r>
            <a:r>
              <a:rPr lang="en-US" b="1" u="sng" dirty="0" smtClean="0">
                <a:solidFill>
                  <a:srgbClr val="00B0F0"/>
                </a:solidFill>
              </a:rPr>
              <a:t>sequence</a:t>
            </a:r>
            <a:r>
              <a:rPr lang="en-US" dirty="0" smtClean="0"/>
              <a:t> and </a:t>
            </a:r>
            <a:r>
              <a:rPr lang="en-US" b="1" u="sng" dirty="0" smtClean="0">
                <a:solidFill>
                  <a:srgbClr val="00B0F0"/>
                </a:solidFill>
              </a:rPr>
              <a:t>integration</a:t>
            </a:r>
            <a:r>
              <a:rPr lang="en-US" dirty="0" smtClean="0"/>
              <a:t>.</a:t>
            </a:r>
          </a:p>
          <a:p>
            <a:endParaRPr lang="en-US" dirty="0"/>
          </a:p>
        </p:txBody>
      </p:sp>
      <p:sp>
        <p:nvSpPr>
          <p:cNvPr id="7" name="Date Placeholder 6"/>
          <p:cNvSpPr>
            <a:spLocks noGrp="1"/>
          </p:cNvSpPr>
          <p:nvPr>
            <p:ph type="dt" sz="half" idx="10"/>
          </p:nvPr>
        </p:nvSpPr>
        <p:spPr/>
        <p:txBody>
          <a:bodyPr/>
          <a:lstStyle/>
          <a:p>
            <a:fld id="{158A519C-E1E7-45B4-A423-28B106CD93E2}"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p:txBody>
          <a:bodyPr/>
          <a:lstStyle/>
          <a:p>
            <a:r>
              <a:rPr lang="en-US" smtClean="0"/>
              <a:t>EDITED BY SAMWEL K.Y</a:t>
            </a:r>
            <a:endParaRPr lang="en-US"/>
          </a:p>
        </p:txBody>
      </p:sp>
      <p:sp>
        <p:nvSpPr>
          <p:cNvPr id="5" name="Slide Number Placeholder 4"/>
          <p:cNvSpPr>
            <a:spLocks noGrp="1"/>
          </p:cNvSpPr>
          <p:nvPr>
            <p:ph type="sldNum" sz="quarter" idx="12"/>
          </p:nvPr>
        </p:nvSpPr>
        <p:spPr/>
        <p:txBody>
          <a:bodyPr/>
          <a:lstStyle/>
          <a:p>
            <a:fld id="{AF66C554-E21E-4F85-B619-CF65AA637309}" type="slidenum">
              <a:rPr lang="en-US" smtClean="0"/>
              <a:pPr/>
              <a:t>34</a:t>
            </a:fld>
            <a:endParaRPr lang="en-US"/>
          </a:p>
        </p:txBody>
      </p:sp>
      <p:sp>
        <p:nvSpPr>
          <p:cNvPr id="3" name="Content Placeholder 2"/>
          <p:cNvSpPr>
            <a:spLocks noGrp="1"/>
          </p:cNvSpPr>
          <p:nvPr>
            <p:ph sz="quarter" idx="1"/>
          </p:nvPr>
        </p:nvSpPr>
        <p:spPr>
          <a:xfrm>
            <a:off x="457200" y="457200"/>
            <a:ext cx="8229600" cy="5668963"/>
          </a:xfrm>
        </p:spPr>
        <p:txBody>
          <a:bodyPr>
            <a:normAutofit lnSpcReduction="10000"/>
          </a:bodyPr>
          <a:lstStyle/>
          <a:p>
            <a:pPr lvl="0"/>
            <a:endParaRPr lang="en-US" b="1" dirty="0" smtClean="0">
              <a:solidFill>
                <a:schemeClr val="accent2"/>
              </a:solidFill>
            </a:endParaRPr>
          </a:p>
          <a:p>
            <a:pPr lvl="0"/>
            <a:endParaRPr lang="en-US" b="1" dirty="0" smtClean="0">
              <a:solidFill>
                <a:schemeClr val="accent2"/>
              </a:solidFill>
            </a:endParaRPr>
          </a:p>
          <a:p>
            <a:pPr lvl="0"/>
            <a:endParaRPr lang="en-US" b="1" dirty="0" smtClean="0">
              <a:solidFill>
                <a:schemeClr val="accent2"/>
              </a:solidFill>
            </a:endParaRPr>
          </a:p>
          <a:p>
            <a:pPr lvl="0"/>
            <a:r>
              <a:rPr lang="en-US" b="1" dirty="0" smtClean="0">
                <a:solidFill>
                  <a:schemeClr val="accent2"/>
                </a:solidFill>
              </a:rPr>
              <a:t>Continuity</a:t>
            </a:r>
            <a:r>
              <a:rPr lang="en-US" dirty="0" smtClean="0"/>
              <a:t>: vertical  reappearance(repetition) of major curriculum elements</a:t>
            </a:r>
          </a:p>
          <a:p>
            <a:pPr lvl="0"/>
            <a:r>
              <a:rPr lang="en-US" b="1" dirty="0" smtClean="0">
                <a:solidFill>
                  <a:schemeClr val="accent2"/>
                </a:solidFill>
              </a:rPr>
              <a:t>Sequence</a:t>
            </a:r>
            <a:r>
              <a:rPr lang="en-US" dirty="0" smtClean="0"/>
              <a:t>: Is </a:t>
            </a:r>
            <a:r>
              <a:rPr lang="en-US" smtClean="0"/>
              <a:t>the reappearance </a:t>
            </a:r>
            <a:r>
              <a:rPr lang="en-US" dirty="0" smtClean="0"/>
              <a:t>of the major curriculum element at the same level for the purpose of going broadly and deeply into the matters involved.</a:t>
            </a:r>
          </a:p>
          <a:p>
            <a:pPr lvl="0"/>
            <a:r>
              <a:rPr lang="en-US" b="1" dirty="0" smtClean="0">
                <a:solidFill>
                  <a:schemeClr val="accent2"/>
                </a:solidFill>
              </a:rPr>
              <a:t>Integrity</a:t>
            </a:r>
            <a:r>
              <a:rPr lang="en-US" dirty="0" smtClean="0"/>
              <a:t>: Is the horizontal relationship of curriculum experiences, a concept from one field can help to understand a related concept in another field.</a:t>
            </a:r>
          </a:p>
          <a:p>
            <a:endParaRPr lang="en-US" dirty="0"/>
          </a:p>
        </p:txBody>
      </p:sp>
      <p:sp>
        <p:nvSpPr>
          <p:cNvPr id="7" name="Date Placeholder 6"/>
          <p:cNvSpPr>
            <a:spLocks noGrp="1"/>
          </p:cNvSpPr>
          <p:nvPr>
            <p:ph type="dt" sz="half" idx="10"/>
          </p:nvPr>
        </p:nvSpPr>
        <p:spPr/>
        <p:txBody>
          <a:bodyPr/>
          <a:lstStyle/>
          <a:p>
            <a:fld id="{D7D597E1-0AE5-4704-A174-094603F0637A}"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p:txBody>
          <a:bodyPr/>
          <a:lstStyle/>
          <a:p>
            <a:r>
              <a:rPr lang="en-US" smtClean="0"/>
              <a:t>EDITED BY SAMWEL K.Y</a:t>
            </a:r>
            <a:endParaRPr lang="en-US"/>
          </a:p>
        </p:txBody>
      </p:sp>
      <p:sp>
        <p:nvSpPr>
          <p:cNvPr id="5" name="Slide Number Placeholder 4"/>
          <p:cNvSpPr>
            <a:spLocks noGrp="1"/>
          </p:cNvSpPr>
          <p:nvPr>
            <p:ph type="sldNum" sz="quarter" idx="12"/>
          </p:nvPr>
        </p:nvSpPr>
        <p:spPr/>
        <p:txBody>
          <a:bodyPr/>
          <a:lstStyle/>
          <a:p>
            <a:fld id="{AF66C554-E21E-4F85-B619-CF65AA637309}" type="slidenum">
              <a:rPr lang="en-US" smtClean="0"/>
              <a:pPr/>
              <a:t>35</a:t>
            </a:fld>
            <a:endParaRPr lang="en-US"/>
          </a:p>
        </p:txBody>
      </p:sp>
      <p:sp>
        <p:nvSpPr>
          <p:cNvPr id="3" name="Content Placeholder 2"/>
          <p:cNvSpPr>
            <a:spLocks noGrp="1"/>
          </p:cNvSpPr>
          <p:nvPr>
            <p:ph sz="quarter" idx="1"/>
          </p:nvPr>
        </p:nvSpPr>
        <p:spPr>
          <a:xfrm>
            <a:off x="457200" y="457200"/>
            <a:ext cx="8229600" cy="5486399"/>
          </a:xfrm>
        </p:spPr>
        <p:txBody>
          <a:bodyPr/>
          <a:lstStyle/>
          <a:p>
            <a:pPr>
              <a:buNone/>
            </a:pPr>
            <a:endParaRPr lang="en-US" b="1" dirty="0" smtClean="0"/>
          </a:p>
          <a:p>
            <a:pPr>
              <a:buNone/>
            </a:pPr>
            <a:endParaRPr lang="en-US" b="1" dirty="0" smtClean="0"/>
          </a:p>
          <a:p>
            <a:pPr>
              <a:buNone/>
            </a:pPr>
            <a:endParaRPr lang="en-US" b="1" dirty="0" smtClean="0"/>
          </a:p>
          <a:p>
            <a:pPr>
              <a:buNone/>
            </a:pPr>
            <a:r>
              <a:rPr lang="en-US" b="1" dirty="0" smtClean="0"/>
              <a:t>4.Evaluation</a:t>
            </a:r>
            <a:endParaRPr lang="en-US" dirty="0" smtClean="0"/>
          </a:p>
          <a:p>
            <a:r>
              <a:rPr lang="en-US" dirty="0" smtClean="0"/>
              <a:t>In answering the fourth question, Tyler emphasize the need for us to see to what extent the learning experiences that have been developed and organized actually produce the desired results. </a:t>
            </a:r>
          </a:p>
          <a:p>
            <a:r>
              <a:rPr lang="en-US" b="1" dirty="0" smtClean="0"/>
              <a:t>READ TYLER, 1949 ON HOW EVALUATION SHOULD BE CARRIED OUT</a:t>
            </a:r>
          </a:p>
          <a:p>
            <a:pPr>
              <a:buNone/>
            </a:pPr>
            <a:endParaRPr lang="en-US" dirty="0" smtClean="0"/>
          </a:p>
          <a:p>
            <a:pPr>
              <a:buNone/>
            </a:pPr>
            <a:endParaRPr lang="en-US" dirty="0" smtClean="0"/>
          </a:p>
          <a:p>
            <a:endParaRPr lang="en-US" dirty="0"/>
          </a:p>
        </p:txBody>
      </p:sp>
      <p:sp>
        <p:nvSpPr>
          <p:cNvPr id="7" name="Date Placeholder 6"/>
          <p:cNvSpPr>
            <a:spLocks noGrp="1"/>
          </p:cNvSpPr>
          <p:nvPr>
            <p:ph type="dt" sz="half" idx="10"/>
          </p:nvPr>
        </p:nvSpPr>
        <p:spPr/>
        <p:txBody>
          <a:bodyPr/>
          <a:lstStyle/>
          <a:p>
            <a:fld id="{9A9FFAE4-FE36-4C9A-95B9-A6B435427A81}"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p:txBody>
          <a:bodyPr/>
          <a:lstStyle/>
          <a:p>
            <a:r>
              <a:rPr lang="en-US" smtClean="0"/>
              <a:t>EDITED BY SAMWEL K.Y</a:t>
            </a:r>
            <a:endParaRPr lang="en-US"/>
          </a:p>
        </p:txBody>
      </p:sp>
      <p:sp>
        <p:nvSpPr>
          <p:cNvPr id="5" name="Slide Number Placeholder 4"/>
          <p:cNvSpPr>
            <a:spLocks noGrp="1"/>
          </p:cNvSpPr>
          <p:nvPr>
            <p:ph type="sldNum" sz="quarter" idx="12"/>
          </p:nvPr>
        </p:nvSpPr>
        <p:spPr/>
        <p:txBody>
          <a:bodyPr/>
          <a:lstStyle/>
          <a:p>
            <a:fld id="{AF66C554-E21E-4F85-B619-CF65AA637309}" type="slidenum">
              <a:rPr lang="en-US" smtClean="0"/>
              <a:pPr/>
              <a:t>36</a:t>
            </a:fld>
            <a:endParaRPr lang="en-US"/>
          </a:p>
        </p:txBody>
      </p:sp>
      <p:sp>
        <p:nvSpPr>
          <p:cNvPr id="3" name="Content Placeholder 2"/>
          <p:cNvSpPr>
            <a:spLocks noGrp="1"/>
          </p:cNvSpPr>
          <p:nvPr>
            <p:ph sz="quarter" idx="1"/>
          </p:nvPr>
        </p:nvSpPr>
        <p:spPr>
          <a:xfrm>
            <a:off x="457200" y="1524000"/>
            <a:ext cx="8229600" cy="4602163"/>
          </a:xfrm>
        </p:spPr>
        <p:txBody>
          <a:bodyPr>
            <a:normAutofit lnSpcReduction="10000"/>
          </a:bodyPr>
          <a:lstStyle/>
          <a:p>
            <a:pPr>
              <a:buNone/>
            </a:pPr>
            <a:r>
              <a:rPr lang="en-US" b="1" dirty="0" smtClean="0"/>
              <a:t>Strengths of rational model</a:t>
            </a:r>
          </a:p>
          <a:p>
            <a:pPr>
              <a:buNone/>
            </a:pPr>
            <a:r>
              <a:rPr lang="en-US" b="1" dirty="0" smtClean="0"/>
              <a:t>-</a:t>
            </a:r>
            <a:r>
              <a:rPr lang="en-US" dirty="0" smtClean="0"/>
              <a:t>Its nature of being logical, sequential structure provides it with a useful base for planning and devising curricula because everything needs a point to start with. </a:t>
            </a:r>
          </a:p>
          <a:p>
            <a:pPr lvl="0">
              <a:buNone/>
            </a:pPr>
            <a:r>
              <a:rPr lang="en-US" dirty="0" smtClean="0"/>
              <a:t>-Time efficient approach to meeting the curriculum task because it provides a straight forward way to the curriculum task.</a:t>
            </a:r>
          </a:p>
          <a:p>
            <a:pPr lvl="0">
              <a:buNone/>
            </a:pPr>
            <a:r>
              <a:rPr lang="en-US" dirty="0" smtClean="0"/>
              <a:t>-Objectives have been the influential point to other activities identified in various approaches to curriculum development. </a:t>
            </a:r>
          </a:p>
          <a:p>
            <a:pPr>
              <a:buNone/>
            </a:pPr>
            <a:endParaRPr lang="en-US" dirty="0" smtClean="0"/>
          </a:p>
          <a:p>
            <a:endParaRPr lang="en-US" dirty="0"/>
          </a:p>
        </p:txBody>
      </p:sp>
      <p:sp>
        <p:nvSpPr>
          <p:cNvPr id="7" name="Date Placeholder 6"/>
          <p:cNvSpPr>
            <a:spLocks noGrp="1"/>
          </p:cNvSpPr>
          <p:nvPr>
            <p:ph type="dt" sz="half" idx="10"/>
          </p:nvPr>
        </p:nvSpPr>
        <p:spPr/>
        <p:txBody>
          <a:bodyPr/>
          <a:lstStyle/>
          <a:p>
            <a:fld id="{AF04A995-A0D8-4864-BD03-15A84E3E847C}"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p:txBody>
          <a:bodyPr/>
          <a:lstStyle/>
          <a:p>
            <a:r>
              <a:rPr lang="en-US" smtClean="0"/>
              <a:t>EDITED BY SAMWEL K.Y</a:t>
            </a:r>
            <a:endParaRPr lang="en-US"/>
          </a:p>
        </p:txBody>
      </p:sp>
      <p:sp>
        <p:nvSpPr>
          <p:cNvPr id="5" name="Slide Number Placeholder 4"/>
          <p:cNvSpPr>
            <a:spLocks noGrp="1"/>
          </p:cNvSpPr>
          <p:nvPr>
            <p:ph type="sldNum" sz="quarter" idx="12"/>
          </p:nvPr>
        </p:nvSpPr>
        <p:spPr/>
        <p:txBody>
          <a:bodyPr/>
          <a:lstStyle/>
          <a:p>
            <a:fld id="{AF66C554-E21E-4F85-B619-CF65AA637309}" type="slidenum">
              <a:rPr lang="en-US" smtClean="0"/>
              <a:pPr/>
              <a:t>37</a:t>
            </a:fld>
            <a:endParaRPr lang="en-US"/>
          </a:p>
        </p:txBody>
      </p:sp>
      <p:sp>
        <p:nvSpPr>
          <p:cNvPr id="3" name="Content Placeholder 2"/>
          <p:cNvSpPr>
            <a:spLocks noGrp="1"/>
          </p:cNvSpPr>
          <p:nvPr>
            <p:ph sz="quarter" idx="1"/>
          </p:nvPr>
        </p:nvSpPr>
        <p:spPr/>
        <p:txBody>
          <a:bodyPr>
            <a:normAutofit/>
          </a:bodyPr>
          <a:lstStyle/>
          <a:p>
            <a:pPr>
              <a:buNone/>
            </a:pPr>
            <a:r>
              <a:rPr lang="en-US" b="1" dirty="0" smtClean="0"/>
              <a:t>Weaknesses of rational models</a:t>
            </a:r>
            <a:endParaRPr lang="en-US" dirty="0" smtClean="0"/>
          </a:p>
          <a:p>
            <a:pPr lvl="0"/>
            <a:r>
              <a:rPr lang="en-US" dirty="0" smtClean="0"/>
              <a:t>Prescribes specified objectives to be achieved, but often learning occurs beyond these objectives due to factors that have not been </a:t>
            </a:r>
            <a:r>
              <a:rPr lang="en-US" dirty="0" smtClean="0">
                <a:solidFill>
                  <a:srgbClr val="FF0000"/>
                </a:solidFill>
              </a:rPr>
              <a:t> </a:t>
            </a:r>
            <a:r>
              <a:rPr lang="en-US" dirty="0" smtClean="0"/>
              <a:t>mentioned</a:t>
            </a:r>
          </a:p>
          <a:p>
            <a:pPr lvl="0"/>
            <a:r>
              <a:rPr lang="en-US" dirty="0" smtClean="0"/>
              <a:t>Evaluation should be not a terminal stage but should take place at every stage.</a:t>
            </a:r>
          </a:p>
          <a:p>
            <a:pPr lvl="0"/>
            <a:r>
              <a:rPr lang="en-US" dirty="0" smtClean="0"/>
              <a:t>What to be done after evaluation is not indicated</a:t>
            </a:r>
          </a:p>
          <a:p>
            <a:pPr lvl="0"/>
            <a:r>
              <a:rPr lang="en-US" dirty="0" smtClean="0"/>
              <a:t>Being linear and sequential does not allow the incorporation of changes within the process</a:t>
            </a:r>
          </a:p>
          <a:p>
            <a:endParaRPr lang="en-US" dirty="0"/>
          </a:p>
        </p:txBody>
      </p:sp>
      <p:sp>
        <p:nvSpPr>
          <p:cNvPr id="7" name="Date Placeholder 6"/>
          <p:cNvSpPr>
            <a:spLocks noGrp="1"/>
          </p:cNvSpPr>
          <p:nvPr>
            <p:ph type="dt" sz="half" idx="10"/>
          </p:nvPr>
        </p:nvSpPr>
        <p:spPr/>
        <p:txBody>
          <a:bodyPr/>
          <a:lstStyle/>
          <a:p>
            <a:fld id="{B9336A11-E6BB-44AB-8050-84E1A539FE01}"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p:txBody>
          <a:bodyPr/>
          <a:lstStyle/>
          <a:p>
            <a:r>
              <a:rPr lang="en-US" smtClean="0"/>
              <a:t>EDITED BY SAMWEL K.Y</a:t>
            </a:r>
            <a:endParaRPr lang="en-US"/>
          </a:p>
        </p:txBody>
      </p:sp>
      <p:sp>
        <p:nvSpPr>
          <p:cNvPr id="5" name="Slide Number Placeholder 4"/>
          <p:cNvSpPr>
            <a:spLocks noGrp="1"/>
          </p:cNvSpPr>
          <p:nvPr>
            <p:ph type="sldNum" sz="quarter" idx="12"/>
          </p:nvPr>
        </p:nvSpPr>
        <p:spPr/>
        <p:txBody>
          <a:bodyPr/>
          <a:lstStyle/>
          <a:p>
            <a:fld id="{AF66C554-E21E-4F85-B619-CF65AA637309}" type="slidenum">
              <a:rPr lang="en-US" smtClean="0"/>
              <a:pPr/>
              <a:t>38</a:t>
            </a:fld>
            <a:endParaRPr lang="en-US"/>
          </a:p>
        </p:txBody>
      </p:sp>
      <p:sp>
        <p:nvSpPr>
          <p:cNvPr id="3" name="Content Placeholder 2"/>
          <p:cNvSpPr>
            <a:spLocks noGrp="1"/>
          </p:cNvSpPr>
          <p:nvPr>
            <p:ph sz="quarter" idx="1"/>
          </p:nvPr>
        </p:nvSpPr>
        <p:spPr>
          <a:xfrm>
            <a:off x="457200" y="1676400"/>
            <a:ext cx="8229600" cy="4343399"/>
          </a:xfrm>
        </p:spPr>
        <p:txBody>
          <a:bodyPr>
            <a:normAutofit fontScale="92500" lnSpcReduction="10000"/>
          </a:bodyPr>
          <a:lstStyle/>
          <a:p>
            <a:pPr>
              <a:buNone/>
            </a:pPr>
            <a:r>
              <a:rPr lang="en-US" b="1" dirty="0" smtClean="0"/>
              <a:t>Cyclic models: Wheeler-1967</a:t>
            </a:r>
          </a:p>
          <a:p>
            <a:pPr>
              <a:buNone/>
            </a:pPr>
            <a:r>
              <a:rPr lang="en-US" dirty="0" smtClean="0"/>
              <a:t>-each element is related and interdependent and follows a cyclical pattern in which each phase is a logical development of the preceding one</a:t>
            </a:r>
          </a:p>
          <a:p>
            <a:pPr>
              <a:buNone/>
            </a:pPr>
            <a:r>
              <a:rPr lang="en-US" dirty="0" smtClean="0"/>
              <a:t>-work in one phase cannot be attempted until some work has done in a preceding phase.</a:t>
            </a:r>
          </a:p>
          <a:p>
            <a:pPr>
              <a:buFontTx/>
              <a:buChar char="-"/>
            </a:pPr>
            <a:r>
              <a:rPr lang="en-US" dirty="0" smtClean="0"/>
              <a:t>cyclical models see curriculum process as continuity in a state of change as new information or practices become available</a:t>
            </a:r>
          </a:p>
          <a:p>
            <a:pPr>
              <a:buFontTx/>
              <a:buChar char="-"/>
            </a:pPr>
            <a:r>
              <a:rPr lang="en-US" dirty="0" smtClean="0"/>
              <a:t>necessitate constant updating of the curriculum process.</a:t>
            </a:r>
          </a:p>
          <a:p>
            <a:pPr>
              <a:buFontTx/>
              <a:buChar char="-"/>
            </a:pPr>
            <a:endParaRPr lang="en-US" dirty="0" smtClean="0"/>
          </a:p>
          <a:p>
            <a:endParaRPr lang="en-US" dirty="0"/>
          </a:p>
        </p:txBody>
      </p:sp>
      <p:sp>
        <p:nvSpPr>
          <p:cNvPr id="7" name="Date Placeholder 6"/>
          <p:cNvSpPr>
            <a:spLocks noGrp="1"/>
          </p:cNvSpPr>
          <p:nvPr>
            <p:ph type="dt" sz="half" idx="10"/>
          </p:nvPr>
        </p:nvSpPr>
        <p:spPr/>
        <p:txBody>
          <a:bodyPr/>
          <a:lstStyle/>
          <a:p>
            <a:fld id="{C3E9C010-4447-4055-87F7-2FBA39CF9389}"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p:txBody>
          <a:bodyPr/>
          <a:lstStyle/>
          <a:p>
            <a:r>
              <a:rPr lang="en-US" smtClean="0"/>
              <a:t>EDITED BY SAMWEL K.Y</a:t>
            </a:r>
            <a:endParaRPr lang="en-US"/>
          </a:p>
        </p:txBody>
      </p:sp>
      <p:sp>
        <p:nvSpPr>
          <p:cNvPr id="5" name="Slide Number Placeholder 4"/>
          <p:cNvSpPr>
            <a:spLocks noGrp="1"/>
          </p:cNvSpPr>
          <p:nvPr>
            <p:ph type="sldNum" sz="quarter" idx="12"/>
          </p:nvPr>
        </p:nvSpPr>
        <p:spPr/>
        <p:txBody>
          <a:bodyPr/>
          <a:lstStyle/>
          <a:p>
            <a:fld id="{AF66C554-E21E-4F85-B619-CF65AA637309}" type="slidenum">
              <a:rPr lang="en-US" smtClean="0"/>
              <a:pPr/>
              <a:t>39</a:t>
            </a:fld>
            <a:endParaRPr lang="en-US"/>
          </a:p>
        </p:txBody>
      </p:sp>
      <p:sp>
        <p:nvSpPr>
          <p:cNvPr id="3" name="Content Placeholder 2"/>
          <p:cNvSpPr>
            <a:spLocks noGrp="1"/>
          </p:cNvSpPr>
          <p:nvPr>
            <p:ph sz="quarter" idx="1"/>
          </p:nvPr>
        </p:nvSpPr>
        <p:spPr/>
        <p:txBody>
          <a:bodyPr>
            <a:normAutofit fontScale="92500" lnSpcReduction="20000"/>
          </a:bodyPr>
          <a:lstStyle/>
          <a:p>
            <a:pPr>
              <a:buNone/>
            </a:pPr>
            <a:r>
              <a:rPr lang="en-US" dirty="0" smtClean="0"/>
              <a:t>- As the rationale model does not provide the next step after feedback, Wheeler suggested five interrelated phases by extending the idea in the rationale models.</a:t>
            </a:r>
          </a:p>
          <a:p>
            <a:pPr marL="514350" lvl="0" indent="-514350">
              <a:buFont typeface="+mj-lt"/>
              <a:buAutoNum type="arabicPeriod"/>
            </a:pPr>
            <a:r>
              <a:rPr lang="en-US" dirty="0" smtClean="0"/>
              <a:t>The selection of aims, goals and objectives</a:t>
            </a:r>
          </a:p>
          <a:p>
            <a:pPr marL="514350" lvl="0" indent="-514350">
              <a:buFont typeface="+mj-lt"/>
              <a:buAutoNum type="arabicPeriod"/>
            </a:pPr>
            <a:r>
              <a:rPr lang="en-US" dirty="0" smtClean="0"/>
              <a:t>The selection of learning experiences calculated to help in the attainment of these aims, goals and objectives</a:t>
            </a:r>
          </a:p>
          <a:p>
            <a:pPr marL="514350" lvl="0" indent="-514350">
              <a:buFont typeface="+mj-lt"/>
              <a:buAutoNum type="arabicPeriod"/>
            </a:pPr>
            <a:r>
              <a:rPr lang="en-US" dirty="0" smtClean="0"/>
              <a:t>The selection of content(subject matter) through which certain types of experience may be offered </a:t>
            </a:r>
          </a:p>
          <a:p>
            <a:pPr marL="514350" lvl="0" indent="-514350">
              <a:buFont typeface="+mj-lt"/>
              <a:buAutoNum type="arabicPeriod"/>
            </a:pPr>
            <a:r>
              <a:rPr lang="en-US" dirty="0" smtClean="0"/>
              <a:t>The organization and integration of learning experiences and content with respect to the teaching-learning process within the school and classroom.</a:t>
            </a:r>
          </a:p>
          <a:p>
            <a:pPr marL="514350" lvl="0" indent="-514350">
              <a:buFont typeface="+mj-lt"/>
              <a:buAutoNum type="arabicPeriod"/>
            </a:pPr>
            <a:r>
              <a:rPr lang="en-US" dirty="0" smtClean="0"/>
              <a:t>Evaluation of the effectiveness of all aspects of phases 2,3 and 4 in attaining the goals detailed in phase I.</a:t>
            </a:r>
          </a:p>
          <a:p>
            <a:pPr>
              <a:buNone/>
            </a:pPr>
            <a:endParaRPr lang="en-US" dirty="0"/>
          </a:p>
        </p:txBody>
      </p:sp>
      <p:sp>
        <p:nvSpPr>
          <p:cNvPr id="7" name="Date Placeholder 6"/>
          <p:cNvSpPr>
            <a:spLocks noGrp="1"/>
          </p:cNvSpPr>
          <p:nvPr>
            <p:ph type="dt" sz="half" idx="10"/>
          </p:nvPr>
        </p:nvSpPr>
        <p:spPr/>
        <p:txBody>
          <a:bodyPr/>
          <a:lstStyle/>
          <a:p>
            <a:fld id="{D41EC1F2-318C-40A9-BE5D-E147347B3290}"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nvGraphicFramePr>
        <p:xfrm>
          <a:off x="1219200" y="533400"/>
          <a:ext cx="6705600" cy="5638799"/>
        </p:xfrm>
        <a:graphic>
          <a:graphicData uri="http://schemas.openxmlformats.org/drawingml/2006/table">
            <a:tbl>
              <a:tblPr firstRow="1" bandRow="1">
                <a:tableStyleId>{5C22544A-7EE6-4342-B048-85BDC9FD1C3A}</a:tableStyleId>
              </a:tblPr>
              <a:tblGrid>
                <a:gridCol w="1981200"/>
                <a:gridCol w="228600"/>
                <a:gridCol w="2903220"/>
                <a:gridCol w="251460"/>
                <a:gridCol w="1341120"/>
              </a:tblGrid>
              <a:tr h="807882">
                <a:tc>
                  <a:txBody>
                    <a:bodyPr/>
                    <a:lstStyle/>
                    <a:p>
                      <a:endParaRPr lang="en-US" dirty="0"/>
                    </a:p>
                  </a:txBody>
                  <a:tcPr/>
                </a:tc>
                <a:tc>
                  <a:txBody>
                    <a:bodyPr/>
                    <a:lstStyle/>
                    <a:p>
                      <a:endParaRPr lang="en-US"/>
                    </a:p>
                  </a:txBody>
                  <a:tcPr/>
                </a:tc>
                <a:tc>
                  <a:txBody>
                    <a:bodyPr/>
                    <a:lstStyle/>
                    <a:p>
                      <a:endParaRPr lang="en-US" dirty="0"/>
                    </a:p>
                  </a:txBody>
                  <a:tcPr/>
                </a:tc>
                <a:tc>
                  <a:txBody>
                    <a:bodyPr/>
                    <a:lstStyle/>
                    <a:p>
                      <a:endParaRPr lang="en-US"/>
                    </a:p>
                  </a:txBody>
                  <a:tcPr/>
                </a:tc>
                <a:tc>
                  <a:txBody>
                    <a:bodyPr/>
                    <a:lstStyle/>
                    <a:p>
                      <a:endParaRPr lang="en-US"/>
                    </a:p>
                  </a:txBody>
                  <a:tcPr/>
                </a:tc>
              </a:tr>
              <a:tr h="398482">
                <a:tc>
                  <a:txBody>
                    <a:bodyPr/>
                    <a:lstStyle/>
                    <a:p>
                      <a:endParaRPr lang="en-US" dirty="0"/>
                    </a:p>
                  </a:txBody>
                  <a:tcPr/>
                </a:tc>
                <a:tc>
                  <a:txBody>
                    <a:bodyPr/>
                    <a:lstStyle/>
                    <a:p>
                      <a:endParaRPr lang="en-US" dirty="0"/>
                    </a:p>
                  </a:txBody>
                  <a:tcPr/>
                </a:tc>
                <a:tc>
                  <a:txBody>
                    <a:bodyPr/>
                    <a:lstStyle/>
                    <a:p>
                      <a:endParaRPr lang="en-US"/>
                    </a:p>
                  </a:txBody>
                  <a:tcPr/>
                </a:tc>
                <a:tc>
                  <a:txBody>
                    <a:bodyPr/>
                    <a:lstStyle/>
                    <a:p>
                      <a:endParaRPr lang="en-US"/>
                    </a:p>
                  </a:txBody>
                  <a:tcPr/>
                </a:tc>
                <a:tc>
                  <a:txBody>
                    <a:bodyPr/>
                    <a:lstStyle/>
                    <a:p>
                      <a:endParaRPr lang="en-US"/>
                    </a:p>
                  </a:txBody>
                  <a:tcPr/>
                </a:tc>
              </a:tr>
              <a:tr h="687792">
                <a:tc>
                  <a:txBody>
                    <a:bodyPr/>
                    <a:lstStyle/>
                    <a:p>
                      <a:endParaRPr lang="en-US" dirty="0"/>
                    </a:p>
                  </a:txBody>
                  <a:tcPr/>
                </a:tc>
                <a:tc>
                  <a:txBody>
                    <a:bodyPr/>
                    <a:lstStyle/>
                    <a:p>
                      <a:endParaRPr lang="en-US" dirty="0"/>
                    </a:p>
                  </a:txBody>
                  <a:tcPr/>
                </a:tc>
                <a:tc>
                  <a:txBody>
                    <a:bodyPr/>
                    <a:lstStyle/>
                    <a:p>
                      <a:r>
                        <a:rPr lang="en-US" sz="1800" b="1" kern="1200" dirty="0" smtClean="0">
                          <a:solidFill>
                            <a:schemeClr val="dk1"/>
                          </a:solidFill>
                          <a:latin typeface="+mn-lt"/>
                          <a:ea typeface="+mn-ea"/>
                          <a:cs typeface="+mn-cs"/>
                        </a:rPr>
                        <a:t>2</a:t>
                      </a:r>
                      <a:r>
                        <a:rPr lang="en-US" sz="1800" kern="1200" dirty="0" smtClean="0">
                          <a:solidFill>
                            <a:schemeClr val="dk1"/>
                          </a:solidFill>
                          <a:latin typeface="+mn-lt"/>
                          <a:ea typeface="+mn-ea"/>
                          <a:cs typeface="+mn-cs"/>
                        </a:rPr>
                        <a:t>. Selection of learning experience</a:t>
                      </a:r>
                      <a:endParaRPr lang="en-US" dirty="0"/>
                    </a:p>
                  </a:txBody>
                  <a:tcPr/>
                </a:tc>
                <a:tc>
                  <a:txBody>
                    <a:bodyPr/>
                    <a:lstStyle/>
                    <a:p>
                      <a:endParaRPr lang="en-US" dirty="0"/>
                    </a:p>
                  </a:txBody>
                  <a:tcPr/>
                </a:tc>
                <a:tc>
                  <a:txBody>
                    <a:bodyPr/>
                    <a:lstStyle/>
                    <a:p>
                      <a:endParaRPr lang="en-US"/>
                    </a:p>
                  </a:txBody>
                  <a:tcPr/>
                </a:tc>
              </a:tr>
              <a:tr h="982560">
                <a:tc>
                  <a:txBody>
                    <a:bodyPr/>
                    <a:lstStyle/>
                    <a:p>
                      <a:r>
                        <a:rPr lang="en-US" sz="1800" b="1" kern="1200" dirty="0" smtClean="0">
                          <a:solidFill>
                            <a:schemeClr val="dk1"/>
                          </a:solidFill>
                          <a:latin typeface="+mn-lt"/>
                          <a:ea typeface="+mn-ea"/>
                          <a:cs typeface="+mn-cs"/>
                        </a:rPr>
                        <a:t>1</a:t>
                      </a:r>
                      <a:r>
                        <a:rPr lang="en-US" sz="1800" kern="1200" dirty="0" smtClean="0">
                          <a:solidFill>
                            <a:schemeClr val="dk1"/>
                          </a:solidFill>
                          <a:latin typeface="+mn-lt"/>
                          <a:ea typeface="+mn-ea"/>
                          <a:cs typeface="+mn-cs"/>
                        </a:rPr>
                        <a:t>. Aims, goals and objectives </a:t>
                      </a:r>
                      <a:endParaRPr lang="en-US" dirty="0"/>
                    </a:p>
                  </a:txBody>
                  <a:tcPr/>
                </a:tc>
                <a:tc>
                  <a:txBody>
                    <a:bodyPr/>
                    <a:lstStyle/>
                    <a:p>
                      <a:endParaRPr lang="en-US"/>
                    </a:p>
                  </a:txBody>
                  <a:tcPr/>
                </a:tc>
                <a:tc>
                  <a:txBody>
                    <a:bodyPr/>
                    <a:lstStyle/>
                    <a:p>
                      <a:endParaRPr lang="en-US" dirty="0"/>
                    </a:p>
                  </a:txBody>
                  <a:tcPr/>
                </a:tc>
                <a:tc>
                  <a:txBody>
                    <a:bodyPr/>
                    <a:lstStyle/>
                    <a:p>
                      <a:endParaRPr lang="en-US" dirty="0"/>
                    </a:p>
                  </a:txBody>
                  <a:tcPr/>
                </a:tc>
                <a:tc>
                  <a:txBody>
                    <a:bodyPr/>
                    <a:lstStyle/>
                    <a:p>
                      <a:endParaRPr lang="en-US" dirty="0"/>
                    </a:p>
                  </a:txBody>
                  <a:tcPr/>
                </a:tc>
              </a:tr>
              <a:tr h="687792">
                <a:tc>
                  <a:txBody>
                    <a:bodyPr/>
                    <a:lstStyle/>
                    <a:p>
                      <a:endParaRPr lang="en-US"/>
                    </a:p>
                  </a:txBody>
                  <a:tcPr/>
                </a:tc>
                <a:tc>
                  <a:txBody>
                    <a:bodyPr/>
                    <a:lstStyle/>
                    <a:p>
                      <a:endParaRPr lang="en-US"/>
                    </a:p>
                  </a:txBody>
                  <a:tcPr/>
                </a:tc>
                <a:tc>
                  <a:txBody>
                    <a:bodyPr/>
                    <a:lstStyle/>
                    <a:p>
                      <a:endParaRPr lang="en-US" dirty="0"/>
                    </a:p>
                  </a:txBody>
                  <a:tcPr/>
                </a:tc>
                <a:tc>
                  <a:txBody>
                    <a:bodyPr/>
                    <a:lstStyle/>
                    <a:p>
                      <a:endParaRPr lang="en-US" dirty="0"/>
                    </a:p>
                  </a:txBody>
                  <a:tcPr/>
                </a:tc>
                <a:tc>
                  <a:txBody>
                    <a:bodyPr/>
                    <a:lstStyle/>
                    <a:p>
                      <a:r>
                        <a:rPr lang="en-US" sz="1800" b="1" kern="1200" dirty="0" smtClean="0">
                          <a:solidFill>
                            <a:schemeClr val="dk1"/>
                          </a:solidFill>
                          <a:latin typeface="+mn-lt"/>
                          <a:ea typeface="+mn-ea"/>
                          <a:cs typeface="+mn-cs"/>
                        </a:rPr>
                        <a:t>3</a:t>
                      </a:r>
                      <a:r>
                        <a:rPr lang="en-US" sz="1800" kern="1200" dirty="0" smtClean="0">
                          <a:solidFill>
                            <a:schemeClr val="dk1"/>
                          </a:solidFill>
                          <a:latin typeface="+mn-lt"/>
                          <a:ea typeface="+mn-ea"/>
                          <a:cs typeface="+mn-cs"/>
                        </a:rPr>
                        <a:t> Selection of content</a:t>
                      </a:r>
                      <a:endParaRPr lang="en-US" dirty="0"/>
                    </a:p>
                  </a:txBody>
                  <a:tcPr/>
                </a:tc>
              </a:tr>
              <a:tr h="398482">
                <a:tc>
                  <a:txBody>
                    <a:bodyPr/>
                    <a:lstStyle/>
                    <a:p>
                      <a:endParaRPr lang="en-US"/>
                    </a:p>
                  </a:txBody>
                  <a:tcPr/>
                </a:tc>
                <a:tc>
                  <a:txBody>
                    <a:bodyPr/>
                    <a:lstStyle/>
                    <a:p>
                      <a:endParaRPr lang="en-US"/>
                    </a:p>
                  </a:txBody>
                  <a:tcPr/>
                </a:tc>
                <a:tc>
                  <a:txBody>
                    <a:bodyPr/>
                    <a:lstStyle/>
                    <a:p>
                      <a:endParaRPr lang="en-US" dirty="0"/>
                    </a:p>
                  </a:txBody>
                  <a:tcPr/>
                </a:tc>
                <a:tc>
                  <a:txBody>
                    <a:bodyPr/>
                    <a:lstStyle/>
                    <a:p>
                      <a:endParaRPr lang="en-US"/>
                    </a:p>
                  </a:txBody>
                  <a:tcPr/>
                </a:tc>
                <a:tc>
                  <a:txBody>
                    <a:bodyPr/>
                    <a:lstStyle/>
                    <a:p>
                      <a:endParaRPr lang="en-US" dirty="0"/>
                    </a:p>
                  </a:txBody>
                  <a:tcPr/>
                </a:tc>
              </a:tr>
              <a:tr h="398482">
                <a:tc>
                  <a:txBody>
                    <a:bodyPr/>
                    <a:lstStyle/>
                    <a:p>
                      <a:r>
                        <a:rPr lang="en-US" b="1" dirty="0" smtClean="0"/>
                        <a:t>5. </a:t>
                      </a:r>
                      <a:r>
                        <a:rPr lang="en-US" dirty="0" smtClean="0"/>
                        <a:t>Evaluation</a:t>
                      </a:r>
                      <a:endParaRPr lang="en-US" dirty="0"/>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dirty="0"/>
                    </a:p>
                  </a:txBody>
                  <a:tcPr/>
                </a:tc>
              </a:tr>
              <a:tr h="1277327">
                <a:tc>
                  <a:txBody>
                    <a:bodyPr/>
                    <a:lstStyle/>
                    <a:p>
                      <a:endParaRPr lang="en-US"/>
                    </a:p>
                  </a:txBody>
                  <a:tcPr/>
                </a:tc>
                <a:tc>
                  <a:txBody>
                    <a:bodyPr/>
                    <a:lstStyle/>
                    <a:p>
                      <a:endParaRPr lang="en-US"/>
                    </a:p>
                  </a:txBody>
                  <a:tcPr/>
                </a:tc>
                <a:tc>
                  <a:txBody>
                    <a:bodyPr/>
                    <a:lstStyle/>
                    <a:p>
                      <a:r>
                        <a:rPr lang="en-US" sz="1800" kern="1200" dirty="0" smtClean="0">
                          <a:solidFill>
                            <a:schemeClr val="dk1"/>
                          </a:solidFill>
                          <a:latin typeface="+mn-lt"/>
                          <a:ea typeface="+mn-ea"/>
                          <a:cs typeface="+mn-cs"/>
                        </a:rPr>
                        <a:t> </a:t>
                      </a:r>
                      <a:r>
                        <a:rPr lang="en-US" sz="1800" b="1" kern="1200" dirty="0" smtClean="0">
                          <a:solidFill>
                            <a:schemeClr val="dk1"/>
                          </a:solidFill>
                          <a:latin typeface="+mn-lt"/>
                          <a:ea typeface="+mn-ea"/>
                          <a:cs typeface="+mn-cs"/>
                        </a:rPr>
                        <a:t>4. </a:t>
                      </a:r>
                      <a:r>
                        <a:rPr lang="en-US" sz="1800" kern="1200" dirty="0" err="1" smtClean="0">
                          <a:solidFill>
                            <a:schemeClr val="dk1"/>
                          </a:solidFill>
                          <a:latin typeface="+mn-lt"/>
                          <a:ea typeface="+mn-ea"/>
                          <a:cs typeface="+mn-cs"/>
                        </a:rPr>
                        <a:t>Organisation</a:t>
                      </a:r>
                      <a:r>
                        <a:rPr lang="en-US" sz="1800" kern="1200" dirty="0" smtClean="0">
                          <a:solidFill>
                            <a:schemeClr val="dk1"/>
                          </a:solidFill>
                          <a:latin typeface="+mn-lt"/>
                          <a:ea typeface="+mn-ea"/>
                          <a:cs typeface="+mn-cs"/>
                        </a:rPr>
                        <a:t> and integration of </a:t>
                      </a:r>
                    </a:p>
                    <a:p>
                      <a:r>
                        <a:rPr lang="en-US" sz="1800" kern="1200" dirty="0" smtClean="0">
                          <a:solidFill>
                            <a:schemeClr val="dk1"/>
                          </a:solidFill>
                          <a:latin typeface="+mn-lt"/>
                          <a:ea typeface="+mn-ea"/>
                          <a:cs typeface="+mn-cs"/>
                        </a:rPr>
                        <a:t>                      learning experiences and content</a:t>
                      </a:r>
                      <a:endParaRPr lang="en-US" dirty="0"/>
                    </a:p>
                  </a:txBody>
                  <a:tcPr/>
                </a:tc>
                <a:tc>
                  <a:txBody>
                    <a:bodyPr/>
                    <a:lstStyle/>
                    <a:p>
                      <a:endParaRPr lang="en-US"/>
                    </a:p>
                  </a:txBody>
                  <a:tcPr/>
                </a:tc>
                <a:tc>
                  <a:txBody>
                    <a:bodyPr/>
                    <a:lstStyle/>
                    <a:p>
                      <a:endParaRPr lang="en-US" dirty="0"/>
                    </a:p>
                  </a:txBody>
                  <a:tcPr/>
                </a:tc>
              </a:tr>
            </a:tbl>
          </a:graphicData>
        </a:graphic>
      </p:graphicFrame>
      <p:sp>
        <p:nvSpPr>
          <p:cNvPr id="5" name="Footer Placeholder 4"/>
          <p:cNvSpPr>
            <a:spLocks noGrp="1"/>
          </p:cNvSpPr>
          <p:nvPr>
            <p:ph type="ftr" sz="quarter" idx="11"/>
          </p:nvPr>
        </p:nvSpPr>
        <p:spPr/>
        <p:txBody>
          <a:bodyPr/>
          <a:lstStyle/>
          <a:p>
            <a:r>
              <a:rPr lang="en-US" smtClean="0"/>
              <a:t>EDITED BY SAMWEL K.Y</a:t>
            </a:r>
            <a:endParaRPr lang="en-US"/>
          </a:p>
        </p:txBody>
      </p:sp>
      <p:sp>
        <p:nvSpPr>
          <p:cNvPr id="4" name="Slide Number Placeholder 3"/>
          <p:cNvSpPr>
            <a:spLocks noGrp="1"/>
          </p:cNvSpPr>
          <p:nvPr>
            <p:ph type="sldNum" sz="quarter" idx="12"/>
          </p:nvPr>
        </p:nvSpPr>
        <p:spPr/>
        <p:txBody>
          <a:bodyPr/>
          <a:lstStyle/>
          <a:p>
            <a:fld id="{AF66C554-E21E-4F85-B619-CF65AA637309}" type="slidenum">
              <a:rPr lang="en-US" smtClean="0"/>
              <a:pPr/>
              <a:t>40</a:t>
            </a:fld>
            <a:endParaRPr lang="en-US"/>
          </a:p>
        </p:txBody>
      </p:sp>
      <p:sp>
        <p:nvSpPr>
          <p:cNvPr id="6" name="Date Placeholder 5"/>
          <p:cNvSpPr>
            <a:spLocks noGrp="1"/>
          </p:cNvSpPr>
          <p:nvPr>
            <p:ph type="dt" sz="half" idx="10"/>
          </p:nvPr>
        </p:nvSpPr>
        <p:spPr/>
        <p:txBody>
          <a:bodyPr/>
          <a:lstStyle/>
          <a:p>
            <a:fld id="{C50FE7D6-791A-4DA0-B461-0BC4C499157E}"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p:txBody>
          <a:bodyPr/>
          <a:lstStyle/>
          <a:p>
            <a:r>
              <a:rPr lang="en-US" smtClean="0"/>
              <a:t>EDITED BY SAMWEL K.Y</a:t>
            </a:r>
            <a:endParaRPr lang="en-US"/>
          </a:p>
        </p:txBody>
      </p:sp>
      <p:sp>
        <p:nvSpPr>
          <p:cNvPr id="5" name="Slide Number Placeholder 4"/>
          <p:cNvSpPr>
            <a:spLocks noGrp="1"/>
          </p:cNvSpPr>
          <p:nvPr>
            <p:ph type="sldNum" sz="quarter" idx="12"/>
          </p:nvPr>
        </p:nvSpPr>
        <p:spPr/>
        <p:txBody>
          <a:bodyPr/>
          <a:lstStyle/>
          <a:p>
            <a:fld id="{AF66C554-E21E-4F85-B619-CF65AA637309}" type="slidenum">
              <a:rPr lang="en-US" smtClean="0"/>
              <a:pPr/>
              <a:t>41</a:t>
            </a:fld>
            <a:endParaRPr lang="en-US"/>
          </a:p>
        </p:txBody>
      </p:sp>
      <p:sp>
        <p:nvSpPr>
          <p:cNvPr id="3" name="Content Placeholder 2"/>
          <p:cNvSpPr>
            <a:spLocks noGrp="1"/>
          </p:cNvSpPr>
          <p:nvPr>
            <p:ph sz="quarter" idx="1"/>
          </p:nvPr>
        </p:nvSpPr>
        <p:spPr>
          <a:xfrm>
            <a:off x="457200" y="1676399"/>
            <a:ext cx="8229600" cy="3429001"/>
          </a:xfrm>
        </p:spPr>
        <p:txBody>
          <a:bodyPr/>
          <a:lstStyle/>
          <a:p>
            <a:pPr>
              <a:buNone/>
            </a:pPr>
            <a:r>
              <a:rPr lang="en-US" b="1" dirty="0" smtClean="0"/>
              <a:t>Phase 1: Aims, goals and objectives</a:t>
            </a:r>
          </a:p>
          <a:p>
            <a:pPr>
              <a:buNone/>
            </a:pPr>
            <a:r>
              <a:rPr lang="en-US" dirty="0" smtClean="0"/>
              <a:t>According to Wheeler, necessary things to consider in the development of aims, goals and objectives is the three steps only by;</a:t>
            </a:r>
          </a:p>
          <a:p>
            <a:pPr>
              <a:buFont typeface="Wingdings" pitchFamily="2" charset="2"/>
              <a:buChar char="Ø"/>
            </a:pPr>
            <a:r>
              <a:rPr lang="en-US" b="1" dirty="0" smtClean="0"/>
              <a:t>stating the ultimate goals</a:t>
            </a:r>
          </a:p>
          <a:p>
            <a:pPr>
              <a:buFont typeface="Wingdings" pitchFamily="2" charset="2"/>
              <a:buChar char="Ø"/>
            </a:pPr>
            <a:r>
              <a:rPr lang="en-US" b="1" dirty="0" smtClean="0"/>
              <a:t>stating the mediate goals</a:t>
            </a:r>
          </a:p>
          <a:p>
            <a:pPr>
              <a:buFont typeface="Wingdings" pitchFamily="2" charset="2"/>
              <a:buChar char="Ø"/>
            </a:pPr>
            <a:r>
              <a:rPr lang="en-US" b="1" dirty="0" smtClean="0"/>
              <a:t>setting up the proximate goals:</a:t>
            </a:r>
            <a:endParaRPr lang="en-US" dirty="0" smtClean="0"/>
          </a:p>
          <a:p>
            <a:pPr>
              <a:buFont typeface="Wingdings" pitchFamily="2" charset="2"/>
              <a:buChar char="Ø"/>
            </a:pPr>
            <a:endParaRPr lang="en-US" dirty="0" smtClean="0"/>
          </a:p>
          <a:p>
            <a:endParaRPr lang="en-US" dirty="0"/>
          </a:p>
        </p:txBody>
      </p:sp>
      <p:sp>
        <p:nvSpPr>
          <p:cNvPr id="7" name="Date Placeholder 6"/>
          <p:cNvSpPr>
            <a:spLocks noGrp="1"/>
          </p:cNvSpPr>
          <p:nvPr>
            <p:ph type="dt" sz="half" idx="10"/>
          </p:nvPr>
        </p:nvSpPr>
        <p:spPr/>
        <p:txBody>
          <a:bodyPr/>
          <a:lstStyle/>
          <a:p>
            <a:fld id="{486B0BD4-55F3-40FF-AB52-290F6BAF61B6}"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p:txBody>
          <a:bodyPr/>
          <a:lstStyle/>
          <a:p>
            <a:r>
              <a:rPr lang="en-US" smtClean="0"/>
              <a:t>EDITED BY SAMWEL K.Y</a:t>
            </a:r>
            <a:endParaRPr lang="en-US"/>
          </a:p>
        </p:txBody>
      </p:sp>
      <p:sp>
        <p:nvSpPr>
          <p:cNvPr id="5" name="Slide Number Placeholder 4"/>
          <p:cNvSpPr>
            <a:spLocks noGrp="1"/>
          </p:cNvSpPr>
          <p:nvPr>
            <p:ph type="sldNum" sz="quarter" idx="12"/>
          </p:nvPr>
        </p:nvSpPr>
        <p:spPr/>
        <p:txBody>
          <a:bodyPr/>
          <a:lstStyle/>
          <a:p>
            <a:fld id="{AF66C554-E21E-4F85-B619-CF65AA637309}" type="slidenum">
              <a:rPr lang="en-US" smtClean="0"/>
              <a:pPr/>
              <a:t>42</a:t>
            </a:fld>
            <a:endParaRPr lang="en-US"/>
          </a:p>
        </p:txBody>
      </p:sp>
      <p:sp>
        <p:nvSpPr>
          <p:cNvPr id="3" name="Content Placeholder 2"/>
          <p:cNvSpPr>
            <a:spLocks noGrp="1"/>
          </p:cNvSpPr>
          <p:nvPr>
            <p:ph sz="quarter" idx="1"/>
          </p:nvPr>
        </p:nvSpPr>
        <p:spPr>
          <a:xfrm>
            <a:off x="457200" y="1752599"/>
            <a:ext cx="8229600" cy="2971801"/>
          </a:xfrm>
        </p:spPr>
        <p:txBody>
          <a:bodyPr>
            <a:normAutofit lnSpcReduction="10000"/>
          </a:bodyPr>
          <a:lstStyle/>
          <a:p>
            <a:pPr>
              <a:buNone/>
            </a:pPr>
            <a:r>
              <a:rPr lang="en-US" b="1" dirty="0" smtClean="0"/>
              <a:t>The ultimate goals</a:t>
            </a:r>
          </a:p>
          <a:p>
            <a:pPr>
              <a:buNone/>
            </a:pPr>
            <a:r>
              <a:rPr lang="en-US" dirty="0" smtClean="0"/>
              <a:t>-These are the expected outcomes or the expected end-products of an education</a:t>
            </a:r>
          </a:p>
          <a:p>
            <a:pPr>
              <a:buNone/>
            </a:pPr>
            <a:r>
              <a:rPr lang="en-US" dirty="0" smtClean="0"/>
              <a:t>-expressed as patterns or categories of behaviour that are carried out over time.</a:t>
            </a:r>
          </a:p>
          <a:p>
            <a:pPr>
              <a:buFontTx/>
              <a:buChar char="-"/>
            </a:pPr>
            <a:r>
              <a:rPr lang="en-US" dirty="0" smtClean="0"/>
              <a:t>students will exhibit as a result of the education they have received.</a:t>
            </a:r>
          </a:p>
          <a:p>
            <a:pPr>
              <a:buNone/>
            </a:pPr>
            <a:endParaRPr lang="en-US" dirty="0"/>
          </a:p>
        </p:txBody>
      </p:sp>
      <p:sp>
        <p:nvSpPr>
          <p:cNvPr id="7" name="Date Placeholder 6"/>
          <p:cNvSpPr>
            <a:spLocks noGrp="1"/>
          </p:cNvSpPr>
          <p:nvPr>
            <p:ph type="dt" sz="half" idx="10"/>
          </p:nvPr>
        </p:nvSpPr>
        <p:spPr/>
        <p:txBody>
          <a:bodyPr/>
          <a:lstStyle/>
          <a:p>
            <a:fld id="{8B149667-0433-418A-B745-D2F147079F87}"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p:txBody>
          <a:bodyPr/>
          <a:lstStyle/>
          <a:p>
            <a:r>
              <a:rPr lang="en-US" smtClean="0"/>
              <a:t>EDITED BY SAMWEL K.Y</a:t>
            </a:r>
            <a:endParaRPr lang="en-US"/>
          </a:p>
        </p:txBody>
      </p:sp>
      <p:sp>
        <p:nvSpPr>
          <p:cNvPr id="5" name="Slide Number Placeholder 4"/>
          <p:cNvSpPr>
            <a:spLocks noGrp="1"/>
          </p:cNvSpPr>
          <p:nvPr>
            <p:ph type="sldNum" sz="quarter" idx="12"/>
          </p:nvPr>
        </p:nvSpPr>
        <p:spPr/>
        <p:txBody>
          <a:bodyPr/>
          <a:lstStyle/>
          <a:p>
            <a:fld id="{AF66C554-E21E-4F85-B619-CF65AA637309}" type="slidenum">
              <a:rPr lang="en-US" smtClean="0"/>
              <a:pPr/>
              <a:t>43</a:t>
            </a:fld>
            <a:endParaRPr lang="en-US"/>
          </a:p>
        </p:txBody>
      </p:sp>
      <p:sp>
        <p:nvSpPr>
          <p:cNvPr id="3" name="Content Placeholder 2"/>
          <p:cNvSpPr>
            <a:spLocks noGrp="1"/>
          </p:cNvSpPr>
          <p:nvPr>
            <p:ph sz="quarter" idx="1"/>
          </p:nvPr>
        </p:nvSpPr>
        <p:spPr>
          <a:xfrm>
            <a:off x="457200" y="2057400"/>
            <a:ext cx="8229600" cy="2743201"/>
          </a:xfrm>
        </p:spPr>
        <p:txBody>
          <a:bodyPr>
            <a:normAutofit fontScale="92500" lnSpcReduction="20000"/>
          </a:bodyPr>
          <a:lstStyle/>
          <a:p>
            <a:pPr>
              <a:buNone/>
            </a:pPr>
            <a:r>
              <a:rPr lang="en-US" b="1" dirty="0" smtClean="0"/>
              <a:t>Mediate goals</a:t>
            </a:r>
          </a:p>
          <a:p>
            <a:pPr>
              <a:buFontTx/>
              <a:buChar char="-"/>
            </a:pPr>
            <a:r>
              <a:rPr lang="en-US" dirty="0" smtClean="0"/>
              <a:t>These are the patterns of expected behaviour at a given stages over the educational period</a:t>
            </a:r>
          </a:p>
          <a:p>
            <a:pPr>
              <a:buNone/>
            </a:pPr>
            <a:endParaRPr lang="en-US" dirty="0" smtClean="0"/>
          </a:p>
          <a:p>
            <a:pPr>
              <a:buNone/>
            </a:pPr>
            <a:r>
              <a:rPr lang="en-US" b="1" dirty="0" smtClean="0"/>
              <a:t>Proximate goals</a:t>
            </a:r>
          </a:p>
          <a:p>
            <a:pPr>
              <a:buFontTx/>
              <a:buChar char="-"/>
            </a:pPr>
            <a:r>
              <a:rPr lang="en-US" dirty="0" smtClean="0"/>
              <a:t>These are the most specific statements of intended behavioural outcomes. </a:t>
            </a:r>
          </a:p>
          <a:p>
            <a:pPr>
              <a:buNone/>
            </a:pPr>
            <a:endParaRPr lang="en-US" dirty="0"/>
          </a:p>
        </p:txBody>
      </p:sp>
      <p:sp>
        <p:nvSpPr>
          <p:cNvPr id="7" name="Date Placeholder 6"/>
          <p:cNvSpPr>
            <a:spLocks noGrp="1"/>
          </p:cNvSpPr>
          <p:nvPr>
            <p:ph type="dt" sz="half" idx="10"/>
          </p:nvPr>
        </p:nvSpPr>
        <p:spPr/>
        <p:txBody>
          <a:bodyPr/>
          <a:lstStyle/>
          <a:p>
            <a:fld id="{A3E88FE7-7B9F-416C-8980-FD304771D0A8}"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p:txBody>
          <a:bodyPr/>
          <a:lstStyle/>
          <a:p>
            <a:r>
              <a:rPr lang="en-US" smtClean="0"/>
              <a:t>EDITED BY SAMWEL K.Y</a:t>
            </a:r>
            <a:endParaRPr lang="en-US"/>
          </a:p>
        </p:txBody>
      </p:sp>
      <p:sp>
        <p:nvSpPr>
          <p:cNvPr id="5" name="Slide Number Placeholder 4"/>
          <p:cNvSpPr>
            <a:spLocks noGrp="1"/>
          </p:cNvSpPr>
          <p:nvPr>
            <p:ph type="sldNum" sz="quarter" idx="12"/>
          </p:nvPr>
        </p:nvSpPr>
        <p:spPr/>
        <p:txBody>
          <a:bodyPr/>
          <a:lstStyle/>
          <a:p>
            <a:fld id="{AF66C554-E21E-4F85-B619-CF65AA637309}" type="slidenum">
              <a:rPr lang="en-US" smtClean="0"/>
              <a:pPr/>
              <a:t>44</a:t>
            </a:fld>
            <a:endParaRPr lang="en-US"/>
          </a:p>
        </p:txBody>
      </p:sp>
      <p:sp>
        <p:nvSpPr>
          <p:cNvPr id="3" name="Content Placeholder 2"/>
          <p:cNvSpPr>
            <a:spLocks noGrp="1"/>
          </p:cNvSpPr>
          <p:nvPr>
            <p:ph sz="quarter" idx="1"/>
          </p:nvPr>
        </p:nvSpPr>
        <p:spPr/>
        <p:txBody>
          <a:bodyPr>
            <a:normAutofit/>
          </a:bodyPr>
          <a:lstStyle/>
          <a:p>
            <a:pPr>
              <a:buNone/>
            </a:pPr>
            <a:r>
              <a:rPr lang="en-US" b="1" dirty="0" smtClean="0"/>
              <a:t>Phase 2:  The selection of learning experience</a:t>
            </a:r>
          </a:p>
          <a:p>
            <a:pPr>
              <a:buFontTx/>
              <a:buChar char="-"/>
            </a:pPr>
            <a:r>
              <a:rPr lang="en-US" dirty="0" smtClean="0"/>
              <a:t>Wheeler argue that, appropriate means are required to change behaviour </a:t>
            </a:r>
          </a:p>
          <a:p>
            <a:pPr>
              <a:buFontTx/>
              <a:buChar char="-"/>
            </a:pPr>
            <a:r>
              <a:rPr lang="en-US" dirty="0" smtClean="0"/>
              <a:t>these appropriate means are concerned with the selection of appropriate learning experiences.</a:t>
            </a:r>
          </a:p>
          <a:p>
            <a:pPr>
              <a:buFontTx/>
              <a:buChar char="-"/>
            </a:pPr>
            <a:r>
              <a:rPr lang="en-US" dirty="0" smtClean="0"/>
              <a:t>the relationship between the learning experience and the resulting behaviour should be conditional one</a:t>
            </a:r>
          </a:p>
          <a:p>
            <a:pPr>
              <a:buFontTx/>
              <a:buChar char="-"/>
            </a:pPr>
            <a:r>
              <a:rPr lang="en-US" dirty="0" smtClean="0"/>
              <a:t>the selection of learning experiences must be considered in three levels corresponding to the steps elaborated in phase I.</a:t>
            </a:r>
          </a:p>
          <a:p>
            <a:endParaRPr lang="en-US" dirty="0"/>
          </a:p>
        </p:txBody>
      </p:sp>
      <p:sp>
        <p:nvSpPr>
          <p:cNvPr id="7" name="Date Placeholder 6"/>
          <p:cNvSpPr>
            <a:spLocks noGrp="1"/>
          </p:cNvSpPr>
          <p:nvPr>
            <p:ph type="dt" sz="half" idx="10"/>
          </p:nvPr>
        </p:nvSpPr>
        <p:spPr/>
        <p:txBody>
          <a:bodyPr/>
          <a:lstStyle/>
          <a:p>
            <a:fld id="{FC150D46-52F1-42A5-83FB-35B0A5CCEC34}"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p:txBody>
          <a:bodyPr/>
          <a:lstStyle/>
          <a:p>
            <a:r>
              <a:rPr lang="en-US" smtClean="0"/>
              <a:t>EDITED BY SAMWEL K.Y</a:t>
            </a:r>
            <a:endParaRPr lang="en-US"/>
          </a:p>
        </p:txBody>
      </p:sp>
      <p:sp>
        <p:nvSpPr>
          <p:cNvPr id="5" name="Slide Number Placeholder 4"/>
          <p:cNvSpPr>
            <a:spLocks noGrp="1"/>
          </p:cNvSpPr>
          <p:nvPr>
            <p:ph type="sldNum" sz="quarter" idx="12"/>
          </p:nvPr>
        </p:nvSpPr>
        <p:spPr/>
        <p:txBody>
          <a:bodyPr/>
          <a:lstStyle/>
          <a:p>
            <a:fld id="{AF66C554-E21E-4F85-B619-CF65AA637309}" type="slidenum">
              <a:rPr lang="en-US" smtClean="0"/>
              <a:pPr/>
              <a:t>45</a:t>
            </a:fld>
            <a:endParaRPr lang="en-US"/>
          </a:p>
        </p:txBody>
      </p:sp>
      <p:sp>
        <p:nvSpPr>
          <p:cNvPr id="3" name="Content Placeholder 2"/>
          <p:cNvSpPr>
            <a:spLocks noGrp="1"/>
          </p:cNvSpPr>
          <p:nvPr>
            <p:ph sz="quarter" idx="1"/>
          </p:nvPr>
        </p:nvSpPr>
        <p:spPr>
          <a:xfrm>
            <a:off x="457200" y="1600199"/>
            <a:ext cx="8229600" cy="3276601"/>
          </a:xfrm>
        </p:spPr>
        <p:txBody>
          <a:bodyPr/>
          <a:lstStyle/>
          <a:p>
            <a:pPr>
              <a:buNone/>
            </a:pPr>
            <a:r>
              <a:rPr lang="en-US" b="1" dirty="0" smtClean="0"/>
              <a:t>For example</a:t>
            </a:r>
            <a:r>
              <a:rPr lang="en-US" dirty="0" smtClean="0"/>
              <a:t>, </a:t>
            </a:r>
          </a:p>
          <a:p>
            <a:pPr>
              <a:buNone/>
            </a:pPr>
            <a:r>
              <a:rPr lang="en-US" dirty="0" smtClean="0"/>
              <a:t>if we want behaviour from the evaluation taxonomy to appears as the ultimate goal, then it will be necessary to select learning experiences which observation or preferably experiment has shown to produce behaviour which falls within this category.</a:t>
            </a:r>
          </a:p>
          <a:p>
            <a:endParaRPr lang="en-US" dirty="0"/>
          </a:p>
        </p:txBody>
      </p:sp>
      <p:sp>
        <p:nvSpPr>
          <p:cNvPr id="7" name="Date Placeholder 6"/>
          <p:cNvSpPr>
            <a:spLocks noGrp="1"/>
          </p:cNvSpPr>
          <p:nvPr>
            <p:ph type="dt" sz="half" idx="10"/>
          </p:nvPr>
        </p:nvSpPr>
        <p:spPr/>
        <p:txBody>
          <a:bodyPr/>
          <a:lstStyle/>
          <a:p>
            <a:fld id="{9BB02B36-BE01-4268-B4AB-B93A97C6158D}"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p:txBody>
          <a:bodyPr/>
          <a:lstStyle/>
          <a:p>
            <a:r>
              <a:rPr lang="en-US" smtClean="0"/>
              <a:t>EDITED BY SAMWEL K.Y</a:t>
            </a:r>
            <a:endParaRPr lang="en-US"/>
          </a:p>
        </p:txBody>
      </p:sp>
      <p:sp>
        <p:nvSpPr>
          <p:cNvPr id="5" name="Slide Number Placeholder 4"/>
          <p:cNvSpPr>
            <a:spLocks noGrp="1"/>
          </p:cNvSpPr>
          <p:nvPr>
            <p:ph type="sldNum" sz="quarter" idx="12"/>
          </p:nvPr>
        </p:nvSpPr>
        <p:spPr/>
        <p:txBody>
          <a:bodyPr/>
          <a:lstStyle/>
          <a:p>
            <a:fld id="{AF66C554-E21E-4F85-B619-CF65AA637309}" type="slidenum">
              <a:rPr lang="en-US" smtClean="0"/>
              <a:pPr/>
              <a:t>46</a:t>
            </a:fld>
            <a:endParaRPr lang="en-US"/>
          </a:p>
        </p:txBody>
      </p:sp>
      <p:sp>
        <p:nvSpPr>
          <p:cNvPr id="3" name="Content Placeholder 2"/>
          <p:cNvSpPr>
            <a:spLocks noGrp="1"/>
          </p:cNvSpPr>
          <p:nvPr>
            <p:ph sz="quarter" idx="1"/>
          </p:nvPr>
        </p:nvSpPr>
        <p:spPr>
          <a:xfrm>
            <a:off x="457200" y="1676400"/>
            <a:ext cx="8229600" cy="4449763"/>
          </a:xfrm>
        </p:spPr>
        <p:txBody>
          <a:bodyPr>
            <a:normAutofit lnSpcReduction="10000"/>
          </a:bodyPr>
          <a:lstStyle/>
          <a:p>
            <a:pPr>
              <a:buNone/>
            </a:pPr>
            <a:r>
              <a:rPr lang="en-US" b="1" dirty="0" smtClean="0"/>
              <a:t>Phase 3: The selection of content</a:t>
            </a:r>
          </a:p>
          <a:p>
            <a:pPr>
              <a:buFontTx/>
              <a:buChar char="-"/>
            </a:pPr>
            <a:r>
              <a:rPr lang="en-US" dirty="0" smtClean="0"/>
              <a:t>Every learning experience involves content because a person is acting upon or being acted upon by some other person or a thing.</a:t>
            </a:r>
          </a:p>
          <a:p>
            <a:pPr>
              <a:buFontTx/>
              <a:buChar char="-"/>
            </a:pPr>
            <a:r>
              <a:rPr lang="en-US" dirty="0" smtClean="0"/>
              <a:t>The selection of content deals with deciding what knowledge, concepts, principles, generalizations, theories, techniques and procedures should be included in a particular subject.</a:t>
            </a:r>
          </a:p>
          <a:p>
            <a:pPr>
              <a:buFontTx/>
              <a:buChar char="-"/>
            </a:pPr>
            <a:r>
              <a:rPr lang="en-US" dirty="0" smtClean="0"/>
              <a:t>The criteria to consider for selection are the </a:t>
            </a:r>
            <a:r>
              <a:rPr lang="en-US" u="sng" dirty="0" smtClean="0">
                <a:solidFill>
                  <a:srgbClr val="FF0000"/>
                </a:solidFill>
              </a:rPr>
              <a:t>importance</a:t>
            </a:r>
            <a:r>
              <a:rPr lang="en-US" dirty="0" smtClean="0"/>
              <a:t>, </a:t>
            </a:r>
            <a:r>
              <a:rPr lang="en-US" u="sng" dirty="0" smtClean="0">
                <a:solidFill>
                  <a:srgbClr val="FF0000"/>
                </a:solidFill>
              </a:rPr>
              <a:t>difficulty</a:t>
            </a:r>
            <a:r>
              <a:rPr lang="en-US" dirty="0" smtClean="0"/>
              <a:t> and </a:t>
            </a:r>
            <a:r>
              <a:rPr lang="en-US" u="sng" dirty="0" smtClean="0">
                <a:solidFill>
                  <a:srgbClr val="FF0000"/>
                </a:solidFill>
              </a:rPr>
              <a:t>relevance</a:t>
            </a:r>
          </a:p>
          <a:p>
            <a:pPr>
              <a:buFontTx/>
              <a:buChar char="-"/>
            </a:pPr>
            <a:endParaRPr lang="en-US" dirty="0" smtClean="0"/>
          </a:p>
          <a:p>
            <a:endParaRPr lang="en-US" dirty="0"/>
          </a:p>
        </p:txBody>
      </p:sp>
      <p:sp>
        <p:nvSpPr>
          <p:cNvPr id="7" name="Date Placeholder 6"/>
          <p:cNvSpPr>
            <a:spLocks noGrp="1"/>
          </p:cNvSpPr>
          <p:nvPr>
            <p:ph type="dt" sz="half" idx="10"/>
          </p:nvPr>
        </p:nvSpPr>
        <p:spPr/>
        <p:txBody>
          <a:bodyPr/>
          <a:lstStyle/>
          <a:p>
            <a:fld id="{469550B6-7A42-4FF7-86B9-4D08A30C4989}"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p:txBody>
          <a:bodyPr/>
          <a:lstStyle/>
          <a:p>
            <a:r>
              <a:rPr lang="en-US" smtClean="0"/>
              <a:t>EDITED BY SAMWEL K.Y</a:t>
            </a:r>
            <a:endParaRPr lang="en-US"/>
          </a:p>
        </p:txBody>
      </p:sp>
      <p:sp>
        <p:nvSpPr>
          <p:cNvPr id="5" name="Slide Number Placeholder 4"/>
          <p:cNvSpPr>
            <a:spLocks noGrp="1"/>
          </p:cNvSpPr>
          <p:nvPr>
            <p:ph type="sldNum" sz="quarter" idx="12"/>
          </p:nvPr>
        </p:nvSpPr>
        <p:spPr/>
        <p:txBody>
          <a:bodyPr/>
          <a:lstStyle/>
          <a:p>
            <a:fld id="{AF66C554-E21E-4F85-B619-CF65AA637309}" type="slidenum">
              <a:rPr lang="en-US" smtClean="0"/>
              <a:pPr/>
              <a:t>47</a:t>
            </a:fld>
            <a:endParaRPr lang="en-US"/>
          </a:p>
        </p:txBody>
      </p:sp>
      <p:sp>
        <p:nvSpPr>
          <p:cNvPr id="3" name="Content Placeholder 2"/>
          <p:cNvSpPr>
            <a:spLocks noGrp="1"/>
          </p:cNvSpPr>
          <p:nvPr>
            <p:ph sz="quarter" idx="1"/>
          </p:nvPr>
        </p:nvSpPr>
        <p:spPr>
          <a:xfrm>
            <a:off x="457200" y="1600199"/>
            <a:ext cx="8229600" cy="4114801"/>
          </a:xfrm>
        </p:spPr>
        <p:txBody>
          <a:bodyPr>
            <a:normAutofit fontScale="92500" lnSpcReduction="10000"/>
          </a:bodyPr>
          <a:lstStyle/>
          <a:p>
            <a:r>
              <a:rPr lang="en-US" dirty="0" smtClean="0"/>
              <a:t>The caution given by Wheeler:</a:t>
            </a:r>
          </a:p>
          <a:p>
            <a:pPr>
              <a:buFontTx/>
              <a:buChar char="-"/>
            </a:pPr>
            <a:r>
              <a:rPr lang="en-US" dirty="0" smtClean="0"/>
              <a:t>the selection of content should not be related directly to the general objectives. </a:t>
            </a:r>
          </a:p>
          <a:p>
            <a:pPr>
              <a:buFontTx/>
              <a:buChar char="-"/>
            </a:pPr>
            <a:r>
              <a:rPr lang="en-US" dirty="0" smtClean="0"/>
              <a:t>Not doing so employ </a:t>
            </a:r>
            <a:r>
              <a:rPr lang="en-US" b="1" dirty="0" smtClean="0"/>
              <a:t>an elicit </a:t>
            </a:r>
            <a:r>
              <a:rPr lang="en-US" dirty="0" smtClean="0"/>
              <a:t>curriculum process because the general objectives are to be translated more into specific objectives.</a:t>
            </a:r>
          </a:p>
          <a:p>
            <a:pPr>
              <a:buNone/>
            </a:pPr>
            <a:r>
              <a:rPr lang="en-US" b="1" dirty="0" smtClean="0"/>
              <a:t>Assignment for phase 4&amp;5: From the interrelatedness seen to the prior elements of Wheelers model, show the next interrelatedness to the proceeding steps of phase 4&amp;5. Read wheeler (1967)</a:t>
            </a:r>
            <a:endParaRPr lang="en-US" b="1" dirty="0"/>
          </a:p>
        </p:txBody>
      </p:sp>
      <p:sp>
        <p:nvSpPr>
          <p:cNvPr id="7" name="Date Placeholder 6"/>
          <p:cNvSpPr>
            <a:spLocks noGrp="1"/>
          </p:cNvSpPr>
          <p:nvPr>
            <p:ph type="dt" sz="half" idx="10"/>
          </p:nvPr>
        </p:nvSpPr>
        <p:spPr/>
        <p:txBody>
          <a:bodyPr/>
          <a:lstStyle/>
          <a:p>
            <a:fld id="{7FEC35B3-1B5F-4EE7-A8A2-2C6C5D7B4218}"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p:txBody>
          <a:bodyPr/>
          <a:lstStyle/>
          <a:p>
            <a:r>
              <a:rPr lang="en-US" smtClean="0"/>
              <a:t>EDITED BY SAMWEL K.Y</a:t>
            </a:r>
            <a:endParaRPr lang="en-US"/>
          </a:p>
        </p:txBody>
      </p:sp>
      <p:sp>
        <p:nvSpPr>
          <p:cNvPr id="5" name="Slide Number Placeholder 4"/>
          <p:cNvSpPr>
            <a:spLocks noGrp="1"/>
          </p:cNvSpPr>
          <p:nvPr>
            <p:ph type="sldNum" sz="quarter" idx="12"/>
          </p:nvPr>
        </p:nvSpPr>
        <p:spPr/>
        <p:txBody>
          <a:bodyPr/>
          <a:lstStyle/>
          <a:p>
            <a:fld id="{AF66C554-E21E-4F85-B619-CF65AA637309}" type="slidenum">
              <a:rPr lang="en-US" smtClean="0"/>
              <a:pPr/>
              <a:t>48</a:t>
            </a:fld>
            <a:endParaRPr lang="en-US"/>
          </a:p>
        </p:txBody>
      </p:sp>
      <p:sp>
        <p:nvSpPr>
          <p:cNvPr id="3" name="Content Placeholder 2"/>
          <p:cNvSpPr>
            <a:spLocks noGrp="1"/>
          </p:cNvSpPr>
          <p:nvPr>
            <p:ph sz="quarter" idx="1"/>
          </p:nvPr>
        </p:nvSpPr>
        <p:spPr>
          <a:xfrm>
            <a:off x="457200" y="1600199"/>
            <a:ext cx="8229600" cy="3505201"/>
          </a:xfrm>
        </p:spPr>
        <p:txBody>
          <a:bodyPr>
            <a:normAutofit/>
          </a:bodyPr>
          <a:lstStyle/>
          <a:p>
            <a:pPr>
              <a:buNone/>
            </a:pPr>
            <a:r>
              <a:rPr lang="en-US" b="1" dirty="0" smtClean="0"/>
              <a:t>Observations from Wheeler’ s cyclic model</a:t>
            </a:r>
            <a:endParaRPr lang="en-US" dirty="0" smtClean="0"/>
          </a:p>
          <a:p>
            <a:pPr lvl="0"/>
            <a:r>
              <a:rPr lang="en-US" dirty="0" smtClean="0"/>
              <a:t>evaluation is not terminal</a:t>
            </a:r>
          </a:p>
          <a:p>
            <a:pPr lvl="0"/>
            <a:r>
              <a:rPr lang="en-US" dirty="0" smtClean="0"/>
              <a:t>It sets the objective as the first step as well as the final step. </a:t>
            </a:r>
          </a:p>
          <a:p>
            <a:pPr lvl="0"/>
            <a:r>
              <a:rPr lang="en-US" dirty="0" smtClean="0"/>
              <a:t>The model indicates that these steps are in a continuous cycle that responds to changes within education.</a:t>
            </a:r>
          </a:p>
          <a:p>
            <a:endParaRPr lang="en-US" dirty="0"/>
          </a:p>
        </p:txBody>
      </p:sp>
      <p:sp>
        <p:nvSpPr>
          <p:cNvPr id="7" name="Date Placeholder 6"/>
          <p:cNvSpPr>
            <a:spLocks noGrp="1"/>
          </p:cNvSpPr>
          <p:nvPr>
            <p:ph type="dt" sz="half" idx="10"/>
          </p:nvPr>
        </p:nvSpPr>
        <p:spPr/>
        <p:txBody>
          <a:bodyPr/>
          <a:lstStyle/>
          <a:p>
            <a:fld id="{042A7569-8E90-4813-973A-9445D2079633}"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p:txBody>
          <a:bodyPr/>
          <a:lstStyle/>
          <a:p>
            <a:r>
              <a:rPr lang="en-US" smtClean="0"/>
              <a:t>EDITED BY SAMWEL K.Y</a:t>
            </a:r>
            <a:endParaRPr lang="en-US"/>
          </a:p>
        </p:txBody>
      </p:sp>
      <p:sp>
        <p:nvSpPr>
          <p:cNvPr id="5" name="Slide Number Placeholder 4"/>
          <p:cNvSpPr>
            <a:spLocks noGrp="1"/>
          </p:cNvSpPr>
          <p:nvPr>
            <p:ph type="sldNum" sz="quarter" idx="12"/>
          </p:nvPr>
        </p:nvSpPr>
        <p:spPr/>
        <p:txBody>
          <a:bodyPr/>
          <a:lstStyle/>
          <a:p>
            <a:fld id="{AF66C554-E21E-4F85-B619-CF65AA637309}" type="slidenum">
              <a:rPr lang="en-US" smtClean="0"/>
              <a:pPr/>
              <a:t>49</a:t>
            </a:fld>
            <a:endParaRPr lang="en-US"/>
          </a:p>
        </p:txBody>
      </p:sp>
      <p:sp>
        <p:nvSpPr>
          <p:cNvPr id="3" name="Content Placeholder 2"/>
          <p:cNvSpPr>
            <a:spLocks noGrp="1"/>
          </p:cNvSpPr>
          <p:nvPr>
            <p:ph sz="quarter" idx="1"/>
          </p:nvPr>
        </p:nvSpPr>
        <p:spPr>
          <a:xfrm>
            <a:off x="457200" y="1676399"/>
            <a:ext cx="8229600" cy="3429001"/>
          </a:xfrm>
        </p:spPr>
        <p:txBody>
          <a:bodyPr>
            <a:normAutofit lnSpcReduction="10000"/>
          </a:bodyPr>
          <a:lstStyle/>
          <a:p>
            <a:pPr>
              <a:buNone/>
            </a:pPr>
            <a:r>
              <a:rPr lang="en-US" b="1" dirty="0" smtClean="0"/>
              <a:t>Strengths of cyclic model</a:t>
            </a:r>
            <a:endParaRPr lang="en-US" dirty="0" smtClean="0"/>
          </a:p>
          <a:p>
            <a:pPr lvl="0"/>
            <a:r>
              <a:rPr lang="en-US" dirty="0" smtClean="0"/>
              <a:t>The nature of cyclic model of various elements of curriculum to be seen continuous enable to cope with new situations and consequently reacting to changing circumstances. </a:t>
            </a:r>
          </a:p>
          <a:p>
            <a:pPr lvl="0"/>
            <a:r>
              <a:rPr lang="en-US" dirty="0" smtClean="0"/>
              <a:t> Reduce dependence to the specifically stated objectives but the dependence of the prior phase to the achievement of the next phase. </a:t>
            </a:r>
          </a:p>
          <a:p>
            <a:endParaRPr lang="en-US" dirty="0"/>
          </a:p>
        </p:txBody>
      </p:sp>
      <p:sp>
        <p:nvSpPr>
          <p:cNvPr id="7" name="Date Placeholder 6"/>
          <p:cNvSpPr>
            <a:spLocks noGrp="1"/>
          </p:cNvSpPr>
          <p:nvPr>
            <p:ph type="dt" sz="half" idx="10"/>
          </p:nvPr>
        </p:nvSpPr>
        <p:spPr/>
        <p:txBody>
          <a:bodyPr/>
          <a:lstStyle/>
          <a:p>
            <a:fld id="{4C061F72-D3B8-44CC-BB03-9FDE7046BA67}"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p:txBody>
          <a:bodyPr/>
          <a:lstStyle/>
          <a:p>
            <a:r>
              <a:rPr lang="en-US" smtClean="0"/>
              <a:t>EDITED BY SAMWEL K.Y</a:t>
            </a:r>
            <a:endParaRPr lang="en-US"/>
          </a:p>
        </p:txBody>
      </p:sp>
      <p:sp>
        <p:nvSpPr>
          <p:cNvPr id="5" name="Slide Number Placeholder 4"/>
          <p:cNvSpPr>
            <a:spLocks noGrp="1"/>
          </p:cNvSpPr>
          <p:nvPr>
            <p:ph type="sldNum" sz="quarter" idx="12"/>
          </p:nvPr>
        </p:nvSpPr>
        <p:spPr/>
        <p:txBody>
          <a:bodyPr/>
          <a:lstStyle/>
          <a:p>
            <a:fld id="{AF66C554-E21E-4F85-B619-CF65AA637309}" type="slidenum">
              <a:rPr lang="en-US" smtClean="0"/>
              <a:pPr/>
              <a:t>50</a:t>
            </a:fld>
            <a:endParaRPr lang="en-US"/>
          </a:p>
        </p:txBody>
      </p:sp>
      <p:sp>
        <p:nvSpPr>
          <p:cNvPr id="3" name="Content Placeholder 2"/>
          <p:cNvSpPr>
            <a:spLocks noGrp="1"/>
          </p:cNvSpPr>
          <p:nvPr>
            <p:ph sz="quarter" idx="1"/>
          </p:nvPr>
        </p:nvSpPr>
        <p:spPr>
          <a:xfrm>
            <a:off x="457200" y="1752600"/>
            <a:ext cx="8229600" cy="3048000"/>
          </a:xfrm>
        </p:spPr>
        <p:txBody>
          <a:bodyPr/>
          <a:lstStyle/>
          <a:p>
            <a:pPr>
              <a:buNone/>
            </a:pPr>
            <a:r>
              <a:rPr lang="en-US" b="1" dirty="0" smtClean="0"/>
              <a:t>Assignment</a:t>
            </a:r>
          </a:p>
          <a:p>
            <a:pPr>
              <a:buNone/>
            </a:pPr>
            <a:r>
              <a:rPr lang="en-US" dirty="0" smtClean="0"/>
              <a:t>In comparison to the rationale model of Tyler (1949), what are the weaknesses of Wheeler’s cyclic model for curriculum development?</a:t>
            </a:r>
            <a:endParaRPr lang="en-US" dirty="0"/>
          </a:p>
        </p:txBody>
      </p:sp>
      <p:sp>
        <p:nvSpPr>
          <p:cNvPr id="7" name="Date Placeholder 6"/>
          <p:cNvSpPr>
            <a:spLocks noGrp="1"/>
          </p:cNvSpPr>
          <p:nvPr>
            <p:ph type="dt" sz="half" idx="10"/>
          </p:nvPr>
        </p:nvSpPr>
        <p:spPr/>
        <p:txBody>
          <a:bodyPr/>
          <a:lstStyle/>
          <a:p>
            <a:fld id="{C112E706-8AF7-4EEC-A5EB-9E59394EB954}"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Weaknesses of cyclic model</a:t>
            </a:r>
            <a:endParaRPr lang="sw-KE" dirty="0"/>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5" name="Slide Number Placeholder 4"/>
          <p:cNvSpPr>
            <a:spLocks noGrp="1"/>
          </p:cNvSpPr>
          <p:nvPr>
            <p:ph type="sldNum" sz="quarter" idx="12"/>
          </p:nvPr>
        </p:nvSpPr>
        <p:spPr/>
        <p:txBody>
          <a:bodyPr/>
          <a:lstStyle/>
          <a:p>
            <a:fld id="{AF66C554-E21E-4F85-B619-CF65AA637309}" type="slidenum">
              <a:rPr lang="en-US" smtClean="0"/>
              <a:pPr/>
              <a:t>51</a:t>
            </a:fld>
            <a:endParaRPr lang="en-US"/>
          </a:p>
        </p:txBody>
      </p:sp>
      <p:sp>
        <p:nvSpPr>
          <p:cNvPr id="3" name="Content Placeholder 2"/>
          <p:cNvSpPr>
            <a:spLocks noGrp="1"/>
          </p:cNvSpPr>
          <p:nvPr>
            <p:ph sz="quarter" idx="1"/>
          </p:nvPr>
        </p:nvSpPr>
        <p:spPr/>
        <p:style>
          <a:lnRef idx="2">
            <a:schemeClr val="dk1">
              <a:shade val="50000"/>
            </a:schemeClr>
          </a:lnRef>
          <a:fillRef idx="1">
            <a:schemeClr val="dk1"/>
          </a:fillRef>
          <a:effectRef idx="0">
            <a:schemeClr val="dk1"/>
          </a:effectRef>
          <a:fontRef idx="minor">
            <a:schemeClr val="lt1"/>
          </a:fontRef>
        </p:style>
        <p:txBody>
          <a:bodyPr>
            <a:normAutofit/>
          </a:bodyPr>
          <a:lstStyle/>
          <a:p>
            <a:r>
              <a:rPr lang="en-US" dirty="0" smtClean="0">
                <a:solidFill>
                  <a:schemeClr val="accent3"/>
                </a:solidFill>
              </a:rPr>
              <a:t>It is  time consuming because phases are interrelated and implementation of each phase depend on early only</a:t>
            </a:r>
          </a:p>
          <a:p>
            <a:r>
              <a:rPr lang="en-US" dirty="0" smtClean="0">
                <a:solidFill>
                  <a:schemeClr val="accent3"/>
                </a:solidFill>
              </a:rPr>
              <a:t>To commence with situational analysis and proceeding through the successive element of curriculum does not allow a change between processes although possibly that the stimulus for change may be originated from any curriculum element. The only change can be done in selection of content.</a:t>
            </a:r>
            <a:endParaRPr lang="sw-KE" dirty="0">
              <a:solidFill>
                <a:schemeClr val="accent3"/>
              </a:solidFill>
            </a:endParaRPr>
          </a:p>
        </p:txBody>
      </p:sp>
      <p:sp>
        <p:nvSpPr>
          <p:cNvPr id="7" name="Date Placeholder 6"/>
          <p:cNvSpPr>
            <a:spLocks noGrp="1"/>
          </p:cNvSpPr>
          <p:nvPr>
            <p:ph type="dt" sz="half" idx="10"/>
          </p:nvPr>
        </p:nvSpPr>
        <p:spPr/>
        <p:txBody>
          <a:bodyPr/>
          <a:lstStyle/>
          <a:p>
            <a:fld id="{9F6AC15F-720E-437B-95AB-FEE5EFA8CBF8}"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p:txBody>
          <a:bodyPr/>
          <a:lstStyle/>
          <a:p>
            <a:r>
              <a:rPr lang="en-US" smtClean="0"/>
              <a:t>EDITED BY SAMWEL K.Y</a:t>
            </a:r>
            <a:endParaRPr lang="en-US"/>
          </a:p>
        </p:txBody>
      </p:sp>
      <p:sp>
        <p:nvSpPr>
          <p:cNvPr id="5" name="Slide Number Placeholder 4"/>
          <p:cNvSpPr>
            <a:spLocks noGrp="1"/>
          </p:cNvSpPr>
          <p:nvPr>
            <p:ph type="sldNum" sz="quarter" idx="12"/>
          </p:nvPr>
        </p:nvSpPr>
        <p:spPr/>
        <p:txBody>
          <a:bodyPr/>
          <a:lstStyle/>
          <a:p>
            <a:fld id="{AF66C554-E21E-4F85-B619-CF65AA637309}" type="slidenum">
              <a:rPr lang="en-US" smtClean="0"/>
              <a:pPr/>
              <a:t>52</a:t>
            </a:fld>
            <a:endParaRPr lang="en-US"/>
          </a:p>
        </p:txBody>
      </p:sp>
      <p:sp>
        <p:nvSpPr>
          <p:cNvPr id="3" name="Content Placeholder 2"/>
          <p:cNvSpPr>
            <a:spLocks noGrp="1"/>
          </p:cNvSpPr>
          <p:nvPr>
            <p:ph sz="quarter" idx="1"/>
          </p:nvPr>
        </p:nvSpPr>
        <p:spPr>
          <a:xfrm>
            <a:off x="457200" y="1676399"/>
            <a:ext cx="8229600" cy="2895601"/>
          </a:xfrm>
        </p:spPr>
        <p:txBody>
          <a:bodyPr/>
          <a:lstStyle/>
          <a:p>
            <a:pPr>
              <a:buNone/>
            </a:pPr>
            <a:r>
              <a:rPr lang="en-US" b="1" dirty="0" smtClean="0"/>
              <a:t>Dynamic/interactive model:</a:t>
            </a:r>
            <a:r>
              <a:rPr lang="en-US" dirty="0" smtClean="0"/>
              <a:t> </a:t>
            </a:r>
            <a:r>
              <a:rPr lang="en-US" b="1" dirty="0" smtClean="0"/>
              <a:t>Walker (1971)</a:t>
            </a:r>
          </a:p>
          <a:p>
            <a:pPr>
              <a:buNone/>
            </a:pPr>
            <a:r>
              <a:rPr lang="en-US" dirty="0" smtClean="0"/>
              <a:t>-identify three basic phases to pass through in developing a curriculum termed as </a:t>
            </a:r>
          </a:p>
          <a:p>
            <a:pPr marL="514350" indent="-514350">
              <a:buFont typeface="+mj-lt"/>
              <a:buAutoNum type="arabicPeriod"/>
            </a:pPr>
            <a:r>
              <a:rPr lang="en-US" dirty="0" smtClean="0"/>
              <a:t>Platform/define the problems or need</a:t>
            </a:r>
          </a:p>
          <a:p>
            <a:pPr marL="514350" indent="-514350">
              <a:buFont typeface="+mj-lt"/>
              <a:buAutoNum type="arabicPeriod"/>
            </a:pPr>
            <a:r>
              <a:rPr lang="en-US" dirty="0" smtClean="0"/>
              <a:t>deliberation and </a:t>
            </a:r>
          </a:p>
          <a:p>
            <a:pPr marL="514350" indent="-514350">
              <a:buFont typeface="+mj-lt"/>
              <a:buAutoNum type="arabicPeriod"/>
            </a:pPr>
            <a:r>
              <a:rPr lang="en-US" dirty="0" smtClean="0"/>
              <a:t>design.</a:t>
            </a:r>
          </a:p>
          <a:p>
            <a:endParaRPr lang="en-US" dirty="0"/>
          </a:p>
        </p:txBody>
      </p:sp>
      <p:sp>
        <p:nvSpPr>
          <p:cNvPr id="7" name="Date Placeholder 6"/>
          <p:cNvSpPr>
            <a:spLocks noGrp="1"/>
          </p:cNvSpPr>
          <p:nvPr>
            <p:ph type="dt" sz="half" idx="10"/>
          </p:nvPr>
        </p:nvSpPr>
        <p:spPr/>
        <p:txBody>
          <a:bodyPr/>
          <a:lstStyle/>
          <a:p>
            <a:fld id="{BA6ABB89-EDD8-4D5B-8345-DD1C99DCBD9C}"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p:txBody>
          <a:bodyPr/>
          <a:lstStyle/>
          <a:p>
            <a:r>
              <a:rPr lang="en-US" smtClean="0"/>
              <a:t>EDITED BY SAMWEL K.Y</a:t>
            </a:r>
            <a:endParaRPr lang="en-US"/>
          </a:p>
        </p:txBody>
      </p:sp>
      <p:sp>
        <p:nvSpPr>
          <p:cNvPr id="5" name="Slide Number Placeholder 4"/>
          <p:cNvSpPr>
            <a:spLocks noGrp="1"/>
          </p:cNvSpPr>
          <p:nvPr>
            <p:ph type="sldNum" sz="quarter" idx="12"/>
          </p:nvPr>
        </p:nvSpPr>
        <p:spPr/>
        <p:txBody>
          <a:bodyPr/>
          <a:lstStyle/>
          <a:p>
            <a:fld id="{AF66C554-E21E-4F85-B619-CF65AA637309}" type="slidenum">
              <a:rPr lang="en-US" smtClean="0"/>
              <a:pPr/>
              <a:t>53</a:t>
            </a:fld>
            <a:endParaRPr lang="en-US"/>
          </a:p>
        </p:txBody>
      </p:sp>
      <p:sp>
        <p:nvSpPr>
          <p:cNvPr id="3" name="Content Placeholder 2"/>
          <p:cNvSpPr>
            <a:spLocks noGrp="1"/>
          </p:cNvSpPr>
          <p:nvPr>
            <p:ph sz="quarter" idx="1"/>
          </p:nvPr>
        </p:nvSpPr>
        <p:spPr>
          <a:xfrm>
            <a:off x="457200" y="1676400"/>
            <a:ext cx="8229600" cy="4449763"/>
          </a:xfrm>
        </p:spPr>
        <p:txBody>
          <a:bodyPr>
            <a:normAutofit lnSpcReduction="10000"/>
          </a:bodyPr>
          <a:lstStyle/>
          <a:p>
            <a:pPr>
              <a:buNone/>
            </a:pPr>
            <a:r>
              <a:rPr lang="en-US" b="1" dirty="0" smtClean="0"/>
              <a:t>Platform</a:t>
            </a:r>
          </a:p>
          <a:p>
            <a:pPr>
              <a:buNone/>
            </a:pPr>
            <a:r>
              <a:rPr lang="en-US" dirty="0" smtClean="0"/>
              <a:t>The idea of Walker here is that;</a:t>
            </a:r>
          </a:p>
          <a:p>
            <a:pPr>
              <a:buFontTx/>
              <a:buChar char="-"/>
            </a:pPr>
            <a:r>
              <a:rPr lang="en-US" dirty="0" smtClean="0"/>
              <a:t>whenever people come together as a group or community to engage in curriculum development, they always approach the task with their individual beliefs and values.</a:t>
            </a:r>
          </a:p>
          <a:p>
            <a:pPr>
              <a:buFontTx/>
              <a:buChar char="-"/>
            </a:pPr>
            <a:r>
              <a:rPr lang="en-US" dirty="0" smtClean="0"/>
              <a:t>They have their own perceptions of the task, ideas about what the chief problems are, claims about what should be prescribed and commitments that they are prepared to follow and argue about.</a:t>
            </a:r>
          </a:p>
          <a:p>
            <a:pPr>
              <a:buFontTx/>
              <a:buChar char="-"/>
            </a:pPr>
            <a:endParaRPr lang="en-US" dirty="0"/>
          </a:p>
        </p:txBody>
      </p:sp>
      <p:sp>
        <p:nvSpPr>
          <p:cNvPr id="7" name="Date Placeholder 6"/>
          <p:cNvSpPr>
            <a:spLocks noGrp="1"/>
          </p:cNvSpPr>
          <p:nvPr>
            <p:ph type="dt" sz="half" idx="10"/>
          </p:nvPr>
        </p:nvSpPr>
        <p:spPr/>
        <p:txBody>
          <a:bodyPr/>
          <a:lstStyle/>
          <a:p>
            <a:fld id="{A9817A98-838F-4E4F-9B6F-9D53AEEB436A}"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p:txBody>
          <a:bodyPr/>
          <a:lstStyle/>
          <a:p>
            <a:r>
              <a:rPr lang="en-US" smtClean="0"/>
              <a:t>EDITED BY SAMWEL K.Y</a:t>
            </a:r>
            <a:endParaRPr lang="en-US"/>
          </a:p>
        </p:txBody>
      </p:sp>
      <p:sp>
        <p:nvSpPr>
          <p:cNvPr id="5" name="Slide Number Placeholder 4"/>
          <p:cNvSpPr>
            <a:spLocks noGrp="1"/>
          </p:cNvSpPr>
          <p:nvPr>
            <p:ph type="sldNum" sz="quarter" idx="12"/>
          </p:nvPr>
        </p:nvSpPr>
        <p:spPr/>
        <p:txBody>
          <a:bodyPr/>
          <a:lstStyle/>
          <a:p>
            <a:fld id="{AF66C554-E21E-4F85-B619-CF65AA637309}" type="slidenum">
              <a:rPr lang="en-US" smtClean="0"/>
              <a:pPr/>
              <a:t>54</a:t>
            </a:fld>
            <a:endParaRPr lang="en-US"/>
          </a:p>
        </p:txBody>
      </p:sp>
      <p:sp>
        <p:nvSpPr>
          <p:cNvPr id="3" name="Content Placeholder 2"/>
          <p:cNvSpPr>
            <a:spLocks noGrp="1"/>
          </p:cNvSpPr>
          <p:nvPr>
            <p:ph sz="quarter" idx="1"/>
          </p:nvPr>
        </p:nvSpPr>
        <p:spPr>
          <a:xfrm>
            <a:off x="457200" y="1600199"/>
            <a:ext cx="8229600" cy="3200401"/>
          </a:xfrm>
        </p:spPr>
        <p:txBody>
          <a:bodyPr/>
          <a:lstStyle/>
          <a:p>
            <a:pPr>
              <a:buNone/>
            </a:pPr>
            <a:r>
              <a:rPr lang="en-US" dirty="0" smtClean="0"/>
              <a:t>-Therefore, the preliminary phase is to get everyone to join in, to talk, to discuss and even to argue about their beliefs and about what should be done.</a:t>
            </a:r>
          </a:p>
          <a:p>
            <a:pPr>
              <a:buFontTx/>
              <a:buChar char="-"/>
            </a:pPr>
            <a:r>
              <a:rPr lang="en-US" dirty="0" smtClean="0"/>
              <a:t>Walker uses the term </a:t>
            </a:r>
            <a:r>
              <a:rPr lang="en-US" b="1" dirty="0" smtClean="0"/>
              <a:t>platform</a:t>
            </a:r>
            <a:r>
              <a:rPr lang="en-US" dirty="0" smtClean="0"/>
              <a:t> to describe any </a:t>
            </a:r>
            <a:r>
              <a:rPr lang="en-US" dirty="0" smtClean="0">
                <a:solidFill>
                  <a:srgbClr val="FF0000"/>
                </a:solidFill>
              </a:rPr>
              <a:t>consensus (</a:t>
            </a:r>
            <a:r>
              <a:rPr lang="en-US" dirty="0" smtClean="0">
                <a:solidFill>
                  <a:srgbClr val="00B0F0"/>
                </a:solidFill>
              </a:rPr>
              <a:t>agreements</a:t>
            </a:r>
            <a:r>
              <a:rPr lang="en-US" dirty="0" smtClean="0"/>
              <a:t>) that emerges and that the resulting curriculum will be built on.</a:t>
            </a:r>
          </a:p>
          <a:p>
            <a:pPr>
              <a:buNone/>
            </a:pPr>
            <a:endParaRPr lang="en-US" dirty="0"/>
          </a:p>
        </p:txBody>
      </p:sp>
      <p:sp>
        <p:nvSpPr>
          <p:cNvPr id="7" name="Date Placeholder 6"/>
          <p:cNvSpPr>
            <a:spLocks noGrp="1"/>
          </p:cNvSpPr>
          <p:nvPr>
            <p:ph type="dt" sz="half" idx="10"/>
          </p:nvPr>
        </p:nvSpPr>
        <p:spPr/>
        <p:txBody>
          <a:bodyPr/>
          <a:lstStyle/>
          <a:p>
            <a:fld id="{D1C363ED-09A4-4A0F-B0AA-0014AE07C3C2}"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p:txBody>
          <a:bodyPr/>
          <a:lstStyle/>
          <a:p>
            <a:r>
              <a:rPr lang="en-US" smtClean="0"/>
              <a:t>EDITED BY SAMWEL K.Y</a:t>
            </a:r>
            <a:endParaRPr lang="en-US"/>
          </a:p>
        </p:txBody>
      </p:sp>
      <p:sp>
        <p:nvSpPr>
          <p:cNvPr id="5" name="Slide Number Placeholder 4"/>
          <p:cNvSpPr>
            <a:spLocks noGrp="1"/>
          </p:cNvSpPr>
          <p:nvPr>
            <p:ph type="sldNum" sz="quarter" idx="12"/>
          </p:nvPr>
        </p:nvSpPr>
        <p:spPr/>
        <p:txBody>
          <a:bodyPr/>
          <a:lstStyle/>
          <a:p>
            <a:fld id="{AF66C554-E21E-4F85-B619-CF65AA637309}" type="slidenum">
              <a:rPr lang="en-US" smtClean="0"/>
              <a:pPr/>
              <a:t>55</a:t>
            </a:fld>
            <a:endParaRPr lang="en-US"/>
          </a:p>
        </p:txBody>
      </p:sp>
      <p:sp>
        <p:nvSpPr>
          <p:cNvPr id="3" name="Content Placeholder 2"/>
          <p:cNvSpPr>
            <a:spLocks noGrp="1"/>
          </p:cNvSpPr>
          <p:nvPr>
            <p:ph sz="quarter" idx="1"/>
          </p:nvPr>
        </p:nvSpPr>
        <p:spPr/>
        <p:txBody>
          <a:bodyPr/>
          <a:lstStyle/>
          <a:p>
            <a:pPr>
              <a:buNone/>
            </a:pPr>
            <a:r>
              <a:rPr lang="en-US" b="1" dirty="0" smtClean="0"/>
              <a:t>Deliberation</a:t>
            </a:r>
          </a:p>
          <a:p>
            <a:pPr>
              <a:buNone/>
            </a:pPr>
            <a:r>
              <a:rPr lang="en-US" dirty="0" smtClean="0"/>
              <a:t>-When a group achieves much or </a:t>
            </a:r>
            <a:r>
              <a:rPr lang="en-US" smtClean="0"/>
              <a:t>little </a:t>
            </a:r>
            <a:r>
              <a:rPr lang="en-US" smtClean="0">
                <a:solidFill>
                  <a:srgbClr val="FF0000"/>
                </a:solidFill>
              </a:rPr>
              <a:t>consensus(</a:t>
            </a:r>
            <a:r>
              <a:rPr lang="en-US" smtClean="0">
                <a:solidFill>
                  <a:srgbClr val="0070C0"/>
                </a:solidFill>
              </a:rPr>
              <a:t>Agreement</a:t>
            </a:r>
            <a:r>
              <a:rPr lang="en-US" dirty="0" smtClean="0">
                <a:solidFill>
                  <a:srgbClr val="FF0000"/>
                </a:solidFill>
              </a:rPr>
              <a:t>) </a:t>
            </a:r>
            <a:r>
              <a:rPr lang="en-US" dirty="0" smtClean="0"/>
              <a:t>about the platform, it eventually moves into the second phase called </a:t>
            </a:r>
            <a:r>
              <a:rPr lang="en-US" b="1" dirty="0" smtClean="0"/>
              <a:t>deliberation</a:t>
            </a:r>
          </a:p>
          <a:p>
            <a:pPr>
              <a:buFontTx/>
              <a:buChar char="-"/>
            </a:pPr>
            <a:r>
              <a:rPr lang="en-US" dirty="0" smtClean="0"/>
              <a:t>This phase concern with consensus but attention turns from beliefs and how they are used in assessing actual states of affairs and possible courses of action which is referred to  as</a:t>
            </a:r>
            <a:r>
              <a:rPr lang="en-US" b="1" dirty="0" smtClean="0"/>
              <a:t> practical</a:t>
            </a:r>
            <a:r>
              <a:rPr lang="en-US" dirty="0" smtClean="0"/>
              <a:t>.</a:t>
            </a:r>
          </a:p>
          <a:p>
            <a:pPr>
              <a:buFontTx/>
              <a:buChar char="-"/>
            </a:pPr>
            <a:endParaRPr lang="en-US" dirty="0"/>
          </a:p>
        </p:txBody>
      </p:sp>
      <p:sp>
        <p:nvSpPr>
          <p:cNvPr id="7" name="Date Placeholder 6"/>
          <p:cNvSpPr>
            <a:spLocks noGrp="1"/>
          </p:cNvSpPr>
          <p:nvPr>
            <p:ph type="dt" sz="half" idx="10"/>
          </p:nvPr>
        </p:nvSpPr>
        <p:spPr/>
        <p:txBody>
          <a:bodyPr/>
          <a:lstStyle/>
          <a:p>
            <a:fld id="{C599982C-520C-427B-A32C-C85372C1DE8A}"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p:txBody>
          <a:bodyPr/>
          <a:lstStyle/>
          <a:p>
            <a:r>
              <a:rPr lang="en-US" smtClean="0"/>
              <a:t>EDITED BY SAMWEL K.Y</a:t>
            </a:r>
            <a:endParaRPr lang="en-US"/>
          </a:p>
        </p:txBody>
      </p:sp>
      <p:sp>
        <p:nvSpPr>
          <p:cNvPr id="5" name="Slide Number Placeholder 4"/>
          <p:cNvSpPr>
            <a:spLocks noGrp="1"/>
          </p:cNvSpPr>
          <p:nvPr>
            <p:ph type="sldNum" sz="quarter" idx="12"/>
          </p:nvPr>
        </p:nvSpPr>
        <p:spPr/>
        <p:txBody>
          <a:bodyPr/>
          <a:lstStyle/>
          <a:p>
            <a:fld id="{AF66C554-E21E-4F85-B619-CF65AA637309}" type="slidenum">
              <a:rPr lang="en-US" smtClean="0"/>
              <a:pPr/>
              <a:t>56</a:t>
            </a:fld>
            <a:endParaRPr lang="en-US"/>
          </a:p>
        </p:txBody>
      </p:sp>
      <p:sp>
        <p:nvSpPr>
          <p:cNvPr id="3" name="Content Placeholder 2"/>
          <p:cNvSpPr>
            <a:spLocks noGrp="1"/>
          </p:cNvSpPr>
          <p:nvPr>
            <p:ph sz="quarter" idx="1"/>
          </p:nvPr>
        </p:nvSpPr>
        <p:spPr>
          <a:xfrm>
            <a:off x="457200" y="1524000"/>
            <a:ext cx="8229600" cy="4602163"/>
          </a:xfrm>
        </p:spPr>
        <p:txBody>
          <a:bodyPr>
            <a:normAutofit lnSpcReduction="10000"/>
          </a:bodyPr>
          <a:lstStyle/>
          <a:p>
            <a:pPr>
              <a:buNone/>
            </a:pPr>
            <a:r>
              <a:rPr lang="en-US" dirty="0" smtClean="0"/>
              <a:t>-the group of developers identify as far as possible what is problematic about the situation in which a curriculum is to be implemented and how the curriculum to be developed can mitigate problems</a:t>
            </a:r>
          </a:p>
          <a:p>
            <a:pPr>
              <a:buNone/>
            </a:pPr>
            <a:r>
              <a:rPr lang="en-US" dirty="0" smtClean="0"/>
              <a:t>Walker’s model specifies that,</a:t>
            </a:r>
          </a:p>
          <a:p>
            <a:pPr>
              <a:buNone/>
            </a:pPr>
            <a:r>
              <a:rPr lang="en-US" dirty="0" smtClean="0"/>
              <a:t>- the process of deliberation includes identifying relevant facts, generating alternative courses of action in light of standards, considering the costs and consequences of all alternatives and choosing the most defensible alternatives</a:t>
            </a:r>
          </a:p>
          <a:p>
            <a:pPr>
              <a:buNone/>
            </a:pPr>
            <a:r>
              <a:rPr lang="en-US" dirty="0" smtClean="0"/>
              <a:t> </a:t>
            </a:r>
            <a:endParaRPr lang="en-US" dirty="0"/>
          </a:p>
        </p:txBody>
      </p:sp>
      <p:sp>
        <p:nvSpPr>
          <p:cNvPr id="7" name="Date Placeholder 6"/>
          <p:cNvSpPr>
            <a:spLocks noGrp="1"/>
          </p:cNvSpPr>
          <p:nvPr>
            <p:ph type="dt" sz="half" idx="10"/>
          </p:nvPr>
        </p:nvSpPr>
        <p:spPr/>
        <p:txBody>
          <a:bodyPr/>
          <a:lstStyle/>
          <a:p>
            <a:fld id="{4C6F7CBD-63AE-4DA1-A844-15AA255AAB6E}"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p:txBody>
          <a:bodyPr/>
          <a:lstStyle/>
          <a:p>
            <a:r>
              <a:rPr lang="en-US" smtClean="0"/>
              <a:t>EDITED BY SAMWEL K.Y</a:t>
            </a:r>
            <a:endParaRPr lang="en-US"/>
          </a:p>
        </p:txBody>
      </p:sp>
      <p:sp>
        <p:nvSpPr>
          <p:cNvPr id="5" name="Slide Number Placeholder 4"/>
          <p:cNvSpPr>
            <a:spLocks noGrp="1"/>
          </p:cNvSpPr>
          <p:nvPr>
            <p:ph type="sldNum" sz="quarter" idx="12"/>
          </p:nvPr>
        </p:nvSpPr>
        <p:spPr/>
        <p:txBody>
          <a:bodyPr/>
          <a:lstStyle/>
          <a:p>
            <a:fld id="{AF66C554-E21E-4F85-B619-CF65AA637309}" type="slidenum">
              <a:rPr lang="en-US" smtClean="0"/>
              <a:pPr/>
              <a:t>57</a:t>
            </a:fld>
            <a:endParaRPr lang="en-US"/>
          </a:p>
        </p:txBody>
      </p:sp>
      <p:sp>
        <p:nvSpPr>
          <p:cNvPr id="3" name="Content Placeholder 2"/>
          <p:cNvSpPr>
            <a:spLocks noGrp="1"/>
          </p:cNvSpPr>
          <p:nvPr>
            <p:ph sz="quarter" idx="1"/>
          </p:nvPr>
        </p:nvSpPr>
        <p:spPr/>
        <p:txBody>
          <a:bodyPr>
            <a:normAutofit/>
          </a:bodyPr>
          <a:lstStyle/>
          <a:p>
            <a:pPr>
              <a:buNone/>
            </a:pPr>
            <a:r>
              <a:rPr lang="en-US" b="1" dirty="0" smtClean="0"/>
              <a:t>Design</a:t>
            </a:r>
          </a:p>
          <a:p>
            <a:pPr>
              <a:buFontTx/>
              <a:buChar char="-"/>
            </a:pPr>
            <a:r>
              <a:rPr lang="en-US" dirty="0" smtClean="0"/>
              <a:t>Deliberation finally leads to some decisions for action</a:t>
            </a:r>
          </a:p>
          <a:p>
            <a:pPr>
              <a:buFontTx/>
              <a:buChar char="-"/>
            </a:pPr>
            <a:r>
              <a:rPr lang="en-US" dirty="0" smtClean="0"/>
              <a:t>The culminating activity is the creation of the curriculum which may include whatever specific subjects, instructions, teaching materials or activities the group believes advisable.</a:t>
            </a:r>
          </a:p>
          <a:p>
            <a:pPr>
              <a:buNone/>
            </a:pPr>
            <a:endParaRPr lang="en-US" dirty="0" smtClean="0"/>
          </a:p>
          <a:p>
            <a:endParaRPr lang="en-US" dirty="0"/>
          </a:p>
        </p:txBody>
      </p:sp>
      <p:sp>
        <p:nvSpPr>
          <p:cNvPr id="7" name="Date Placeholder 6"/>
          <p:cNvSpPr>
            <a:spLocks noGrp="1"/>
          </p:cNvSpPr>
          <p:nvPr>
            <p:ph type="dt" sz="half" idx="10"/>
          </p:nvPr>
        </p:nvSpPr>
        <p:spPr/>
        <p:txBody>
          <a:bodyPr/>
          <a:lstStyle/>
          <a:p>
            <a:fld id="{6783014B-DD6A-4C02-8410-E3BE543868E9}"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p:txBody>
          <a:bodyPr/>
          <a:lstStyle/>
          <a:p>
            <a:r>
              <a:rPr lang="en-US" smtClean="0"/>
              <a:t>EDITED BY SAMWEL K.Y</a:t>
            </a:r>
            <a:endParaRPr lang="en-US"/>
          </a:p>
        </p:txBody>
      </p:sp>
      <p:sp>
        <p:nvSpPr>
          <p:cNvPr id="5" name="Slide Number Placeholder 4"/>
          <p:cNvSpPr>
            <a:spLocks noGrp="1"/>
          </p:cNvSpPr>
          <p:nvPr>
            <p:ph type="sldNum" sz="quarter" idx="12"/>
          </p:nvPr>
        </p:nvSpPr>
        <p:spPr/>
        <p:txBody>
          <a:bodyPr/>
          <a:lstStyle/>
          <a:p>
            <a:fld id="{AF66C554-E21E-4F85-B619-CF65AA637309}" type="slidenum">
              <a:rPr lang="en-US" smtClean="0"/>
              <a:pPr/>
              <a:t>58</a:t>
            </a:fld>
            <a:endParaRPr lang="en-US"/>
          </a:p>
        </p:txBody>
      </p:sp>
      <p:sp>
        <p:nvSpPr>
          <p:cNvPr id="3" name="Content Placeholder 2"/>
          <p:cNvSpPr>
            <a:spLocks noGrp="1"/>
          </p:cNvSpPr>
          <p:nvPr>
            <p:ph sz="quarter" idx="1"/>
          </p:nvPr>
        </p:nvSpPr>
        <p:spPr>
          <a:xfrm>
            <a:off x="457200" y="1752600"/>
            <a:ext cx="8229600" cy="4373563"/>
          </a:xfrm>
        </p:spPr>
        <p:txBody>
          <a:bodyPr/>
          <a:lstStyle/>
          <a:p>
            <a:r>
              <a:rPr lang="en-US" b="1" dirty="0" smtClean="0"/>
              <a:t>ASSIGNMENT FOR DISCUSSION:</a:t>
            </a:r>
            <a:endParaRPr lang="en-US" dirty="0" smtClean="0"/>
          </a:p>
          <a:p>
            <a:r>
              <a:rPr lang="en-US" dirty="0" smtClean="0"/>
              <a:t>*From the book by Marsh and </a:t>
            </a:r>
            <a:r>
              <a:rPr lang="en-US" dirty="0" err="1" smtClean="0"/>
              <a:t>collis</a:t>
            </a:r>
            <a:r>
              <a:rPr lang="en-US" dirty="0" smtClean="0"/>
              <a:t> (2007), Allen &amp;</a:t>
            </a:r>
            <a:r>
              <a:rPr lang="en-US" dirty="0" err="1" smtClean="0"/>
              <a:t>Unwin</a:t>
            </a:r>
            <a:r>
              <a:rPr lang="en-US" dirty="0" smtClean="0"/>
              <a:t> (1988) identify three strengths and three weaknesses of the Dynamic/interactive model by Walker (1971)and show its interactivity</a:t>
            </a:r>
          </a:p>
          <a:p>
            <a:pPr>
              <a:buNone/>
            </a:pPr>
            <a:endParaRPr lang="en-US" dirty="0"/>
          </a:p>
        </p:txBody>
      </p:sp>
      <p:sp>
        <p:nvSpPr>
          <p:cNvPr id="7" name="Date Placeholder 6"/>
          <p:cNvSpPr>
            <a:spLocks noGrp="1"/>
          </p:cNvSpPr>
          <p:nvPr>
            <p:ph type="dt" sz="half" idx="10"/>
          </p:nvPr>
        </p:nvSpPr>
        <p:spPr/>
        <p:txBody>
          <a:bodyPr/>
          <a:lstStyle/>
          <a:p>
            <a:fld id="{63A20AAA-AA16-4A95-BA7D-D5B599456760}"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1524000"/>
          </a:xfrm>
        </p:spPr>
        <p:txBody>
          <a:bodyPr>
            <a:normAutofit/>
          </a:bodyPr>
          <a:lstStyle/>
          <a:p>
            <a:r>
              <a:rPr lang="en-US" b="1" dirty="0" smtClean="0"/>
              <a:t>Issues in Curriculum Centralization and Decentralization</a:t>
            </a:r>
            <a:endParaRPr lang="en-US" dirty="0"/>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5" name="Slide Number Placeholder 4"/>
          <p:cNvSpPr>
            <a:spLocks noGrp="1"/>
          </p:cNvSpPr>
          <p:nvPr>
            <p:ph type="sldNum" sz="quarter" idx="12"/>
          </p:nvPr>
        </p:nvSpPr>
        <p:spPr/>
        <p:txBody>
          <a:bodyPr/>
          <a:lstStyle/>
          <a:p>
            <a:fld id="{AF66C554-E21E-4F85-B619-CF65AA637309}" type="slidenum">
              <a:rPr lang="en-US" smtClean="0"/>
              <a:pPr/>
              <a:t>59</a:t>
            </a:fld>
            <a:endParaRPr lang="en-US" dirty="0"/>
          </a:p>
        </p:txBody>
      </p:sp>
      <p:sp>
        <p:nvSpPr>
          <p:cNvPr id="3" name="Content Placeholder 2"/>
          <p:cNvSpPr>
            <a:spLocks noGrp="1"/>
          </p:cNvSpPr>
          <p:nvPr>
            <p:ph sz="quarter" idx="1"/>
          </p:nvPr>
        </p:nvSpPr>
        <p:spPr/>
        <p:txBody>
          <a:bodyPr>
            <a:normAutofit/>
          </a:bodyPr>
          <a:lstStyle/>
          <a:p>
            <a:pPr>
              <a:buNone/>
            </a:pPr>
            <a:r>
              <a:rPr lang="en-US" b="1" dirty="0" smtClean="0"/>
              <a:t>Curriculum Centralization System</a:t>
            </a:r>
          </a:p>
          <a:p>
            <a:pPr>
              <a:buNone/>
            </a:pPr>
            <a:r>
              <a:rPr lang="en-US" b="1" dirty="0" smtClean="0"/>
              <a:t>-</a:t>
            </a:r>
            <a:r>
              <a:rPr lang="en-US" dirty="0" smtClean="0">
                <a:solidFill>
                  <a:srgbClr val="C00000"/>
                </a:solidFill>
              </a:rPr>
              <a:t>is a non-systematic model </a:t>
            </a:r>
          </a:p>
          <a:p>
            <a:pPr>
              <a:buNone/>
            </a:pPr>
            <a:r>
              <a:rPr lang="en-US" dirty="0" smtClean="0"/>
              <a:t>-all the activities are controlled by one government board</a:t>
            </a:r>
          </a:p>
          <a:p>
            <a:pPr>
              <a:buNone/>
            </a:pPr>
            <a:r>
              <a:rPr lang="en-US" dirty="0" smtClean="0"/>
              <a:t>-institutions loses the ability to determine what they are dealing </a:t>
            </a:r>
          </a:p>
          <a:p>
            <a:pPr>
              <a:buNone/>
            </a:pPr>
            <a:r>
              <a:rPr lang="en-US" dirty="0" smtClean="0"/>
              <a:t>-they remain to be a recipient of things which are already sieved somewhere else with no their concern and awareness.</a:t>
            </a:r>
            <a:endParaRPr lang="en-US" dirty="0"/>
          </a:p>
        </p:txBody>
      </p:sp>
      <p:sp>
        <p:nvSpPr>
          <p:cNvPr id="7" name="Date Placeholder 6"/>
          <p:cNvSpPr>
            <a:spLocks noGrp="1"/>
          </p:cNvSpPr>
          <p:nvPr>
            <p:ph type="dt" sz="half" idx="10"/>
          </p:nvPr>
        </p:nvSpPr>
        <p:spPr/>
        <p:txBody>
          <a:bodyPr/>
          <a:lstStyle/>
          <a:p>
            <a:fld id="{888F4110-D0C5-4980-AC0A-15B0943B4977}"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p:txBody>
          <a:bodyPr/>
          <a:lstStyle/>
          <a:p>
            <a:r>
              <a:rPr lang="en-US" smtClean="0"/>
              <a:t>EDITED BY SAMWEL K.Y</a:t>
            </a:r>
            <a:endParaRPr lang="en-US"/>
          </a:p>
        </p:txBody>
      </p:sp>
      <p:sp>
        <p:nvSpPr>
          <p:cNvPr id="5" name="Slide Number Placeholder 4"/>
          <p:cNvSpPr>
            <a:spLocks noGrp="1"/>
          </p:cNvSpPr>
          <p:nvPr>
            <p:ph type="sldNum" sz="quarter" idx="12"/>
          </p:nvPr>
        </p:nvSpPr>
        <p:spPr/>
        <p:txBody>
          <a:bodyPr/>
          <a:lstStyle/>
          <a:p>
            <a:fld id="{AF66C554-E21E-4F85-B619-CF65AA637309}" type="slidenum">
              <a:rPr lang="en-US" smtClean="0"/>
              <a:pPr/>
              <a:t>60</a:t>
            </a:fld>
            <a:endParaRPr lang="en-US"/>
          </a:p>
        </p:txBody>
      </p:sp>
      <p:sp>
        <p:nvSpPr>
          <p:cNvPr id="3" name="Content Placeholder 2"/>
          <p:cNvSpPr>
            <a:spLocks noGrp="1"/>
          </p:cNvSpPr>
          <p:nvPr>
            <p:ph sz="quarter" idx="1"/>
          </p:nvPr>
        </p:nvSpPr>
        <p:spPr>
          <a:xfrm>
            <a:off x="457200" y="457200"/>
            <a:ext cx="8229600" cy="5668963"/>
          </a:xfrm>
        </p:spPr>
        <p:txBody>
          <a:bodyPr>
            <a:normAutofit/>
          </a:bodyPr>
          <a:lstStyle/>
          <a:p>
            <a:pPr>
              <a:buNone/>
            </a:pPr>
            <a:r>
              <a:rPr lang="en-US" b="1" dirty="0" smtClean="0"/>
              <a:t>Characteristics of Curriculum Centralisation System</a:t>
            </a:r>
            <a:endParaRPr lang="en-US" dirty="0" smtClean="0"/>
          </a:p>
          <a:p>
            <a:pPr>
              <a:buNone/>
            </a:pPr>
            <a:r>
              <a:rPr lang="en-US" dirty="0" smtClean="0"/>
              <a:t>-There are research bodies which make forum on educational issues.</a:t>
            </a:r>
          </a:p>
          <a:p>
            <a:pPr>
              <a:buNone/>
            </a:pPr>
            <a:r>
              <a:rPr lang="en-US" dirty="0" smtClean="0"/>
              <a:t>-Curriculum issues are not determined on educational grounds but from politics. </a:t>
            </a:r>
          </a:p>
          <a:p>
            <a:pPr>
              <a:buNone/>
            </a:pPr>
            <a:r>
              <a:rPr lang="en-US" dirty="0" smtClean="0"/>
              <a:t>-Changes are formally registered and transmitted to school with no consensus</a:t>
            </a:r>
          </a:p>
          <a:p>
            <a:pPr lvl="0">
              <a:buNone/>
            </a:pPr>
            <a:r>
              <a:rPr lang="en-US" dirty="0" smtClean="0"/>
              <a:t>-National examinations are centralized-done by every student no matter of the context differences.</a:t>
            </a:r>
          </a:p>
          <a:p>
            <a:pPr lvl="0">
              <a:buNone/>
            </a:pPr>
            <a:endParaRPr lang="en-US" dirty="0" smtClean="0"/>
          </a:p>
          <a:p>
            <a:pPr>
              <a:buNone/>
            </a:pPr>
            <a:endParaRPr lang="en-US" dirty="0"/>
          </a:p>
        </p:txBody>
      </p:sp>
      <p:sp>
        <p:nvSpPr>
          <p:cNvPr id="7" name="Date Placeholder 6"/>
          <p:cNvSpPr>
            <a:spLocks noGrp="1"/>
          </p:cNvSpPr>
          <p:nvPr>
            <p:ph type="dt" sz="half" idx="10"/>
          </p:nvPr>
        </p:nvSpPr>
        <p:spPr/>
        <p:txBody>
          <a:bodyPr/>
          <a:lstStyle/>
          <a:p>
            <a:fld id="{EA1EF286-B623-4078-8D97-6EBFB6BD7317}"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p:txBody>
          <a:bodyPr/>
          <a:lstStyle/>
          <a:p>
            <a:r>
              <a:rPr lang="en-US" smtClean="0"/>
              <a:t>EDITED BY SAMWEL K.Y</a:t>
            </a:r>
            <a:endParaRPr lang="en-US"/>
          </a:p>
        </p:txBody>
      </p:sp>
      <p:sp>
        <p:nvSpPr>
          <p:cNvPr id="5" name="Slide Number Placeholder 4"/>
          <p:cNvSpPr>
            <a:spLocks noGrp="1"/>
          </p:cNvSpPr>
          <p:nvPr>
            <p:ph type="sldNum" sz="quarter" idx="12"/>
          </p:nvPr>
        </p:nvSpPr>
        <p:spPr/>
        <p:txBody>
          <a:bodyPr/>
          <a:lstStyle/>
          <a:p>
            <a:fld id="{AF66C554-E21E-4F85-B619-CF65AA637309}" type="slidenum">
              <a:rPr lang="en-US" smtClean="0"/>
              <a:pPr/>
              <a:t>61</a:t>
            </a:fld>
            <a:endParaRPr lang="en-US"/>
          </a:p>
        </p:txBody>
      </p:sp>
      <p:sp>
        <p:nvSpPr>
          <p:cNvPr id="3" name="Content Placeholder 2"/>
          <p:cNvSpPr>
            <a:spLocks noGrp="1"/>
          </p:cNvSpPr>
          <p:nvPr>
            <p:ph sz="quarter" idx="1"/>
          </p:nvPr>
        </p:nvSpPr>
        <p:spPr>
          <a:xfrm>
            <a:off x="457200" y="381001"/>
            <a:ext cx="8229600" cy="4267200"/>
          </a:xfrm>
        </p:spPr>
        <p:txBody>
          <a:bodyPr/>
          <a:lstStyle/>
          <a:p>
            <a:pPr>
              <a:buNone/>
            </a:pPr>
            <a:r>
              <a:rPr lang="en-US" dirty="0" smtClean="0"/>
              <a:t>-curriculum materials-are developed under three stages:</a:t>
            </a:r>
          </a:p>
          <a:p>
            <a:pPr marL="571500" indent="-571500">
              <a:buFont typeface="+mj-lt"/>
              <a:buAutoNum type="romanLcPeriod"/>
            </a:pPr>
            <a:r>
              <a:rPr lang="en-US" b="1" dirty="0" smtClean="0"/>
              <a:t>Policy formulation</a:t>
            </a:r>
          </a:p>
          <a:p>
            <a:pPr marL="571500" indent="-571500">
              <a:buFont typeface="+mj-lt"/>
              <a:buAutoNum type="romanLcPeriod"/>
            </a:pPr>
            <a:r>
              <a:rPr lang="en-US" b="1" dirty="0" smtClean="0"/>
              <a:t>Program and material development</a:t>
            </a:r>
          </a:p>
          <a:p>
            <a:pPr marL="571500" indent="-571500">
              <a:buFont typeface="+mj-lt"/>
              <a:buAutoNum type="romanLcPeriod"/>
            </a:pPr>
            <a:r>
              <a:rPr lang="en-US" b="1" dirty="0" smtClean="0"/>
              <a:t>Curriculum implementation and quality control</a:t>
            </a:r>
            <a:r>
              <a:rPr lang="en-US" dirty="0" smtClean="0"/>
              <a:t> </a:t>
            </a:r>
            <a:endParaRPr lang="en-US" dirty="0"/>
          </a:p>
        </p:txBody>
      </p:sp>
      <p:sp>
        <p:nvSpPr>
          <p:cNvPr id="7" name="Date Placeholder 6"/>
          <p:cNvSpPr>
            <a:spLocks noGrp="1"/>
          </p:cNvSpPr>
          <p:nvPr>
            <p:ph type="dt" sz="half" idx="10"/>
          </p:nvPr>
        </p:nvSpPr>
        <p:spPr/>
        <p:txBody>
          <a:bodyPr/>
          <a:lstStyle/>
          <a:p>
            <a:fld id="{D9470D95-22A2-4B92-85BE-5E73D92208D8}"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solidFill>
            <a:schemeClr val="tx1"/>
          </a:solidFill>
        </p:spPr>
        <p:txBody>
          <a:bodyPr/>
          <a:lstStyle/>
          <a:p>
            <a:r>
              <a:rPr lang="en-US" sz="1400" smtClean="0"/>
              <a:t>EDITED BY SAMWEL K.Y</a:t>
            </a:r>
            <a:endParaRPr lang="en-US" sz="1400" dirty="0"/>
          </a:p>
        </p:txBody>
      </p:sp>
      <p:sp>
        <p:nvSpPr>
          <p:cNvPr id="5" name="Slide Number Placeholder 4"/>
          <p:cNvSpPr>
            <a:spLocks noGrp="1"/>
          </p:cNvSpPr>
          <p:nvPr>
            <p:ph type="sldNum" sz="quarter" idx="12"/>
          </p:nvPr>
        </p:nvSpPr>
        <p:spPr/>
        <p:txBody>
          <a:bodyPr/>
          <a:lstStyle/>
          <a:p>
            <a:fld id="{AF66C554-E21E-4F85-B619-CF65AA637309}" type="slidenum">
              <a:rPr lang="en-US" smtClean="0"/>
              <a:pPr/>
              <a:t>62</a:t>
            </a:fld>
            <a:endParaRPr lang="en-US"/>
          </a:p>
        </p:txBody>
      </p:sp>
      <p:sp>
        <p:nvSpPr>
          <p:cNvPr id="3" name="Content Placeholder 2"/>
          <p:cNvSpPr>
            <a:spLocks noGrp="1"/>
          </p:cNvSpPr>
          <p:nvPr>
            <p:ph sz="quarter" idx="1"/>
          </p:nvPr>
        </p:nvSpPr>
        <p:spPr>
          <a:xfrm>
            <a:off x="457200" y="1752600"/>
            <a:ext cx="8229600" cy="4373563"/>
          </a:xfrm>
        </p:spPr>
        <p:txBody>
          <a:bodyPr>
            <a:normAutofit/>
          </a:bodyPr>
          <a:lstStyle/>
          <a:p>
            <a:pPr>
              <a:buNone/>
            </a:pPr>
            <a:r>
              <a:rPr lang="en-US" b="1" dirty="0" smtClean="0"/>
              <a:t>Decentralization curriculum system</a:t>
            </a:r>
          </a:p>
          <a:p>
            <a:pPr>
              <a:buNone/>
            </a:pPr>
            <a:r>
              <a:rPr lang="en-US" dirty="0" smtClean="0"/>
              <a:t>-it involve decisions transferring from the state to a lower level of administration  concerning with subjects, content, textbooks production, textbook provision, language policy, instructional methods and evaluation of teachers.</a:t>
            </a:r>
          </a:p>
          <a:p>
            <a:pPr>
              <a:buFontTx/>
              <a:buChar char="-"/>
            </a:pPr>
            <a:r>
              <a:rPr lang="en-US" dirty="0" smtClean="0">
                <a:solidFill>
                  <a:srgbClr val="FF0000"/>
                </a:solidFill>
              </a:rPr>
              <a:t>Is a system of systematic model </a:t>
            </a:r>
            <a:r>
              <a:rPr lang="en-US" dirty="0" smtClean="0"/>
              <a:t>employing five stages to come up with solutions/curriculum material as follow:</a:t>
            </a:r>
          </a:p>
          <a:p>
            <a:pPr>
              <a:buNone/>
            </a:pPr>
            <a:endParaRPr lang="en-US" dirty="0" smtClean="0"/>
          </a:p>
          <a:p>
            <a:pPr>
              <a:buFontTx/>
              <a:buChar char="-"/>
            </a:pPr>
            <a:endParaRPr lang="en-US" dirty="0" smtClean="0"/>
          </a:p>
          <a:p>
            <a:pPr>
              <a:buFontTx/>
              <a:buChar char="-"/>
            </a:pPr>
            <a:endParaRPr lang="en-US" dirty="0" smtClean="0"/>
          </a:p>
          <a:p>
            <a:pPr>
              <a:buNone/>
            </a:pPr>
            <a:endParaRPr lang="en-US" dirty="0"/>
          </a:p>
        </p:txBody>
      </p:sp>
      <p:sp>
        <p:nvSpPr>
          <p:cNvPr id="7" name="Date Placeholder 6"/>
          <p:cNvSpPr>
            <a:spLocks noGrp="1"/>
          </p:cNvSpPr>
          <p:nvPr>
            <p:ph type="dt" sz="half" idx="10"/>
          </p:nvPr>
        </p:nvSpPr>
        <p:spPr/>
        <p:txBody>
          <a:bodyPr/>
          <a:lstStyle/>
          <a:p>
            <a:fld id="{A6B2257A-E209-4071-9B19-2F1107F29926}"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p:txBody>
          <a:bodyPr/>
          <a:lstStyle/>
          <a:p>
            <a:r>
              <a:rPr lang="en-US" smtClean="0"/>
              <a:t>EDITED BY SAMWEL K.Y</a:t>
            </a:r>
            <a:endParaRPr lang="en-US"/>
          </a:p>
        </p:txBody>
      </p:sp>
      <p:sp>
        <p:nvSpPr>
          <p:cNvPr id="5" name="Slide Number Placeholder 4"/>
          <p:cNvSpPr>
            <a:spLocks noGrp="1"/>
          </p:cNvSpPr>
          <p:nvPr>
            <p:ph type="sldNum" sz="quarter" idx="12"/>
          </p:nvPr>
        </p:nvSpPr>
        <p:spPr/>
        <p:txBody>
          <a:bodyPr/>
          <a:lstStyle/>
          <a:p>
            <a:fld id="{AF66C554-E21E-4F85-B619-CF65AA637309}" type="slidenum">
              <a:rPr lang="en-US" smtClean="0"/>
              <a:pPr/>
              <a:t>63</a:t>
            </a:fld>
            <a:endParaRPr lang="en-US"/>
          </a:p>
        </p:txBody>
      </p:sp>
      <p:sp>
        <p:nvSpPr>
          <p:cNvPr id="3" name="Content Placeholder 2"/>
          <p:cNvSpPr>
            <a:spLocks noGrp="1"/>
          </p:cNvSpPr>
          <p:nvPr>
            <p:ph sz="quarter" idx="1"/>
          </p:nvPr>
        </p:nvSpPr>
        <p:spPr>
          <a:xfrm>
            <a:off x="457200" y="1523999"/>
            <a:ext cx="8229600" cy="2590801"/>
          </a:xfrm>
        </p:spPr>
        <p:txBody>
          <a:bodyPr/>
          <a:lstStyle/>
          <a:p>
            <a:pPr marL="571500" indent="-571500">
              <a:buFont typeface="+mj-lt"/>
              <a:buAutoNum type="romanLcPeriod"/>
            </a:pPr>
            <a:r>
              <a:rPr lang="en-US" b="1" dirty="0" smtClean="0"/>
              <a:t>Situational analysis</a:t>
            </a:r>
          </a:p>
          <a:p>
            <a:pPr marL="571500" indent="-571500">
              <a:buFont typeface="+mj-lt"/>
              <a:buAutoNum type="romanLcPeriod"/>
            </a:pPr>
            <a:r>
              <a:rPr lang="en-US" b="1" dirty="0" smtClean="0"/>
              <a:t>Planning and material development</a:t>
            </a:r>
          </a:p>
          <a:p>
            <a:pPr marL="571500" indent="-571500">
              <a:buFont typeface="+mj-lt"/>
              <a:buAutoNum type="romanLcPeriod"/>
            </a:pPr>
            <a:r>
              <a:rPr lang="en-US" b="1" dirty="0" smtClean="0"/>
              <a:t>Tryout</a:t>
            </a:r>
            <a:endParaRPr lang="en-US" dirty="0" smtClean="0"/>
          </a:p>
          <a:p>
            <a:pPr marL="571500" indent="-571500">
              <a:buFont typeface="+mj-lt"/>
              <a:buAutoNum type="romanLcPeriod"/>
            </a:pPr>
            <a:r>
              <a:rPr lang="en-US" b="1" dirty="0" smtClean="0"/>
              <a:t>Implementation</a:t>
            </a:r>
          </a:p>
          <a:p>
            <a:pPr marL="571500" indent="-571500">
              <a:buFont typeface="+mj-lt"/>
              <a:buAutoNum type="romanLcPeriod"/>
            </a:pPr>
            <a:r>
              <a:rPr lang="en-US" b="1" dirty="0" smtClean="0"/>
              <a:t>Quality control</a:t>
            </a:r>
            <a:endParaRPr lang="en-US" dirty="0"/>
          </a:p>
        </p:txBody>
      </p:sp>
      <p:sp>
        <p:nvSpPr>
          <p:cNvPr id="7" name="Date Placeholder 6"/>
          <p:cNvSpPr>
            <a:spLocks noGrp="1"/>
          </p:cNvSpPr>
          <p:nvPr>
            <p:ph type="dt" sz="half" idx="10"/>
          </p:nvPr>
        </p:nvSpPr>
        <p:spPr/>
        <p:txBody>
          <a:bodyPr/>
          <a:lstStyle/>
          <a:p>
            <a:fld id="{6C46D24D-D58F-4597-A112-0C8AC2DDE370}"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228600" y="914400"/>
            <a:ext cx="4040188" cy="609600"/>
          </a:xfrm>
        </p:spPr>
        <p:style>
          <a:lnRef idx="2">
            <a:schemeClr val="dk1">
              <a:shade val="50000"/>
            </a:schemeClr>
          </a:lnRef>
          <a:fillRef idx="1">
            <a:schemeClr val="dk1"/>
          </a:fillRef>
          <a:effectRef idx="0">
            <a:schemeClr val="dk1"/>
          </a:effectRef>
          <a:fontRef idx="minor">
            <a:schemeClr val="lt1"/>
          </a:fontRef>
        </p:style>
        <p:txBody>
          <a:bodyPr/>
          <a:lstStyle/>
          <a:p>
            <a:r>
              <a:rPr lang="en-US" dirty="0" smtClean="0"/>
              <a:t>Decent. Cur. system</a:t>
            </a:r>
            <a:endParaRPr lang="en-US" dirty="0"/>
          </a:p>
        </p:txBody>
      </p:sp>
      <p:sp>
        <p:nvSpPr>
          <p:cNvPr id="5" name="Text Placeholder 4"/>
          <p:cNvSpPr>
            <a:spLocks noGrp="1"/>
          </p:cNvSpPr>
          <p:nvPr>
            <p:ph type="body" sz="half" idx="3"/>
          </p:nvPr>
        </p:nvSpPr>
        <p:spPr>
          <a:xfrm>
            <a:off x="5102225" y="990600"/>
            <a:ext cx="4041775" cy="457200"/>
          </a:xfrm>
        </p:spPr>
        <p:style>
          <a:lnRef idx="2">
            <a:schemeClr val="dk1">
              <a:shade val="50000"/>
            </a:schemeClr>
          </a:lnRef>
          <a:fillRef idx="1">
            <a:schemeClr val="dk1"/>
          </a:fillRef>
          <a:effectRef idx="0">
            <a:schemeClr val="dk1"/>
          </a:effectRef>
          <a:fontRef idx="minor">
            <a:schemeClr val="lt1"/>
          </a:fontRef>
        </p:style>
        <p:txBody>
          <a:bodyPr/>
          <a:lstStyle/>
          <a:p>
            <a:r>
              <a:rPr lang="en-US" dirty="0" smtClean="0"/>
              <a:t>Cent. Cur. system</a:t>
            </a:r>
            <a:endParaRPr lang="en-US" dirty="0"/>
          </a:p>
        </p:txBody>
      </p:sp>
      <p:sp>
        <p:nvSpPr>
          <p:cNvPr id="9" name="Footer Placeholder 8"/>
          <p:cNvSpPr>
            <a:spLocks noGrp="1"/>
          </p:cNvSpPr>
          <p:nvPr>
            <p:ph type="ftr" sz="quarter" idx="11"/>
          </p:nvPr>
        </p:nvSpPr>
        <p:spPr/>
        <p:txBody>
          <a:bodyPr/>
          <a:lstStyle/>
          <a:p>
            <a:r>
              <a:rPr lang="en-US" smtClean="0"/>
              <a:t>EDITED BY SAMWEL K.Y</a:t>
            </a:r>
            <a:endParaRPr lang="en-US"/>
          </a:p>
        </p:txBody>
      </p:sp>
      <p:sp>
        <p:nvSpPr>
          <p:cNvPr id="4" name="Content Placeholder 3"/>
          <p:cNvSpPr>
            <a:spLocks noGrp="1"/>
          </p:cNvSpPr>
          <p:nvPr>
            <p:ph sz="quarter" idx="2"/>
          </p:nvPr>
        </p:nvSpPr>
        <p:spPr>
          <a:xfrm>
            <a:off x="457200" y="1600200"/>
            <a:ext cx="4040188" cy="4495799"/>
          </a:xfrm>
        </p:spPr>
        <p:txBody>
          <a:bodyPr>
            <a:normAutofit fontScale="92500" lnSpcReduction="20000"/>
          </a:bodyPr>
          <a:lstStyle/>
          <a:p>
            <a:pPr marL="457200" indent="-457200"/>
            <a:r>
              <a:rPr lang="en-US" dirty="0" smtClean="0"/>
              <a:t>Have five stages of developing a curriculum</a:t>
            </a:r>
          </a:p>
          <a:p>
            <a:pPr marL="457200" indent="-457200"/>
            <a:r>
              <a:rPr lang="en-US" dirty="0" smtClean="0"/>
              <a:t>Practiced in the developed countries</a:t>
            </a:r>
          </a:p>
          <a:p>
            <a:pPr marL="457200" indent="-457200"/>
            <a:r>
              <a:rPr lang="en-US" dirty="0" smtClean="0"/>
              <a:t>Decisions are made by several groups</a:t>
            </a:r>
          </a:p>
          <a:p>
            <a:pPr marL="457200" indent="-457200"/>
            <a:r>
              <a:rPr lang="en-US" dirty="0" smtClean="0"/>
              <a:t>Practices different programs depending the nature of institution</a:t>
            </a:r>
          </a:p>
          <a:p>
            <a:pPr marL="457200" indent="-457200"/>
            <a:r>
              <a:rPr lang="en-US" dirty="0" smtClean="0"/>
              <a:t>The objectives are identified during needs assessment</a:t>
            </a:r>
            <a:endParaRPr lang="en-US" dirty="0"/>
          </a:p>
        </p:txBody>
      </p:sp>
      <p:sp>
        <p:nvSpPr>
          <p:cNvPr id="6" name="Content Placeholder 5"/>
          <p:cNvSpPr>
            <a:spLocks noGrp="1"/>
          </p:cNvSpPr>
          <p:nvPr>
            <p:ph sz="quarter" idx="4"/>
          </p:nvPr>
        </p:nvSpPr>
        <p:spPr>
          <a:xfrm>
            <a:off x="4645025" y="1600201"/>
            <a:ext cx="4041775" cy="4419600"/>
          </a:xfrm>
        </p:spPr>
        <p:txBody>
          <a:bodyPr>
            <a:normAutofit fontScale="92500" lnSpcReduction="20000"/>
          </a:bodyPr>
          <a:lstStyle/>
          <a:p>
            <a:r>
              <a:rPr lang="en-US" dirty="0" smtClean="0"/>
              <a:t>Have three stages of developing curriculum</a:t>
            </a:r>
          </a:p>
          <a:p>
            <a:r>
              <a:rPr lang="en-US" smtClean="0"/>
              <a:t>Practiced </a:t>
            </a:r>
            <a:r>
              <a:rPr lang="en-US" dirty="0" smtClean="0"/>
              <a:t>in developing countries</a:t>
            </a:r>
          </a:p>
          <a:p>
            <a:r>
              <a:rPr lang="en-US" dirty="0" smtClean="0"/>
              <a:t>Decisions are made by central government</a:t>
            </a:r>
          </a:p>
          <a:p>
            <a:r>
              <a:rPr lang="en-US" dirty="0" smtClean="0"/>
              <a:t>Practices similar programs all over the institutions</a:t>
            </a:r>
          </a:p>
          <a:p>
            <a:r>
              <a:rPr lang="en-US" dirty="0" smtClean="0"/>
              <a:t>The objectives are identified during the formulation of policies</a:t>
            </a:r>
            <a:endParaRPr lang="en-US" dirty="0"/>
          </a:p>
        </p:txBody>
      </p:sp>
      <p:sp>
        <p:nvSpPr>
          <p:cNvPr id="8" name="Slide Number Placeholder 7"/>
          <p:cNvSpPr>
            <a:spLocks noGrp="1"/>
          </p:cNvSpPr>
          <p:nvPr>
            <p:ph type="sldNum" sz="quarter" idx="12"/>
          </p:nvPr>
        </p:nvSpPr>
        <p:spPr/>
        <p:txBody>
          <a:bodyPr/>
          <a:lstStyle/>
          <a:p>
            <a:fld id="{AF66C554-E21E-4F85-B619-CF65AA637309}" type="slidenum">
              <a:rPr lang="en-US" smtClean="0"/>
              <a:pPr/>
              <a:t>64</a:t>
            </a:fld>
            <a:endParaRPr lang="en-US"/>
          </a:p>
        </p:txBody>
      </p:sp>
      <p:sp>
        <p:nvSpPr>
          <p:cNvPr id="2" name="Title 1"/>
          <p:cNvSpPr>
            <a:spLocks noGrp="1"/>
          </p:cNvSpPr>
          <p:nvPr>
            <p:ph type="title"/>
          </p:nvPr>
        </p:nvSpPr>
        <p:spPr>
          <a:xfrm>
            <a:off x="304800" y="381000"/>
            <a:ext cx="8534400" cy="758952"/>
          </a:xfrm>
        </p:spPr>
        <p:txBody>
          <a:bodyPr>
            <a:normAutofit fontScale="90000"/>
          </a:bodyPr>
          <a:lstStyle/>
          <a:p>
            <a:r>
              <a:rPr lang="en-US" b="1" dirty="0" smtClean="0"/>
              <a:t>DIFFERENCES BTN D&amp;C</a:t>
            </a:r>
            <a:r>
              <a:rPr lang="en-US" dirty="0" smtClean="0"/>
              <a:t/>
            </a:r>
            <a:br>
              <a:rPr lang="en-US" dirty="0" smtClean="0"/>
            </a:br>
            <a:endParaRPr lang="en-US" dirty="0"/>
          </a:p>
        </p:txBody>
      </p:sp>
      <p:sp>
        <p:nvSpPr>
          <p:cNvPr id="10" name="Date Placeholder 9"/>
          <p:cNvSpPr>
            <a:spLocks noGrp="1"/>
          </p:cNvSpPr>
          <p:nvPr>
            <p:ph type="dt" sz="half" idx="10"/>
          </p:nvPr>
        </p:nvSpPr>
        <p:spPr/>
        <p:txBody>
          <a:bodyPr/>
          <a:lstStyle/>
          <a:p>
            <a:fld id="{72A97AE1-B1E0-4A82-B8EE-10EB317EB719}"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81000"/>
            <a:ext cx="8534400" cy="758952"/>
          </a:xfrm>
        </p:spPr>
        <p:txBody>
          <a:bodyPr>
            <a:normAutofit fontScale="90000"/>
          </a:bodyPr>
          <a:lstStyle/>
          <a:p>
            <a:r>
              <a:rPr lang="en-US" b="1" dirty="0" smtClean="0"/>
              <a:t>STAGES IN CURRICULUM DEVELOPMENT</a:t>
            </a:r>
            <a:endParaRPr lang="en-US" dirty="0"/>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5" name="Slide Number Placeholder 4"/>
          <p:cNvSpPr>
            <a:spLocks noGrp="1"/>
          </p:cNvSpPr>
          <p:nvPr>
            <p:ph type="sldNum" sz="quarter" idx="12"/>
          </p:nvPr>
        </p:nvSpPr>
        <p:spPr/>
        <p:txBody>
          <a:bodyPr/>
          <a:lstStyle/>
          <a:p>
            <a:fld id="{AF66C554-E21E-4F85-B619-CF65AA637309}" type="slidenum">
              <a:rPr lang="en-US" smtClean="0"/>
              <a:pPr/>
              <a:t>65</a:t>
            </a:fld>
            <a:endParaRPr lang="en-US"/>
          </a:p>
        </p:txBody>
      </p:sp>
      <p:sp>
        <p:nvSpPr>
          <p:cNvPr id="3" name="Content Placeholder 2"/>
          <p:cNvSpPr>
            <a:spLocks noGrp="1"/>
          </p:cNvSpPr>
          <p:nvPr>
            <p:ph sz="quarter" idx="1"/>
          </p:nvPr>
        </p:nvSpPr>
        <p:spPr/>
        <p:txBody>
          <a:bodyPr/>
          <a:lstStyle/>
          <a:p>
            <a:pPr>
              <a:buNone/>
            </a:pPr>
            <a:r>
              <a:rPr lang="en-US" b="1" dirty="0" smtClean="0"/>
              <a:t>What is curriculum development?</a:t>
            </a:r>
          </a:p>
          <a:p>
            <a:pPr>
              <a:buFontTx/>
              <a:buChar char="-"/>
            </a:pPr>
            <a:r>
              <a:rPr lang="en-US" dirty="0" smtClean="0"/>
              <a:t>Is an intentional process or activity which is central to the teaching and learning process.</a:t>
            </a:r>
          </a:p>
          <a:p>
            <a:pPr>
              <a:buFontTx/>
              <a:buChar char="-"/>
            </a:pPr>
            <a:r>
              <a:rPr lang="en-US" dirty="0" smtClean="0"/>
              <a:t> </a:t>
            </a:r>
            <a:r>
              <a:rPr lang="en-US" dirty="0" smtClean="0">
                <a:solidFill>
                  <a:srgbClr val="C00000"/>
                </a:solidFill>
              </a:rPr>
              <a:t>It includes all the planning, designing, developing and implementing curriculum that guide learning and teaching</a:t>
            </a:r>
          </a:p>
          <a:p>
            <a:pPr>
              <a:buFontTx/>
              <a:buChar char="-"/>
            </a:pPr>
            <a:r>
              <a:rPr lang="en-US" dirty="0" smtClean="0"/>
              <a:t>It is a broad and comprehensive process- is much more than classroom instruction.</a:t>
            </a:r>
          </a:p>
          <a:p>
            <a:endParaRPr lang="en-US" dirty="0"/>
          </a:p>
        </p:txBody>
      </p:sp>
      <p:sp>
        <p:nvSpPr>
          <p:cNvPr id="7" name="Date Placeholder 6"/>
          <p:cNvSpPr>
            <a:spLocks noGrp="1"/>
          </p:cNvSpPr>
          <p:nvPr>
            <p:ph type="dt" sz="half" idx="10"/>
          </p:nvPr>
        </p:nvSpPr>
        <p:spPr/>
        <p:txBody>
          <a:bodyPr/>
          <a:lstStyle/>
          <a:p>
            <a:fld id="{1E842B73-4293-4393-80BF-2FA93CDAD956}"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p:txBody>
          <a:bodyPr/>
          <a:lstStyle/>
          <a:p>
            <a:r>
              <a:rPr lang="en-US" smtClean="0"/>
              <a:t>EDITED BY SAMWEL K.Y</a:t>
            </a:r>
            <a:endParaRPr lang="en-US"/>
          </a:p>
        </p:txBody>
      </p:sp>
      <p:sp>
        <p:nvSpPr>
          <p:cNvPr id="5" name="Slide Number Placeholder 4"/>
          <p:cNvSpPr>
            <a:spLocks noGrp="1"/>
          </p:cNvSpPr>
          <p:nvPr>
            <p:ph type="sldNum" sz="quarter" idx="12"/>
          </p:nvPr>
        </p:nvSpPr>
        <p:spPr/>
        <p:txBody>
          <a:bodyPr/>
          <a:lstStyle/>
          <a:p>
            <a:fld id="{AF66C554-E21E-4F85-B619-CF65AA637309}" type="slidenum">
              <a:rPr lang="en-US" smtClean="0"/>
              <a:pPr/>
              <a:t>66</a:t>
            </a:fld>
            <a:endParaRPr lang="en-US"/>
          </a:p>
        </p:txBody>
      </p:sp>
      <p:sp>
        <p:nvSpPr>
          <p:cNvPr id="3" name="Content Placeholder 2"/>
          <p:cNvSpPr>
            <a:spLocks noGrp="1"/>
          </p:cNvSpPr>
          <p:nvPr>
            <p:ph sz="quarter" idx="1"/>
          </p:nvPr>
        </p:nvSpPr>
        <p:spPr/>
        <p:txBody>
          <a:bodyPr/>
          <a:lstStyle/>
          <a:p>
            <a:pPr>
              <a:buNone/>
            </a:pPr>
            <a:r>
              <a:rPr lang="en-US" b="1" dirty="0" smtClean="0"/>
              <a:t>STAGES OF CURRICULUM DEVELOPMENT</a:t>
            </a:r>
          </a:p>
          <a:p>
            <a:pPr marL="571500" indent="-571500">
              <a:buFont typeface="+mj-lt"/>
              <a:buAutoNum type="romanLcPeriod"/>
            </a:pPr>
            <a:r>
              <a:rPr lang="en-US" b="1" dirty="0" smtClean="0"/>
              <a:t>Situational analysis/ Needs Assessment</a:t>
            </a:r>
            <a:r>
              <a:rPr lang="en-US" dirty="0" smtClean="0"/>
              <a:t> </a:t>
            </a:r>
          </a:p>
          <a:p>
            <a:pPr marL="571500" indent="-571500">
              <a:buNone/>
            </a:pPr>
            <a:r>
              <a:rPr lang="en-US" dirty="0" smtClean="0"/>
              <a:t>is systematic exploration of the way things are and the way they should be</a:t>
            </a:r>
          </a:p>
          <a:p>
            <a:pPr marL="571500" lvl="0" indent="-571500">
              <a:buNone/>
            </a:pPr>
            <a:r>
              <a:rPr lang="en-US" b="1" dirty="0" smtClean="0"/>
              <a:t>ii</a:t>
            </a:r>
            <a:r>
              <a:rPr lang="en-US" dirty="0" smtClean="0"/>
              <a:t>. </a:t>
            </a:r>
            <a:r>
              <a:rPr lang="en-US" b="1" dirty="0" smtClean="0"/>
              <a:t>Planning and program Development</a:t>
            </a:r>
            <a:endParaRPr lang="en-US" dirty="0" smtClean="0"/>
          </a:p>
          <a:p>
            <a:pPr marL="571500" indent="-571500">
              <a:buNone/>
            </a:pPr>
            <a:r>
              <a:rPr lang="en-US" b="1" dirty="0" smtClean="0"/>
              <a:t>iii</a:t>
            </a:r>
            <a:r>
              <a:rPr lang="en-US" dirty="0" smtClean="0"/>
              <a:t>. </a:t>
            </a:r>
            <a:r>
              <a:rPr lang="en-US" b="1" dirty="0" smtClean="0"/>
              <a:t>Material development</a:t>
            </a:r>
          </a:p>
          <a:p>
            <a:pPr marL="571500" indent="-571500">
              <a:buNone/>
            </a:pPr>
            <a:r>
              <a:rPr lang="en-US" b="1" dirty="0" smtClean="0"/>
              <a:t>iv. Tryout and Revision</a:t>
            </a:r>
          </a:p>
          <a:p>
            <a:pPr marL="571500" indent="-571500">
              <a:buNone/>
            </a:pPr>
            <a:r>
              <a:rPr lang="en-US" b="1" dirty="0" smtClean="0"/>
              <a:t>v. Implementation</a:t>
            </a:r>
          </a:p>
          <a:p>
            <a:pPr marL="571500" indent="-571500">
              <a:buNone/>
            </a:pPr>
            <a:r>
              <a:rPr lang="en-US" b="1" dirty="0" smtClean="0"/>
              <a:t>vi. Evaluation</a:t>
            </a:r>
            <a:endParaRPr lang="en-US" dirty="0" smtClean="0"/>
          </a:p>
          <a:p>
            <a:pPr marL="571500" indent="-571500">
              <a:buNone/>
            </a:pPr>
            <a:endParaRPr lang="en-US" dirty="0" smtClean="0"/>
          </a:p>
          <a:p>
            <a:pPr>
              <a:buNone/>
            </a:pPr>
            <a:endParaRPr lang="en-US" dirty="0"/>
          </a:p>
        </p:txBody>
      </p:sp>
      <p:sp>
        <p:nvSpPr>
          <p:cNvPr id="7" name="Date Placeholder 6"/>
          <p:cNvSpPr>
            <a:spLocks noGrp="1"/>
          </p:cNvSpPr>
          <p:nvPr>
            <p:ph type="dt" sz="half" idx="10"/>
          </p:nvPr>
        </p:nvSpPr>
        <p:spPr/>
        <p:txBody>
          <a:bodyPr/>
          <a:lstStyle/>
          <a:p>
            <a:fld id="{5184316C-D103-4535-BFF1-B61B2B431FDE}"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 y="685800"/>
            <a:ext cx="8763000" cy="5943600"/>
          </a:xfrm>
        </p:spPr>
        <p:txBody>
          <a:bodyPr/>
          <a:lstStyle/>
          <a:p>
            <a:pPr algn="ctr" eaLnBrk="1" hangingPunct="1"/>
            <a:r>
              <a:rPr lang="en-US" sz="3600" b="1" dirty="0" smtClean="0">
                <a:solidFill>
                  <a:schemeClr val="tx1"/>
                </a:solidFill>
                <a:latin typeface="Arial" charset="0"/>
                <a:cs typeface="Arial" charset="0"/>
              </a:rPr>
              <a:t>Instructor: </a:t>
            </a:r>
            <a:r>
              <a:rPr lang="en-US" sz="3600" b="1" dirty="0" err="1" smtClean="0">
                <a:solidFill>
                  <a:schemeClr val="tx1"/>
                </a:solidFill>
                <a:latin typeface="Arial" charset="0"/>
                <a:cs typeface="Arial" charset="0"/>
              </a:rPr>
              <a:t>Leatitia</a:t>
            </a:r>
            <a:r>
              <a:rPr lang="en-US" sz="3600" b="1" dirty="0" smtClean="0">
                <a:solidFill>
                  <a:schemeClr val="tx1"/>
                </a:solidFill>
                <a:latin typeface="Arial" charset="0"/>
                <a:cs typeface="Arial" charset="0"/>
              </a:rPr>
              <a:t>, G</a:t>
            </a:r>
          </a:p>
        </p:txBody>
      </p:sp>
      <p:sp>
        <p:nvSpPr>
          <p:cNvPr id="2" name="Title 1"/>
          <p:cNvSpPr>
            <a:spLocks noGrp="1"/>
          </p:cNvSpPr>
          <p:nvPr>
            <p:ph type="ctrTitle"/>
          </p:nvPr>
        </p:nvSpPr>
        <p:spPr>
          <a:xfrm>
            <a:off x="304800" y="3124200"/>
            <a:ext cx="8610600" cy="2971800"/>
          </a:xfrm>
        </p:spPr>
        <p:txBody>
          <a:bodyPr>
            <a:normAutofit/>
          </a:bodyPr>
          <a:lstStyle/>
          <a:p>
            <a:pPr algn="ctr" eaLnBrk="1" fontAlgn="auto" hangingPunct="1">
              <a:spcAft>
                <a:spcPts val="0"/>
              </a:spcAft>
              <a:defRPr/>
            </a:pPr>
            <a:r>
              <a:rPr lang="en-US" sz="3600" b="1" dirty="0" smtClean="0">
                <a:latin typeface="Arial" charset="0"/>
                <a:cs typeface="Arial" charset="0"/>
              </a:rPr>
              <a:t> CURRICULUM AIMS, GOALS AND OBJECTIVES</a:t>
            </a:r>
            <a:br>
              <a:rPr lang="en-US" sz="3600" b="1" dirty="0" smtClean="0">
                <a:latin typeface="Arial" charset="0"/>
                <a:cs typeface="Arial" charset="0"/>
              </a:rPr>
            </a:br>
            <a:r>
              <a:rPr lang="en-US" sz="3600" b="1" dirty="0" smtClean="0">
                <a:latin typeface="Arial" charset="0"/>
                <a:cs typeface="Arial" charset="0"/>
              </a:rPr>
              <a:t> </a:t>
            </a:r>
            <a:endParaRPr lang="en-US" sz="3600" dirty="0" smtClean="0">
              <a:latin typeface="Arial" charset="0"/>
              <a:cs typeface="Arial" charset="0"/>
            </a:endParaRPr>
          </a:p>
        </p:txBody>
      </p:sp>
      <p:sp>
        <p:nvSpPr>
          <p:cNvPr id="5" name="Slide Number Placeholder 4"/>
          <p:cNvSpPr>
            <a:spLocks noGrp="1"/>
          </p:cNvSpPr>
          <p:nvPr>
            <p:ph type="sldNum" sz="quarter" idx="12"/>
          </p:nvPr>
        </p:nvSpPr>
        <p:spPr/>
        <p:txBody>
          <a:bodyPr/>
          <a:lstStyle/>
          <a:p>
            <a:fld id="{6844D71D-ABA2-47E9-9CAF-EC0BD211F77F}" type="slidenum">
              <a:rPr lang="en-US" smtClean="0"/>
              <a:pPr/>
              <a:t>67</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D72719FF-F964-451F-AA08-A3B0D7912980}"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lstStyle/>
          <a:p>
            <a:pPr eaLnBrk="1" hangingPunct="1"/>
            <a:r>
              <a:rPr lang="en-US" dirty="0" smtClean="0"/>
              <a:t>Aims/Purposes</a:t>
            </a:r>
          </a:p>
        </p:txBody>
      </p:sp>
      <p:sp>
        <p:nvSpPr>
          <p:cNvPr id="3" name="Content Placeholder 2"/>
          <p:cNvSpPr>
            <a:spLocks noGrp="1"/>
          </p:cNvSpPr>
          <p:nvPr>
            <p:ph sz="quarter" idx="1"/>
          </p:nvPr>
        </p:nvSpPr>
        <p:spPr>
          <a:xfrm>
            <a:off x="304800" y="1219200"/>
            <a:ext cx="8610600" cy="5334000"/>
          </a:xfrm>
        </p:spPr>
        <p:txBody>
          <a:bodyPr/>
          <a:lstStyle/>
          <a:p>
            <a:pPr marL="342900" lvl="1" indent="-342900" algn="just" eaLnBrk="1" hangingPunct="1">
              <a:buFont typeface="Arial" charset="0"/>
              <a:buChar char="•"/>
            </a:pPr>
            <a:endParaRPr lang="en-US" dirty="0" smtClean="0">
              <a:latin typeface="Arial" charset="0"/>
              <a:cs typeface="Arial" charset="0"/>
            </a:endParaRPr>
          </a:p>
          <a:p>
            <a:pPr marL="342900" lvl="1" indent="-342900" algn="just" eaLnBrk="1" hangingPunct="1">
              <a:buFont typeface="Arial" charset="0"/>
              <a:buChar char="•"/>
            </a:pPr>
            <a:r>
              <a:rPr lang="en-US" dirty="0" smtClean="0">
                <a:latin typeface="Arial" charset="0"/>
                <a:cs typeface="Arial" charset="0"/>
              </a:rPr>
              <a:t>Are broad general statements of purpose of education for a given country; provide general education throughout the country.</a:t>
            </a:r>
          </a:p>
          <a:p>
            <a:pPr marL="342900" lvl="1" indent="-342900" algn="just" eaLnBrk="1" hangingPunct="1">
              <a:buFont typeface="Arial" charset="0"/>
              <a:buChar char="•"/>
            </a:pPr>
            <a:r>
              <a:rPr lang="en-US" dirty="0" smtClean="0">
                <a:latin typeface="Times New Roman" pitchFamily="18" charset="0"/>
                <a:cs typeface="Times New Roman" pitchFamily="18" charset="0"/>
              </a:rPr>
              <a:t> </a:t>
            </a:r>
            <a:r>
              <a:rPr lang="en-US" dirty="0" smtClean="0">
                <a:latin typeface="Arial" charset="0"/>
                <a:cs typeface="Arial" charset="0"/>
              </a:rPr>
              <a:t>They are generally vague and difficult to measure their achievement, but they provide a broad outcome of the course before moving on to the specific objectives</a:t>
            </a:r>
            <a:endParaRPr lang="en-US" dirty="0" smtClean="0">
              <a:latin typeface="Times New Roman" pitchFamily="18" charset="0"/>
              <a:cs typeface="Times New Roman" pitchFamily="18" charset="0"/>
            </a:endParaRPr>
          </a:p>
          <a:p>
            <a:pPr algn="just" eaLnBrk="1" hangingPunct="1"/>
            <a:r>
              <a:rPr lang="en-US" dirty="0" smtClean="0">
                <a:latin typeface="Times New Roman" pitchFamily="18" charset="0"/>
                <a:cs typeface="Times New Roman" pitchFamily="18" charset="0"/>
              </a:rPr>
              <a:t>Are usually written in ambiguous terms using words like: learn, know, understand, appreciate and these are not directly measurable.</a:t>
            </a:r>
          </a:p>
          <a:p>
            <a:pPr algn="just" eaLnBrk="1" hangingPunct="1">
              <a:buFont typeface="Arial" charset="0"/>
              <a:buNone/>
            </a:pPr>
            <a:endParaRPr lang="en-US" dirty="0" smtClean="0"/>
          </a:p>
        </p:txBody>
      </p:sp>
      <p:sp>
        <p:nvSpPr>
          <p:cNvPr id="5" name="Slide Number Placeholder 4"/>
          <p:cNvSpPr>
            <a:spLocks noGrp="1"/>
          </p:cNvSpPr>
          <p:nvPr>
            <p:ph type="sldNum" sz="quarter" idx="12"/>
          </p:nvPr>
        </p:nvSpPr>
        <p:spPr/>
        <p:txBody>
          <a:bodyPr/>
          <a:lstStyle/>
          <a:p>
            <a:fld id="{6844D71D-ABA2-47E9-9CAF-EC0BD211F77F}" type="slidenum">
              <a:rPr lang="en-US" smtClean="0"/>
              <a:pPr/>
              <a:t>68</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648CA9E7-188B-46F4-979A-228A105FF58E}"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612775" y="228600"/>
            <a:ext cx="8153400" cy="990600"/>
          </a:xfrm>
        </p:spPr>
        <p:txBody>
          <a:bodyPr/>
          <a:lstStyle/>
          <a:p>
            <a:pPr eaLnBrk="1" hangingPunct="1"/>
            <a:r>
              <a:rPr lang="en-US" sz="3600" dirty="0" smtClean="0">
                <a:latin typeface="Arial" charset="0"/>
                <a:cs typeface="Arial" charset="0"/>
              </a:rPr>
              <a:t>Aims cont…</a:t>
            </a:r>
          </a:p>
        </p:txBody>
      </p:sp>
      <p:sp>
        <p:nvSpPr>
          <p:cNvPr id="4099" name="Content Placeholder 2"/>
          <p:cNvSpPr>
            <a:spLocks noGrp="1"/>
          </p:cNvSpPr>
          <p:nvPr>
            <p:ph sz="quarter" idx="1"/>
          </p:nvPr>
        </p:nvSpPr>
        <p:spPr>
          <a:xfrm>
            <a:off x="457200" y="1600200"/>
            <a:ext cx="8229600" cy="4800600"/>
          </a:xfrm>
        </p:spPr>
        <p:txBody>
          <a:bodyPr/>
          <a:lstStyle/>
          <a:p>
            <a:pPr eaLnBrk="1" hangingPunct="1"/>
            <a:r>
              <a:rPr lang="en-US" sz="2800" dirty="0" smtClean="0">
                <a:latin typeface="Arial" charset="0"/>
                <a:cs typeface="Arial" charset="0"/>
              </a:rPr>
              <a:t>Petty (2004,pg 392) argues that aims are like compass directions, indicating the general direction in which the teacher wishes to travel</a:t>
            </a:r>
          </a:p>
          <a:p>
            <a:pPr eaLnBrk="1" hangingPunct="1"/>
            <a:r>
              <a:rPr lang="en-US" sz="2800" dirty="0" smtClean="0">
                <a:latin typeface="Arial" charset="0"/>
                <a:cs typeface="Arial" charset="0"/>
              </a:rPr>
              <a:t>They point you in the right direction, but they don’t‘ tell you how to get there, or when you have arrived</a:t>
            </a:r>
          </a:p>
          <a:p>
            <a:pPr eaLnBrk="1" hangingPunct="1"/>
            <a:r>
              <a:rPr lang="en-US" sz="2800" dirty="0" smtClean="0">
                <a:latin typeface="Arial" charset="0"/>
                <a:cs typeface="Arial" charset="0"/>
              </a:rPr>
              <a:t>As such they are vital but they are not specific enough to help the teacher pick learning activities or assess whether learning has taken place.</a:t>
            </a:r>
          </a:p>
          <a:p>
            <a:pPr eaLnBrk="1" hangingPunct="1"/>
            <a:endParaRPr lang="en-US" dirty="0" smtClean="0"/>
          </a:p>
        </p:txBody>
      </p:sp>
      <p:sp>
        <p:nvSpPr>
          <p:cNvPr id="5" name="Slide Number Placeholder 4"/>
          <p:cNvSpPr>
            <a:spLocks noGrp="1"/>
          </p:cNvSpPr>
          <p:nvPr>
            <p:ph type="sldNum" sz="quarter" idx="12"/>
          </p:nvPr>
        </p:nvSpPr>
        <p:spPr/>
        <p:txBody>
          <a:bodyPr/>
          <a:lstStyle/>
          <a:p>
            <a:fld id="{6844D71D-ABA2-47E9-9CAF-EC0BD211F77F}" type="slidenum">
              <a:rPr lang="en-US" smtClean="0"/>
              <a:pPr/>
              <a:t>69</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213D31A8-DE18-4F4F-8A0C-C6E990067050}"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lstStyle/>
          <a:p>
            <a:pPr algn="ctr" eaLnBrk="1" hangingPunct="1"/>
            <a:r>
              <a:rPr lang="en-US" b="1" dirty="0" smtClean="0"/>
              <a:t>Aims/Purposes cont…</a:t>
            </a:r>
          </a:p>
        </p:txBody>
      </p:sp>
      <p:sp>
        <p:nvSpPr>
          <p:cNvPr id="3" name="Content Placeholder 2"/>
          <p:cNvSpPr>
            <a:spLocks noGrp="1"/>
          </p:cNvSpPr>
          <p:nvPr>
            <p:ph sz="quarter" idx="1"/>
          </p:nvPr>
        </p:nvSpPr>
        <p:spPr>
          <a:xfrm>
            <a:off x="612775" y="1600200"/>
            <a:ext cx="8153400" cy="4495800"/>
          </a:xfrm>
        </p:spPr>
        <p:txBody>
          <a:bodyPr/>
          <a:lstStyle/>
          <a:p>
            <a:pPr algn="just" eaLnBrk="1" hangingPunct="1"/>
            <a:r>
              <a:rPr lang="en-US" dirty="0" smtClean="0">
                <a:latin typeface="Times New Roman" pitchFamily="18" charset="0"/>
                <a:cs typeface="Times New Roman" pitchFamily="18" charset="0"/>
              </a:rPr>
              <a:t>Curriculum developers   categorized them at 3 levels:</a:t>
            </a:r>
          </a:p>
          <a:p>
            <a:pPr algn="just" eaLnBrk="1" hangingPunct="1">
              <a:buFont typeface="Wingdings" pitchFamily="2" charset="2"/>
              <a:buChar char="Ø"/>
            </a:pPr>
            <a:r>
              <a:rPr lang="en-US" dirty="0" smtClean="0">
                <a:latin typeface="Times New Roman" pitchFamily="18" charset="0"/>
                <a:cs typeface="Times New Roman" pitchFamily="18" charset="0"/>
              </a:rPr>
              <a:t>National level</a:t>
            </a:r>
          </a:p>
          <a:p>
            <a:pPr algn="just" eaLnBrk="1" hangingPunct="1">
              <a:buFont typeface="Wingdings" pitchFamily="2" charset="2"/>
              <a:buChar char="Ø"/>
            </a:pPr>
            <a:r>
              <a:rPr lang="en-US" dirty="0" smtClean="0">
                <a:latin typeface="Times New Roman" pitchFamily="18" charset="0"/>
                <a:cs typeface="Times New Roman" pitchFamily="18" charset="0"/>
              </a:rPr>
              <a:t>School level</a:t>
            </a:r>
          </a:p>
          <a:p>
            <a:pPr algn="just" eaLnBrk="1" hangingPunct="1">
              <a:buFont typeface="Wingdings" pitchFamily="2" charset="2"/>
              <a:buChar char="Ø"/>
            </a:pPr>
            <a:r>
              <a:rPr lang="en-US" dirty="0" smtClean="0">
                <a:latin typeface="Times New Roman" pitchFamily="18" charset="0"/>
                <a:cs typeface="Times New Roman" pitchFamily="18" charset="0"/>
              </a:rPr>
              <a:t>Individual subject level</a:t>
            </a:r>
            <a:endParaRPr lang="en-US" dirty="0" smtClean="0"/>
          </a:p>
          <a:p>
            <a:pPr eaLnBrk="1" hangingPunct="1"/>
            <a:endParaRPr lang="en-US" dirty="0" smtClean="0"/>
          </a:p>
        </p:txBody>
      </p:sp>
      <p:sp>
        <p:nvSpPr>
          <p:cNvPr id="5" name="Slide Number Placeholder 4"/>
          <p:cNvSpPr>
            <a:spLocks noGrp="1"/>
          </p:cNvSpPr>
          <p:nvPr>
            <p:ph type="sldNum" sz="quarter" idx="12"/>
          </p:nvPr>
        </p:nvSpPr>
        <p:spPr/>
        <p:txBody>
          <a:bodyPr/>
          <a:lstStyle/>
          <a:p>
            <a:fld id="{6844D71D-ABA2-47E9-9CAF-EC0BD211F77F}" type="slidenum">
              <a:rPr lang="en-US" smtClean="0"/>
              <a:pPr/>
              <a:t>70</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E04DDA95-3D81-4AA8-883C-8974192E56C0}"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52400"/>
            <a:ext cx="7924800" cy="1143000"/>
          </a:xfrm>
        </p:spPr>
        <p:txBody>
          <a:bodyPr rtlCol="0">
            <a:normAutofit fontScale="90000"/>
          </a:bodyPr>
          <a:lstStyle/>
          <a:p>
            <a:pPr eaLnBrk="1" fontAlgn="auto" hangingPunct="1">
              <a:spcAft>
                <a:spcPts val="0"/>
              </a:spcAft>
              <a:defRPr/>
            </a:pPr>
            <a:r>
              <a:rPr lang="en-US" sz="4000" b="1" dirty="0" smtClean="0"/>
              <a:t>Goals</a:t>
            </a:r>
            <a:r>
              <a:rPr lang="en-US" dirty="0"/>
              <a:t/>
            </a:r>
            <a:br>
              <a:rPr lang="en-US" dirty="0"/>
            </a:br>
            <a:endParaRPr lang="en-US" dirty="0"/>
          </a:p>
        </p:txBody>
      </p:sp>
      <p:sp>
        <p:nvSpPr>
          <p:cNvPr id="3" name="Content Placeholder 2"/>
          <p:cNvSpPr>
            <a:spLocks noGrp="1"/>
          </p:cNvSpPr>
          <p:nvPr>
            <p:ph sz="quarter" idx="1"/>
          </p:nvPr>
        </p:nvSpPr>
        <p:spPr>
          <a:xfrm>
            <a:off x="0" y="1219200"/>
            <a:ext cx="9144000" cy="5638800"/>
          </a:xfrm>
        </p:spPr>
        <p:txBody>
          <a:bodyPr/>
          <a:lstStyle/>
          <a:p>
            <a:pPr eaLnBrk="1" hangingPunct="1"/>
            <a:r>
              <a:rPr lang="en-US" sz="2800" dirty="0" smtClean="0">
                <a:latin typeface="Times New Roman" pitchFamily="18" charset="0"/>
                <a:cs typeface="Times New Roman" pitchFamily="18" charset="0"/>
              </a:rPr>
              <a:t>Listing your course goals and objectives is the clearest way to communicate expectations to students. The syllabus is a good place for them!</a:t>
            </a:r>
          </a:p>
          <a:p>
            <a:pPr eaLnBrk="1" hangingPunct="1">
              <a:buFont typeface="Arial" charset="0"/>
              <a:buNone/>
            </a:pPr>
            <a:endParaRPr lang="en-US" sz="2800" dirty="0" smtClean="0">
              <a:latin typeface="Times New Roman" pitchFamily="18" charset="0"/>
              <a:cs typeface="Times New Roman" pitchFamily="18" charset="0"/>
            </a:endParaRPr>
          </a:p>
          <a:p>
            <a:pPr eaLnBrk="1" hangingPunct="1"/>
            <a:r>
              <a:rPr lang="en-US" sz="2800" dirty="0" smtClean="0">
                <a:latin typeface="Times New Roman" pitchFamily="18" charset="0"/>
                <a:cs typeface="Times New Roman" pitchFamily="18" charset="0"/>
              </a:rPr>
              <a:t>Well-written goals and objectives inform all on what is to be learned, and how assessment will occur. </a:t>
            </a:r>
          </a:p>
          <a:p>
            <a:pPr eaLnBrk="1" hangingPunct="1">
              <a:buFont typeface="Arial" charset="0"/>
              <a:buNone/>
            </a:pPr>
            <a:endParaRPr lang="en-US" sz="2800" dirty="0" smtClean="0">
              <a:latin typeface="Times New Roman" pitchFamily="18" charset="0"/>
              <a:cs typeface="Times New Roman" pitchFamily="18" charset="0"/>
            </a:endParaRPr>
          </a:p>
          <a:p>
            <a:pPr eaLnBrk="1" hangingPunct="1">
              <a:buFont typeface="Arial" charset="0"/>
              <a:buNone/>
            </a:pPr>
            <a:endParaRPr lang="en-US" sz="2800" dirty="0" smtClean="0">
              <a:latin typeface="Times New Roman" pitchFamily="18" charset="0"/>
              <a:cs typeface="Times New Roman" pitchFamily="18" charset="0"/>
            </a:endParaRPr>
          </a:p>
        </p:txBody>
      </p:sp>
      <p:sp>
        <p:nvSpPr>
          <p:cNvPr id="5" name="Slide Number Placeholder 4"/>
          <p:cNvSpPr>
            <a:spLocks noGrp="1"/>
          </p:cNvSpPr>
          <p:nvPr>
            <p:ph type="sldNum" sz="quarter" idx="12"/>
          </p:nvPr>
        </p:nvSpPr>
        <p:spPr/>
        <p:txBody>
          <a:bodyPr/>
          <a:lstStyle/>
          <a:p>
            <a:fld id="{6844D71D-ABA2-47E9-9CAF-EC0BD211F77F}" type="slidenum">
              <a:rPr lang="en-US" smtClean="0"/>
              <a:pPr/>
              <a:t>71</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653A50F0-473A-49D7-86AA-B1E10E747BA8}"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3562"/>
          </a:xfrm>
        </p:spPr>
        <p:txBody>
          <a:bodyPr>
            <a:normAutofit fontScale="90000"/>
          </a:bodyPr>
          <a:lstStyle/>
          <a:p>
            <a:pPr eaLnBrk="1" fontAlgn="auto" hangingPunct="1">
              <a:spcAft>
                <a:spcPts val="0"/>
              </a:spcAft>
              <a:defRPr/>
            </a:pPr>
            <a:r>
              <a:rPr lang="en-US" sz="3200" b="1" dirty="0" smtClean="0">
                <a:latin typeface="Arial" charset="0"/>
                <a:cs typeface="Arial" charset="0"/>
              </a:rPr>
              <a:t>Goals cont…</a:t>
            </a:r>
          </a:p>
        </p:txBody>
      </p:sp>
      <p:sp>
        <p:nvSpPr>
          <p:cNvPr id="3" name="Content Placeholder 2"/>
          <p:cNvSpPr>
            <a:spLocks noGrp="1"/>
          </p:cNvSpPr>
          <p:nvPr>
            <p:ph sz="quarter" idx="1"/>
          </p:nvPr>
        </p:nvSpPr>
        <p:spPr>
          <a:xfrm>
            <a:off x="457200" y="990600"/>
            <a:ext cx="8229600" cy="5486400"/>
          </a:xfrm>
        </p:spPr>
        <p:txBody>
          <a:bodyPr>
            <a:normAutofit lnSpcReduction="10000"/>
          </a:bodyPr>
          <a:lstStyle/>
          <a:p>
            <a:pPr marL="320040" indent="-320040" eaLnBrk="1" fontAlgn="auto" hangingPunct="1">
              <a:spcAft>
                <a:spcPts val="0"/>
              </a:spcAft>
              <a:buFont typeface="Arial" charset="0"/>
              <a:buNone/>
              <a:defRPr/>
            </a:pPr>
            <a:endParaRPr lang="en-US" sz="2800" b="1" dirty="0" smtClean="0">
              <a:latin typeface="Arial" charset="0"/>
              <a:cs typeface="Arial" charset="0"/>
            </a:endParaRPr>
          </a:p>
          <a:p>
            <a:pPr marL="320040" indent="-320040" eaLnBrk="1" fontAlgn="auto" hangingPunct="1">
              <a:spcAft>
                <a:spcPts val="0"/>
              </a:spcAft>
              <a:buFont typeface="Arial" charset="0"/>
              <a:buNone/>
              <a:defRPr/>
            </a:pPr>
            <a:r>
              <a:rPr lang="en-US" sz="2800" b="1" dirty="0" smtClean="0">
                <a:latin typeface="Arial" charset="0"/>
                <a:cs typeface="Arial" charset="0"/>
              </a:rPr>
              <a:t>What  are  Goals?</a:t>
            </a:r>
            <a:endParaRPr lang="en-US" sz="2800" dirty="0" smtClean="0">
              <a:latin typeface="Arial" charset="0"/>
              <a:cs typeface="Arial" charset="0"/>
            </a:endParaRPr>
          </a:p>
          <a:p>
            <a:pPr marL="320040" indent="-320040" algn="just" eaLnBrk="1" fontAlgn="auto" hangingPunct="1">
              <a:spcAft>
                <a:spcPts val="0"/>
              </a:spcAft>
              <a:buFont typeface="Wingdings" pitchFamily="2" charset="2"/>
              <a:buChar char="Ø"/>
              <a:defRPr/>
            </a:pPr>
            <a:r>
              <a:rPr lang="en-US" sz="2800" dirty="0" smtClean="0">
                <a:latin typeface="Arial" charset="0"/>
                <a:cs typeface="Arial" charset="0"/>
              </a:rPr>
              <a:t> Are broad, generalized statements about what is to be learned. Think of them as a target to be reached or hit.</a:t>
            </a:r>
          </a:p>
          <a:p>
            <a:pPr marL="320040" indent="-320040" algn="just" eaLnBrk="1" fontAlgn="auto" hangingPunct="1">
              <a:spcAft>
                <a:spcPts val="0"/>
              </a:spcAft>
              <a:buFont typeface="Wingdings" pitchFamily="2" charset="2"/>
              <a:buChar char="Ø"/>
              <a:defRPr/>
            </a:pPr>
            <a:r>
              <a:rPr lang="en-US" sz="2800" dirty="0" smtClean="0">
                <a:latin typeface="Arial" charset="0"/>
                <a:cs typeface="Arial" charset="0"/>
              </a:rPr>
              <a:t> Are derived from various aims and provide curriculum decision-makers with broad statements of what they should accomplish in terms of student learning as a result of a particular educational or training program.  </a:t>
            </a:r>
          </a:p>
          <a:p>
            <a:pPr marL="320040" indent="-320040" algn="just" eaLnBrk="1" fontAlgn="auto" hangingPunct="1">
              <a:spcAft>
                <a:spcPts val="0"/>
              </a:spcAft>
              <a:buFont typeface="Wingdings" pitchFamily="2" charset="2"/>
              <a:buChar char="Ø"/>
              <a:defRPr/>
            </a:pPr>
            <a:r>
              <a:rPr lang="en-US" sz="2800" b="1" dirty="0" smtClean="0">
                <a:latin typeface="Arial" charset="0"/>
                <a:cs typeface="Arial" charset="0"/>
              </a:rPr>
              <a:t>At instructional level</a:t>
            </a:r>
            <a:r>
              <a:rPr lang="en-US" sz="2800" dirty="0" smtClean="0">
                <a:latin typeface="Arial" charset="0"/>
                <a:cs typeface="Arial" charset="0"/>
              </a:rPr>
              <a:t>, the broad generalized statement  about what is to be learned without criteria of achievement is </a:t>
            </a:r>
            <a:r>
              <a:rPr lang="en-US" sz="2800" b="1" dirty="0" smtClean="0">
                <a:latin typeface="Arial" charset="0"/>
                <a:cs typeface="Arial" charset="0"/>
              </a:rPr>
              <a:t>a goal. </a:t>
            </a:r>
          </a:p>
        </p:txBody>
      </p:sp>
      <p:sp>
        <p:nvSpPr>
          <p:cNvPr id="5" name="Slide Number Placeholder 4"/>
          <p:cNvSpPr>
            <a:spLocks noGrp="1"/>
          </p:cNvSpPr>
          <p:nvPr>
            <p:ph type="sldNum" sz="quarter" idx="12"/>
          </p:nvPr>
        </p:nvSpPr>
        <p:spPr/>
        <p:txBody>
          <a:bodyPr/>
          <a:lstStyle/>
          <a:p>
            <a:fld id="{6844D71D-ABA2-47E9-9CAF-EC0BD211F77F}" type="slidenum">
              <a:rPr lang="en-US" smtClean="0"/>
              <a:pPr/>
              <a:t>72</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D21BC937-3A02-4B4B-A3DB-02191A43E84C}"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lstStyle/>
          <a:p>
            <a:pPr algn="ctr" eaLnBrk="1" hangingPunct="1"/>
            <a:r>
              <a:rPr lang="en-US" sz="3200" b="1" dirty="0" smtClean="0">
                <a:latin typeface="Arial" charset="0"/>
                <a:cs typeface="Arial" charset="0"/>
              </a:rPr>
              <a:t>Characteristics of curriculum goals</a:t>
            </a:r>
            <a:br>
              <a:rPr lang="en-US" sz="3200" b="1" dirty="0" smtClean="0">
                <a:latin typeface="Arial" charset="0"/>
                <a:cs typeface="Arial" charset="0"/>
              </a:rPr>
            </a:br>
            <a:endParaRPr lang="en-US" sz="3200" b="1" dirty="0" smtClean="0">
              <a:latin typeface="Arial" charset="0"/>
              <a:cs typeface="Arial" charset="0"/>
            </a:endParaRPr>
          </a:p>
        </p:txBody>
      </p:sp>
      <p:sp>
        <p:nvSpPr>
          <p:cNvPr id="3" name="Content Placeholder 2"/>
          <p:cNvSpPr>
            <a:spLocks noGrp="1"/>
          </p:cNvSpPr>
          <p:nvPr>
            <p:ph sz="quarter" idx="1"/>
          </p:nvPr>
        </p:nvSpPr>
        <p:spPr>
          <a:xfrm>
            <a:off x="228600" y="1219200"/>
            <a:ext cx="8686800" cy="5638800"/>
          </a:xfrm>
        </p:spPr>
        <p:txBody>
          <a:bodyPr/>
          <a:lstStyle/>
          <a:p>
            <a:pPr eaLnBrk="1" hangingPunct="1">
              <a:buFont typeface="Wingdings" pitchFamily="2" charset="2"/>
              <a:buChar char="§"/>
            </a:pPr>
            <a:endParaRPr lang="en-US" dirty="0" smtClean="0">
              <a:latin typeface="Arial" charset="0"/>
              <a:cs typeface="Arial" charset="0"/>
            </a:endParaRPr>
          </a:p>
          <a:p>
            <a:pPr eaLnBrk="1" hangingPunct="1">
              <a:buFont typeface="Wingdings" pitchFamily="2" charset="2"/>
              <a:buChar char="§"/>
            </a:pPr>
            <a:r>
              <a:rPr lang="en-US" dirty="0" smtClean="0">
                <a:latin typeface="Arial" charset="0"/>
                <a:cs typeface="Arial" charset="0"/>
              </a:rPr>
              <a:t>There  is  a relationship between  it and education aim</a:t>
            </a:r>
          </a:p>
          <a:p>
            <a:pPr eaLnBrk="1" hangingPunct="1"/>
            <a:r>
              <a:rPr lang="en-US" dirty="0" smtClean="0">
                <a:latin typeface="Arial" charset="0"/>
                <a:cs typeface="Arial" charset="0"/>
              </a:rPr>
              <a:t>Are stated in general terms that provide the direction of curriculum development</a:t>
            </a:r>
          </a:p>
          <a:p>
            <a:pPr eaLnBrk="1" hangingPunct="1"/>
            <a:r>
              <a:rPr lang="en-US" dirty="0" smtClean="0">
                <a:latin typeface="Arial" charset="0"/>
                <a:cs typeface="Arial" charset="0"/>
              </a:rPr>
              <a:t>Are stated broadly enough to lead somebody to attainment of a specific objectives</a:t>
            </a:r>
          </a:p>
          <a:p>
            <a:pPr eaLnBrk="1" hangingPunct="1"/>
            <a:r>
              <a:rPr lang="en-US" dirty="0" smtClean="0">
                <a:latin typeface="Arial" charset="0"/>
                <a:cs typeface="Arial" charset="0"/>
              </a:rPr>
              <a:t>Some people find it useful to think of goals as long-term aims to be achieved in the long run/in due course/later</a:t>
            </a:r>
          </a:p>
        </p:txBody>
      </p:sp>
      <p:sp>
        <p:nvSpPr>
          <p:cNvPr id="5" name="Slide Number Placeholder 4"/>
          <p:cNvSpPr>
            <a:spLocks noGrp="1"/>
          </p:cNvSpPr>
          <p:nvPr>
            <p:ph type="sldNum" sz="quarter" idx="12"/>
          </p:nvPr>
        </p:nvSpPr>
        <p:spPr/>
        <p:txBody>
          <a:bodyPr/>
          <a:lstStyle/>
          <a:p>
            <a:fld id="{6844D71D-ABA2-47E9-9CAF-EC0BD211F77F}" type="slidenum">
              <a:rPr lang="en-US" smtClean="0"/>
              <a:pPr/>
              <a:t>73</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667C9E2B-9028-43C0-B0A1-8529EBAAEF8A}"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28600" y="457200"/>
            <a:ext cx="8686800" cy="762000"/>
          </a:xfrm>
        </p:spPr>
        <p:txBody>
          <a:bodyPr rtlCol="0">
            <a:normAutofit fontScale="90000"/>
          </a:bodyPr>
          <a:lstStyle/>
          <a:p>
            <a:pPr eaLnBrk="1" fontAlgn="auto" hangingPunct="1">
              <a:spcAft>
                <a:spcPts val="0"/>
              </a:spcAft>
              <a:defRPr/>
            </a:pPr>
            <a:r>
              <a:rPr lang="en-US" sz="3600" b="1" dirty="0" smtClean="0">
                <a:latin typeface="Arial" pitchFamily="34" charset="0"/>
                <a:cs typeface="Arial" pitchFamily="34" charset="0"/>
              </a:rPr>
              <a:t/>
            </a:r>
            <a:br>
              <a:rPr lang="en-US" sz="3600" b="1" dirty="0" smtClean="0">
                <a:latin typeface="Arial" pitchFamily="34" charset="0"/>
                <a:cs typeface="Arial" pitchFamily="34" charset="0"/>
              </a:rPr>
            </a:br>
            <a:r>
              <a:rPr lang="en-US" sz="3600" b="1" dirty="0" smtClean="0">
                <a:latin typeface="Arial" pitchFamily="34" charset="0"/>
                <a:cs typeface="Arial" pitchFamily="34" charset="0"/>
              </a:rPr>
              <a:t>Characteristics of curriculum goals cont…</a:t>
            </a:r>
            <a:r>
              <a:rPr lang="en-US" b="1" dirty="0" smtClean="0"/>
              <a:t/>
            </a:r>
            <a:br>
              <a:rPr lang="en-US" b="1" dirty="0" smtClean="0"/>
            </a:br>
            <a:endParaRPr lang="en-US" dirty="0"/>
          </a:p>
        </p:txBody>
      </p:sp>
      <p:sp>
        <p:nvSpPr>
          <p:cNvPr id="3" name="Content Placeholder 2"/>
          <p:cNvSpPr>
            <a:spLocks noGrp="1"/>
          </p:cNvSpPr>
          <p:nvPr>
            <p:ph sz="quarter" idx="1"/>
          </p:nvPr>
        </p:nvSpPr>
        <p:spPr>
          <a:xfrm>
            <a:off x="457200" y="914400"/>
            <a:ext cx="8229600" cy="5181600"/>
          </a:xfrm>
        </p:spPr>
        <p:txBody>
          <a:bodyPr/>
          <a:lstStyle/>
          <a:p>
            <a:pPr algn="just" eaLnBrk="1" hangingPunct="1">
              <a:buFont typeface="Arial" charset="0"/>
              <a:buNone/>
            </a:pPr>
            <a:endParaRPr lang="en-US" sz="2800" dirty="0" smtClean="0">
              <a:latin typeface="Arial" charset="0"/>
              <a:cs typeface="Arial" charset="0"/>
            </a:endParaRPr>
          </a:p>
          <a:p>
            <a:pPr algn="just" eaLnBrk="1" hangingPunct="1"/>
            <a:r>
              <a:rPr lang="en-US" sz="2800" dirty="0" smtClean="0">
                <a:latin typeface="Arial" charset="0"/>
                <a:cs typeface="Arial" charset="0"/>
              </a:rPr>
              <a:t>Do not themselves express the desired learning but describe the characteristics of a well educated person.</a:t>
            </a:r>
          </a:p>
          <a:p>
            <a:pPr algn="just" eaLnBrk="1" hangingPunct="1">
              <a:buFont typeface="Arial" charset="0"/>
              <a:buNone/>
            </a:pPr>
            <a:endParaRPr lang="en-US" sz="2800" dirty="0" smtClean="0">
              <a:latin typeface="Arial" charset="0"/>
              <a:cs typeface="Arial" charset="0"/>
            </a:endParaRPr>
          </a:p>
          <a:p>
            <a:pPr algn="just" eaLnBrk="1" hangingPunct="1"/>
            <a:r>
              <a:rPr lang="en-US" sz="2800" dirty="0" smtClean="0">
                <a:latin typeface="Arial" charset="0"/>
                <a:cs typeface="Arial" charset="0"/>
              </a:rPr>
              <a:t>Are used in policy making and planning most of education matters.</a:t>
            </a:r>
          </a:p>
          <a:p>
            <a:pPr algn="just" eaLnBrk="1" hangingPunct="1">
              <a:buFont typeface="Arial" charset="0"/>
              <a:buNone/>
            </a:pPr>
            <a:endParaRPr lang="en-US" sz="2800" dirty="0" smtClean="0">
              <a:latin typeface="Arial" charset="0"/>
              <a:cs typeface="Arial" charset="0"/>
            </a:endParaRPr>
          </a:p>
          <a:p>
            <a:pPr algn="just" eaLnBrk="1" hangingPunct="1"/>
            <a:r>
              <a:rPr lang="en-US" sz="2800" dirty="0" smtClean="0">
                <a:latin typeface="Arial" charset="0"/>
                <a:cs typeface="Arial" charset="0"/>
              </a:rPr>
              <a:t>Relate to the accomplishment of all learners in general</a:t>
            </a:r>
          </a:p>
          <a:p>
            <a:pPr eaLnBrk="1" hangingPunct="1"/>
            <a:endParaRPr lang="en-US" dirty="0" smtClean="0"/>
          </a:p>
        </p:txBody>
      </p:sp>
      <p:sp>
        <p:nvSpPr>
          <p:cNvPr id="6" name="Slide Number Placeholder 5"/>
          <p:cNvSpPr>
            <a:spLocks noGrp="1"/>
          </p:cNvSpPr>
          <p:nvPr>
            <p:ph type="sldNum" sz="quarter" idx="12"/>
          </p:nvPr>
        </p:nvSpPr>
        <p:spPr/>
        <p:txBody>
          <a:bodyPr/>
          <a:lstStyle/>
          <a:p>
            <a:fld id="{6844D71D-ABA2-47E9-9CAF-EC0BD211F77F}" type="slidenum">
              <a:rPr lang="en-US" smtClean="0"/>
              <a:pPr/>
              <a:t>74</a:t>
            </a:fld>
            <a:endParaRPr lang="en-US"/>
          </a:p>
        </p:txBody>
      </p:sp>
      <p:sp>
        <p:nvSpPr>
          <p:cNvPr id="7" name="Footer Placeholder 6"/>
          <p:cNvSpPr>
            <a:spLocks noGrp="1"/>
          </p:cNvSpPr>
          <p:nvPr>
            <p:ph type="ftr" sz="quarter" idx="11"/>
          </p:nvPr>
        </p:nvSpPr>
        <p:spPr/>
        <p:txBody>
          <a:bodyPr/>
          <a:lstStyle/>
          <a:p>
            <a:r>
              <a:rPr lang="en-US" smtClean="0"/>
              <a:t>EDITED BY SAMWEL K.Y</a:t>
            </a:r>
            <a:endParaRPr lang="en-US"/>
          </a:p>
        </p:txBody>
      </p:sp>
      <p:sp>
        <p:nvSpPr>
          <p:cNvPr id="8" name="Date Placeholder 7"/>
          <p:cNvSpPr>
            <a:spLocks noGrp="1"/>
          </p:cNvSpPr>
          <p:nvPr>
            <p:ph type="dt" sz="half" idx="10"/>
          </p:nvPr>
        </p:nvSpPr>
        <p:spPr/>
        <p:txBody>
          <a:bodyPr/>
          <a:lstStyle/>
          <a:p>
            <a:fld id="{A56EF7E2-2B81-4958-8BE9-3ACE90928A96}"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457200" y="274638"/>
            <a:ext cx="8229600" cy="715962"/>
          </a:xfrm>
        </p:spPr>
        <p:txBody>
          <a:bodyPr/>
          <a:lstStyle/>
          <a:p>
            <a:pPr eaLnBrk="1" hangingPunct="1"/>
            <a:r>
              <a:rPr lang="en-US" sz="3200" b="1" dirty="0" smtClean="0">
                <a:latin typeface="Arial" charset="0"/>
                <a:cs typeface="Arial" charset="0"/>
              </a:rPr>
              <a:t>Aims/goals cont…</a:t>
            </a:r>
          </a:p>
        </p:txBody>
      </p:sp>
      <p:sp>
        <p:nvSpPr>
          <p:cNvPr id="17411" name="Content Placeholder 2"/>
          <p:cNvSpPr>
            <a:spLocks noGrp="1"/>
          </p:cNvSpPr>
          <p:nvPr>
            <p:ph sz="quarter" idx="1"/>
          </p:nvPr>
        </p:nvSpPr>
        <p:spPr>
          <a:xfrm>
            <a:off x="457200" y="1295400"/>
            <a:ext cx="8229600" cy="5029200"/>
          </a:xfrm>
        </p:spPr>
        <p:txBody>
          <a:bodyPr/>
          <a:lstStyle/>
          <a:p>
            <a:pPr eaLnBrk="1" hangingPunct="1">
              <a:buFont typeface="Arial" charset="0"/>
              <a:buNone/>
            </a:pPr>
            <a:r>
              <a:rPr lang="en-US" b="1" dirty="0" smtClean="0">
                <a:latin typeface="Arial" charset="0"/>
                <a:cs typeface="Arial" charset="0"/>
              </a:rPr>
              <a:t>Examples: Law course</a:t>
            </a:r>
          </a:p>
          <a:p>
            <a:pPr eaLnBrk="1" hangingPunct="1">
              <a:buFont typeface="Arial" charset="0"/>
              <a:buNone/>
            </a:pPr>
            <a:r>
              <a:rPr lang="en-US" dirty="0" smtClean="0">
                <a:latin typeface="Arial" charset="0"/>
                <a:cs typeface="Arial" charset="0"/>
              </a:rPr>
              <a:t>Students should</a:t>
            </a:r>
          </a:p>
          <a:p>
            <a:pPr lvl="1" eaLnBrk="1" hangingPunct="1"/>
            <a:r>
              <a:rPr lang="en-US" dirty="0" smtClean="0">
                <a:latin typeface="Arial" charset="0"/>
                <a:cs typeface="Arial" charset="0"/>
              </a:rPr>
              <a:t>Understand concepts and principles of law</a:t>
            </a:r>
          </a:p>
          <a:p>
            <a:pPr lvl="1" eaLnBrk="1" hangingPunct="1"/>
            <a:r>
              <a:rPr lang="en-US" dirty="0" smtClean="0">
                <a:latin typeface="Arial" charset="0"/>
                <a:cs typeface="Arial" charset="0"/>
              </a:rPr>
              <a:t>Acquire the techniques of legal reasoning and argument, in oral and written form</a:t>
            </a:r>
          </a:p>
          <a:p>
            <a:pPr lvl="1" eaLnBrk="1" hangingPunct="1"/>
            <a:r>
              <a:rPr lang="en-US" dirty="0" smtClean="0">
                <a:latin typeface="Arial" charset="0"/>
                <a:cs typeface="Arial" charset="0"/>
              </a:rPr>
              <a:t>Understand the institutions of law, and their social, economic and political context</a:t>
            </a:r>
          </a:p>
          <a:p>
            <a:pPr lvl="1" eaLnBrk="1" hangingPunct="1"/>
            <a:r>
              <a:rPr lang="en-US" dirty="0" smtClean="0">
                <a:latin typeface="Arial" charset="0"/>
                <a:cs typeface="Arial" charset="0"/>
              </a:rPr>
              <a:t>Learn to find the law</a:t>
            </a:r>
          </a:p>
          <a:p>
            <a:pPr lvl="1" eaLnBrk="1" hangingPunct="1"/>
            <a:r>
              <a:rPr lang="en-US" dirty="0" smtClean="0">
                <a:latin typeface="Arial" charset="0"/>
                <a:cs typeface="Arial" charset="0"/>
              </a:rPr>
              <a:t>Develop a critical interest in the reform of the law</a:t>
            </a:r>
            <a:endParaRPr lang="en-US" dirty="0" smtClean="0"/>
          </a:p>
        </p:txBody>
      </p:sp>
      <p:sp>
        <p:nvSpPr>
          <p:cNvPr id="5" name="Slide Number Placeholder 4"/>
          <p:cNvSpPr>
            <a:spLocks noGrp="1"/>
          </p:cNvSpPr>
          <p:nvPr>
            <p:ph type="sldNum" sz="quarter" idx="12"/>
          </p:nvPr>
        </p:nvSpPr>
        <p:spPr/>
        <p:txBody>
          <a:bodyPr/>
          <a:lstStyle/>
          <a:p>
            <a:fld id="{6844D71D-ABA2-47E9-9CAF-EC0BD211F77F}" type="slidenum">
              <a:rPr lang="en-US" smtClean="0"/>
              <a:pPr/>
              <a:t>75</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B03AB322-913B-430D-BF72-7D8BEFB74F72}"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a:xfrm>
            <a:off x="457200" y="274638"/>
            <a:ext cx="8229600" cy="1020762"/>
          </a:xfrm>
        </p:spPr>
        <p:txBody>
          <a:bodyPr/>
          <a:lstStyle/>
          <a:p>
            <a:pPr eaLnBrk="1" hangingPunct="1"/>
            <a:r>
              <a:rPr lang="en-US" sz="3600" dirty="0" smtClean="0">
                <a:latin typeface="Arial" charset="0"/>
                <a:cs typeface="Arial" charset="0"/>
              </a:rPr>
              <a:t>Aims/goals cont…</a:t>
            </a:r>
          </a:p>
        </p:txBody>
      </p:sp>
      <p:sp>
        <p:nvSpPr>
          <p:cNvPr id="18435" name="Content Placeholder 2"/>
          <p:cNvSpPr>
            <a:spLocks noGrp="1"/>
          </p:cNvSpPr>
          <p:nvPr>
            <p:ph sz="quarter" idx="1"/>
          </p:nvPr>
        </p:nvSpPr>
        <p:spPr>
          <a:xfrm>
            <a:off x="612775" y="1600200"/>
            <a:ext cx="8153400" cy="4495800"/>
          </a:xfrm>
        </p:spPr>
        <p:txBody>
          <a:bodyPr/>
          <a:lstStyle/>
          <a:p>
            <a:pPr eaLnBrk="1" hangingPunct="1">
              <a:buFont typeface="Arial" charset="0"/>
              <a:buNone/>
            </a:pPr>
            <a:r>
              <a:rPr lang="en-US" b="1" dirty="0" smtClean="0"/>
              <a:t>Where do aims come from?</a:t>
            </a:r>
          </a:p>
          <a:p>
            <a:pPr eaLnBrk="1" hangingPunct="1">
              <a:buFont typeface="Arial" charset="0"/>
              <a:buNone/>
            </a:pPr>
            <a:r>
              <a:rPr lang="en-US" sz="2800" dirty="0" smtClean="0">
                <a:latin typeface="Arial" charset="0"/>
                <a:cs typeface="Arial" charset="0"/>
              </a:rPr>
              <a:t>They  may be provided by:</a:t>
            </a:r>
          </a:p>
          <a:p>
            <a:pPr eaLnBrk="1" hangingPunct="1">
              <a:buFont typeface="Wingdings" pitchFamily="2" charset="2"/>
              <a:buChar char="§"/>
            </a:pPr>
            <a:r>
              <a:rPr lang="en-US" sz="2800" dirty="0" smtClean="0">
                <a:latin typeface="Arial" charset="0"/>
                <a:cs typeface="Arial" charset="0"/>
              </a:rPr>
              <a:t>Subject syllabus</a:t>
            </a:r>
          </a:p>
          <a:p>
            <a:pPr eaLnBrk="1" hangingPunct="1">
              <a:buFont typeface="Wingdings" pitchFamily="2" charset="2"/>
              <a:buChar char="§"/>
            </a:pPr>
            <a:r>
              <a:rPr lang="en-US" sz="2800" dirty="0" smtClean="0">
                <a:latin typeface="Arial" charset="0"/>
                <a:cs typeface="Arial" charset="0"/>
              </a:rPr>
              <a:t>Programme of the study</a:t>
            </a:r>
          </a:p>
          <a:p>
            <a:pPr eaLnBrk="1" hangingPunct="1">
              <a:buFont typeface="Wingdings" pitchFamily="2" charset="2"/>
              <a:buChar char="§"/>
            </a:pPr>
            <a:r>
              <a:rPr lang="en-US" sz="2800" dirty="0" smtClean="0">
                <a:latin typeface="Arial" charset="0"/>
                <a:cs typeface="Arial" charset="0"/>
              </a:rPr>
              <a:t>By the awarding body for a qualification</a:t>
            </a:r>
          </a:p>
          <a:p>
            <a:pPr eaLnBrk="1" hangingPunct="1">
              <a:buFont typeface="Wingdings" pitchFamily="2" charset="2"/>
              <a:buChar char="§"/>
            </a:pPr>
            <a:r>
              <a:rPr lang="en-US" sz="2800" dirty="0" smtClean="0">
                <a:latin typeface="Arial" charset="0"/>
                <a:cs typeface="Arial" charset="0"/>
              </a:rPr>
              <a:t>In some circumstances, they may be provided by a needs analysis or by negotiation with the students on the course</a:t>
            </a:r>
          </a:p>
        </p:txBody>
      </p:sp>
      <p:sp>
        <p:nvSpPr>
          <p:cNvPr id="5" name="Slide Number Placeholder 4"/>
          <p:cNvSpPr>
            <a:spLocks noGrp="1"/>
          </p:cNvSpPr>
          <p:nvPr>
            <p:ph type="sldNum" sz="quarter" idx="12"/>
          </p:nvPr>
        </p:nvSpPr>
        <p:spPr/>
        <p:txBody>
          <a:bodyPr/>
          <a:lstStyle/>
          <a:p>
            <a:fld id="{6844D71D-ABA2-47E9-9CAF-EC0BD211F77F}" type="slidenum">
              <a:rPr lang="en-US" smtClean="0"/>
              <a:pPr/>
              <a:t>76</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BCD5E4AD-B368-41D9-81CF-F30B03E47FFD}"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57200"/>
            <a:ext cx="8458200" cy="838200"/>
          </a:xfrm>
        </p:spPr>
        <p:txBody>
          <a:bodyPr rtlCol="0">
            <a:normAutofit fontScale="90000"/>
          </a:bodyPr>
          <a:lstStyle/>
          <a:p>
            <a:pPr eaLnBrk="1" fontAlgn="auto" hangingPunct="1">
              <a:spcAft>
                <a:spcPts val="0"/>
              </a:spcAft>
              <a:defRPr/>
            </a:pPr>
            <a:r>
              <a:rPr lang="en-US" sz="3600" b="1" dirty="0" smtClean="0">
                <a:latin typeface="Arial" pitchFamily="34" charset="0"/>
                <a:cs typeface="Arial" pitchFamily="34" charset="0"/>
              </a:rPr>
              <a:t>Curriculum Objectives in Education</a:t>
            </a:r>
            <a:r>
              <a:rPr lang="en-US" sz="3200" dirty="0">
                <a:latin typeface="Times New Roman" pitchFamily="18" charset="0"/>
                <a:cs typeface="Times New Roman" pitchFamily="18" charset="0"/>
              </a:rPr>
              <a:t/>
            </a:r>
            <a:br>
              <a:rPr lang="en-US" sz="3200" dirty="0">
                <a:latin typeface="Times New Roman" pitchFamily="18" charset="0"/>
                <a:cs typeface="Times New Roman" pitchFamily="18" charset="0"/>
              </a:rPr>
            </a:br>
            <a:endParaRPr lang="en-US" sz="3200" dirty="0">
              <a:latin typeface="Times New Roman" pitchFamily="18" charset="0"/>
              <a:cs typeface="Times New Roman" pitchFamily="18" charset="0"/>
            </a:endParaRPr>
          </a:p>
        </p:txBody>
      </p:sp>
      <p:sp>
        <p:nvSpPr>
          <p:cNvPr id="3" name="Content Placeholder 2"/>
          <p:cNvSpPr>
            <a:spLocks noGrp="1"/>
          </p:cNvSpPr>
          <p:nvPr>
            <p:ph sz="quarter" idx="1"/>
          </p:nvPr>
        </p:nvSpPr>
        <p:spPr>
          <a:xfrm>
            <a:off x="228600" y="1295400"/>
            <a:ext cx="8763000" cy="5257800"/>
          </a:xfrm>
        </p:spPr>
        <p:txBody>
          <a:bodyPr rtlCol="0">
            <a:normAutofit fontScale="25000" lnSpcReduction="20000"/>
          </a:bodyPr>
          <a:lstStyle/>
          <a:p>
            <a:pPr marL="320040" indent="-320040" eaLnBrk="1" fontAlgn="auto" hangingPunct="1">
              <a:spcAft>
                <a:spcPts val="0"/>
              </a:spcAft>
              <a:buFont typeface="Arial" pitchFamily="34" charset="0"/>
              <a:buNone/>
              <a:defRPr/>
            </a:pPr>
            <a:r>
              <a:rPr lang="en-US" sz="11200" b="1" dirty="0" smtClean="0">
                <a:latin typeface="Arial" pitchFamily="34" charset="0"/>
                <a:cs typeface="Arial" pitchFamily="34" charset="0"/>
              </a:rPr>
              <a:t>What is an Objective? </a:t>
            </a:r>
          </a:p>
          <a:p>
            <a:pPr marL="320040" indent="-320040" eaLnBrk="1" fontAlgn="auto" hangingPunct="1">
              <a:spcAft>
                <a:spcPts val="0"/>
              </a:spcAft>
              <a:buFont typeface="Arial" pitchFamily="34" charset="0"/>
              <a:buNone/>
              <a:defRPr/>
            </a:pPr>
            <a:endParaRPr lang="en-US" sz="11200" b="1" dirty="0" smtClean="0">
              <a:latin typeface="Arial" pitchFamily="34" charset="0"/>
              <a:cs typeface="Arial" pitchFamily="34" charset="0"/>
            </a:endParaRPr>
          </a:p>
          <a:p>
            <a:pPr marL="320040" indent="-320040" eaLnBrk="1" fontAlgn="auto" hangingPunct="1">
              <a:spcAft>
                <a:spcPts val="0"/>
              </a:spcAft>
              <a:buFont typeface="Arial" pitchFamily="34" charset="0"/>
              <a:buChar char="•"/>
              <a:defRPr/>
            </a:pPr>
            <a:r>
              <a:rPr lang="en-US" sz="11200" dirty="0" smtClean="0">
                <a:latin typeface="Arial" pitchFamily="34" charset="0"/>
                <a:cs typeface="Arial" pitchFamily="34" charset="0"/>
              </a:rPr>
              <a:t>Is </a:t>
            </a:r>
            <a:r>
              <a:rPr lang="en-US" sz="11200" dirty="0">
                <a:latin typeface="Arial" pitchFamily="34" charset="0"/>
                <a:cs typeface="Arial" pitchFamily="34" charset="0"/>
              </a:rPr>
              <a:t>the foundation upon which you can build lessons and assessments that you can prove meet your overall course or lesson goals</a:t>
            </a:r>
            <a:r>
              <a:rPr lang="en-US" sz="11200" dirty="0" smtClean="0">
                <a:latin typeface="Arial" pitchFamily="34" charset="0"/>
                <a:cs typeface="Arial" pitchFamily="34" charset="0"/>
              </a:rPr>
              <a:t>.</a:t>
            </a:r>
          </a:p>
          <a:p>
            <a:pPr marL="320040" indent="-320040" eaLnBrk="1" fontAlgn="auto" hangingPunct="1">
              <a:spcAft>
                <a:spcPts val="0"/>
              </a:spcAft>
              <a:buFont typeface="Arial" pitchFamily="34" charset="0"/>
              <a:buNone/>
              <a:defRPr/>
            </a:pPr>
            <a:endParaRPr lang="en-US" sz="11200" dirty="0">
              <a:latin typeface="Arial" pitchFamily="34" charset="0"/>
              <a:cs typeface="Arial" pitchFamily="34" charset="0"/>
            </a:endParaRPr>
          </a:p>
          <a:p>
            <a:pPr marL="320040" indent="-320040" eaLnBrk="1" fontAlgn="auto" hangingPunct="1">
              <a:spcAft>
                <a:spcPts val="0"/>
              </a:spcAft>
              <a:buFont typeface="Arial" pitchFamily="34" charset="0"/>
              <a:buChar char="•"/>
              <a:defRPr/>
            </a:pPr>
            <a:r>
              <a:rPr lang="en-US" sz="11200" dirty="0" smtClean="0">
                <a:latin typeface="Arial" pitchFamily="34" charset="0"/>
                <a:cs typeface="Arial" pitchFamily="34" charset="0"/>
              </a:rPr>
              <a:t>Are </a:t>
            </a:r>
            <a:r>
              <a:rPr lang="en-US" sz="11200" dirty="0">
                <a:latin typeface="Arial" pitchFamily="34" charset="0"/>
                <a:cs typeface="Arial" pitchFamily="34" charset="0"/>
              </a:rPr>
              <a:t>tools you use to make sure you reach your goals. They are the arrows you shoot towards your target (goal) and demonstrate mastery.</a:t>
            </a:r>
          </a:p>
          <a:p>
            <a:pPr marL="320040" indent="-320040" eaLnBrk="1" fontAlgn="auto" hangingPunct="1">
              <a:spcAft>
                <a:spcPts val="0"/>
              </a:spcAft>
              <a:buFont typeface="Arial" pitchFamily="34" charset="0"/>
              <a:buNone/>
              <a:defRPr/>
            </a:pPr>
            <a:r>
              <a:rPr lang="en-US" sz="11200" dirty="0">
                <a:latin typeface="Times New Roman" pitchFamily="18" charset="0"/>
                <a:cs typeface="Times New Roman" pitchFamily="18" charset="0"/>
              </a:rPr>
              <a:t> </a:t>
            </a:r>
          </a:p>
          <a:p>
            <a:pPr marL="320040" indent="-320040" eaLnBrk="1" fontAlgn="auto" hangingPunct="1">
              <a:spcAft>
                <a:spcPts val="0"/>
              </a:spcAft>
              <a:buFont typeface="Arial" pitchFamily="34" charset="0"/>
              <a:buNone/>
              <a:defRPr/>
            </a:pPr>
            <a:r>
              <a:rPr lang="en-US" dirty="0"/>
              <a:t> </a:t>
            </a:r>
          </a:p>
        </p:txBody>
      </p:sp>
      <p:sp>
        <p:nvSpPr>
          <p:cNvPr id="5" name="Slide Number Placeholder 4"/>
          <p:cNvSpPr>
            <a:spLocks noGrp="1"/>
          </p:cNvSpPr>
          <p:nvPr>
            <p:ph type="sldNum" sz="quarter" idx="12"/>
          </p:nvPr>
        </p:nvSpPr>
        <p:spPr/>
        <p:txBody>
          <a:bodyPr/>
          <a:lstStyle/>
          <a:p>
            <a:fld id="{6844D71D-ABA2-47E9-9CAF-EC0BD211F77F}" type="slidenum">
              <a:rPr lang="en-US" smtClean="0"/>
              <a:pPr/>
              <a:t>77</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5BD10490-AD18-4B8D-8AB2-AA603172620E}"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2775" y="228600"/>
            <a:ext cx="8153400" cy="990600"/>
          </a:xfrm>
        </p:spPr>
        <p:txBody>
          <a:bodyPr/>
          <a:lstStyle/>
          <a:p>
            <a:pPr eaLnBrk="1" hangingPunct="1"/>
            <a:r>
              <a:rPr lang="en-US" sz="3200" b="1" dirty="0" smtClean="0">
                <a:latin typeface="Arial" charset="0"/>
                <a:cs typeface="Arial" charset="0"/>
              </a:rPr>
              <a:t>What are curriculum objectives?</a:t>
            </a:r>
          </a:p>
        </p:txBody>
      </p:sp>
      <p:sp>
        <p:nvSpPr>
          <p:cNvPr id="3" name="Content Placeholder 2"/>
          <p:cNvSpPr>
            <a:spLocks noGrp="1"/>
          </p:cNvSpPr>
          <p:nvPr>
            <p:ph sz="quarter" idx="1"/>
          </p:nvPr>
        </p:nvSpPr>
        <p:spPr>
          <a:xfrm>
            <a:off x="457200" y="1295400"/>
            <a:ext cx="8229600" cy="4830763"/>
          </a:xfrm>
        </p:spPr>
        <p:txBody>
          <a:bodyPr rtlCol="0">
            <a:normAutofit fontScale="25000" lnSpcReduction="20000"/>
          </a:bodyPr>
          <a:lstStyle/>
          <a:p>
            <a:pPr marL="320040" indent="-320040" eaLnBrk="1" fontAlgn="auto" hangingPunct="1">
              <a:spcAft>
                <a:spcPts val="0"/>
              </a:spcAft>
              <a:buFont typeface="Arial" pitchFamily="34" charset="0"/>
              <a:buNone/>
              <a:defRPr/>
            </a:pPr>
            <a:endParaRPr lang="en-US" sz="9600" b="1" dirty="0" smtClean="0">
              <a:latin typeface="Times New Roman" pitchFamily="18" charset="0"/>
              <a:cs typeface="Times New Roman" pitchFamily="18" charset="0"/>
            </a:endParaRPr>
          </a:p>
          <a:p>
            <a:pPr marL="320040" indent="-320040" algn="just" eaLnBrk="1" fontAlgn="auto" hangingPunct="1">
              <a:spcAft>
                <a:spcPts val="0"/>
              </a:spcAft>
              <a:buFont typeface="Wingdings" pitchFamily="2" charset="2"/>
              <a:buChar char="q"/>
              <a:defRPr/>
            </a:pPr>
            <a:r>
              <a:rPr lang="en-US" sz="11200" dirty="0" smtClean="0">
                <a:latin typeface="Arial" pitchFamily="34" charset="0"/>
                <a:cs typeface="Arial" pitchFamily="34" charset="0"/>
              </a:rPr>
              <a:t>Are statements of purpose/aims stated in </a:t>
            </a:r>
            <a:r>
              <a:rPr lang="en-US" sz="11200" b="1" i="1" dirty="0" smtClean="0">
                <a:latin typeface="Arial" pitchFamily="34" charset="0"/>
                <a:cs typeface="Arial" pitchFamily="34" charset="0"/>
              </a:rPr>
              <a:t>specific</a:t>
            </a:r>
            <a:r>
              <a:rPr lang="en-US" sz="11200" dirty="0" smtClean="0">
                <a:latin typeface="Arial" pitchFamily="34" charset="0"/>
                <a:cs typeface="Arial" pitchFamily="34" charset="0"/>
              </a:rPr>
              <a:t> and </a:t>
            </a:r>
            <a:r>
              <a:rPr lang="en-US" sz="11200" b="1" i="1" dirty="0" smtClean="0">
                <a:latin typeface="Arial" pitchFamily="34" charset="0"/>
                <a:cs typeface="Arial" pitchFamily="34" charset="0"/>
              </a:rPr>
              <a:t>measurable</a:t>
            </a:r>
            <a:r>
              <a:rPr lang="en-US" sz="11200" dirty="0" smtClean="0">
                <a:latin typeface="Arial" pitchFamily="34" charset="0"/>
                <a:cs typeface="Arial" pitchFamily="34" charset="0"/>
              </a:rPr>
              <a:t> terms</a:t>
            </a:r>
          </a:p>
          <a:p>
            <a:pPr marL="320040" indent="-320040" algn="just" eaLnBrk="1" fontAlgn="auto" hangingPunct="1">
              <a:spcAft>
                <a:spcPts val="0"/>
              </a:spcAft>
              <a:buFont typeface="Arial" pitchFamily="34" charset="0"/>
              <a:buNone/>
              <a:defRPr/>
            </a:pPr>
            <a:endParaRPr lang="en-US" sz="11200" dirty="0" smtClean="0">
              <a:latin typeface="Arial" pitchFamily="34" charset="0"/>
              <a:cs typeface="Arial" pitchFamily="34" charset="0"/>
            </a:endParaRPr>
          </a:p>
          <a:p>
            <a:pPr marL="320040" indent="-320040" algn="just" eaLnBrk="1" fontAlgn="auto" hangingPunct="1">
              <a:spcAft>
                <a:spcPts val="0"/>
              </a:spcAft>
              <a:buFont typeface="Arial" pitchFamily="34" charset="0"/>
              <a:buChar char="•"/>
              <a:defRPr/>
            </a:pPr>
            <a:r>
              <a:rPr lang="en-US" sz="11200" dirty="0" smtClean="0">
                <a:latin typeface="Arial" pitchFamily="34" charset="0"/>
                <a:cs typeface="Arial" pitchFamily="34" charset="0"/>
              </a:rPr>
              <a:t>Are derived from  education goals and provide opportunity for evaluating students ‘achievements</a:t>
            </a:r>
          </a:p>
          <a:p>
            <a:pPr marL="320040" indent="-320040" algn="just" eaLnBrk="1" fontAlgn="auto" hangingPunct="1">
              <a:spcAft>
                <a:spcPts val="0"/>
              </a:spcAft>
              <a:buFont typeface="Arial" pitchFamily="34" charset="0"/>
              <a:buNone/>
              <a:defRPr/>
            </a:pPr>
            <a:endParaRPr lang="en-US" sz="11200" dirty="0" smtClean="0">
              <a:latin typeface="Arial" pitchFamily="34" charset="0"/>
              <a:cs typeface="Arial" pitchFamily="34" charset="0"/>
            </a:endParaRPr>
          </a:p>
          <a:p>
            <a:pPr marL="320040" indent="-320040" algn="just" eaLnBrk="1" fontAlgn="auto" hangingPunct="1">
              <a:spcAft>
                <a:spcPts val="0"/>
              </a:spcAft>
              <a:buFont typeface="Arial" pitchFamily="34" charset="0"/>
              <a:buChar char="•"/>
              <a:defRPr/>
            </a:pPr>
            <a:r>
              <a:rPr lang="en-US" sz="11200" dirty="0" smtClean="0">
                <a:latin typeface="Arial" pitchFamily="34" charset="0"/>
                <a:cs typeface="Arial" pitchFamily="34" charset="0"/>
              </a:rPr>
              <a:t>Are practical in nature</a:t>
            </a:r>
          </a:p>
          <a:p>
            <a:pPr marL="320040" indent="-320040" algn="just" eaLnBrk="1" fontAlgn="auto" hangingPunct="1">
              <a:spcAft>
                <a:spcPts val="0"/>
              </a:spcAft>
              <a:buFont typeface="Arial" pitchFamily="34" charset="0"/>
              <a:buChar char="•"/>
              <a:defRPr/>
            </a:pPr>
            <a:endParaRPr lang="en-US" sz="11200" dirty="0" smtClean="0">
              <a:latin typeface="Arial" pitchFamily="34" charset="0"/>
              <a:cs typeface="Arial" pitchFamily="34" charset="0"/>
            </a:endParaRPr>
          </a:p>
          <a:p>
            <a:pPr marL="320040" indent="-320040" algn="just" eaLnBrk="1" fontAlgn="auto" hangingPunct="1">
              <a:spcAft>
                <a:spcPts val="0"/>
              </a:spcAft>
              <a:buFont typeface="Arial" pitchFamily="34" charset="0"/>
              <a:buChar char="•"/>
              <a:defRPr/>
            </a:pPr>
            <a:r>
              <a:rPr lang="en-US" sz="11200" dirty="0" smtClean="0">
                <a:latin typeface="Arial" pitchFamily="34" charset="0"/>
                <a:cs typeface="Arial" pitchFamily="34" charset="0"/>
              </a:rPr>
              <a:t>Vary in specificity from objective of a single lesson to objective of the entire course</a:t>
            </a:r>
          </a:p>
          <a:p>
            <a:pPr marL="320040" indent="-320040" eaLnBrk="1" fontAlgn="auto" hangingPunct="1">
              <a:spcAft>
                <a:spcPts val="0"/>
              </a:spcAft>
              <a:buFont typeface="Arial" pitchFamily="34" charset="0"/>
              <a:buChar char="•"/>
              <a:defRPr/>
            </a:pPr>
            <a:endParaRPr lang="en-US" dirty="0"/>
          </a:p>
        </p:txBody>
      </p:sp>
      <p:sp>
        <p:nvSpPr>
          <p:cNvPr id="5" name="Slide Number Placeholder 4"/>
          <p:cNvSpPr>
            <a:spLocks noGrp="1"/>
          </p:cNvSpPr>
          <p:nvPr>
            <p:ph type="sldNum" sz="quarter" idx="12"/>
          </p:nvPr>
        </p:nvSpPr>
        <p:spPr/>
        <p:txBody>
          <a:bodyPr/>
          <a:lstStyle/>
          <a:p>
            <a:fld id="{6844D71D-ABA2-47E9-9CAF-EC0BD211F77F}" type="slidenum">
              <a:rPr lang="en-US" smtClean="0"/>
              <a:pPr/>
              <a:t>78</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501F9651-A1FE-4B3F-A38E-2BA5DFDB07C4}"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533400" y="457200"/>
            <a:ext cx="8382000" cy="6019800"/>
          </a:xfrm>
        </p:spPr>
        <p:txBody>
          <a:bodyPr/>
          <a:lstStyle/>
          <a:p>
            <a:pPr algn="just" eaLnBrk="1" hangingPunct="1">
              <a:buFont typeface="Arial" charset="0"/>
              <a:buNone/>
            </a:pPr>
            <a:r>
              <a:rPr lang="en-US" sz="2800" b="1" dirty="0" smtClean="0">
                <a:latin typeface="Arial" charset="0"/>
                <a:cs typeface="Arial" charset="0"/>
              </a:rPr>
              <a:t>Importance of Curriculum Objectives</a:t>
            </a:r>
          </a:p>
          <a:p>
            <a:pPr algn="just" eaLnBrk="1" hangingPunct="1">
              <a:buFont typeface="Arial" charset="0"/>
              <a:buNone/>
            </a:pPr>
            <a:endParaRPr lang="en-US" sz="2800" dirty="0" smtClean="0">
              <a:latin typeface="Arial" charset="0"/>
              <a:cs typeface="Arial" charset="0"/>
            </a:endParaRPr>
          </a:p>
          <a:p>
            <a:pPr algn="just" eaLnBrk="1" hangingPunct="1">
              <a:buFont typeface="Arial" charset="0"/>
              <a:buNone/>
            </a:pPr>
            <a:r>
              <a:rPr lang="en-US" sz="2800" dirty="0" smtClean="0">
                <a:latin typeface="Arial" charset="0"/>
                <a:cs typeface="Arial" charset="0"/>
              </a:rPr>
              <a:t>Taba(1962) mentions the functions of curriculum objectives as follows:</a:t>
            </a:r>
          </a:p>
          <a:p>
            <a:pPr algn="just" eaLnBrk="1" hangingPunct="1"/>
            <a:r>
              <a:rPr lang="en-US" sz="2800" dirty="0" smtClean="0">
                <a:latin typeface="Arial" charset="0"/>
                <a:cs typeface="Arial" charset="0"/>
              </a:rPr>
              <a:t>Guide the decision about the </a:t>
            </a:r>
            <a:r>
              <a:rPr lang="en-US" sz="2800" b="1" i="1" dirty="0" smtClean="0">
                <a:latin typeface="Arial" charset="0"/>
                <a:cs typeface="Arial" charset="0"/>
              </a:rPr>
              <a:t>selection of content and learning experiences as well as teaching and learning strategies  to be used in the classroom.</a:t>
            </a:r>
          </a:p>
          <a:p>
            <a:pPr algn="just" eaLnBrk="1" hangingPunct="1"/>
            <a:endParaRPr lang="en-US" sz="2800" dirty="0" smtClean="0">
              <a:latin typeface="Arial" charset="0"/>
              <a:cs typeface="Arial" charset="0"/>
            </a:endParaRPr>
          </a:p>
          <a:p>
            <a:pPr algn="just" eaLnBrk="1" hangingPunct="1"/>
            <a:r>
              <a:rPr lang="en-US" sz="2800" dirty="0" smtClean="0">
                <a:latin typeface="Arial" charset="0"/>
                <a:cs typeface="Arial" charset="0"/>
              </a:rPr>
              <a:t>Provide criteria on what to teach and how to teach it</a:t>
            </a:r>
          </a:p>
        </p:txBody>
      </p:sp>
      <p:sp>
        <p:nvSpPr>
          <p:cNvPr id="5" name="Slide Number Placeholder 4"/>
          <p:cNvSpPr>
            <a:spLocks noGrp="1"/>
          </p:cNvSpPr>
          <p:nvPr>
            <p:ph type="sldNum" sz="quarter" idx="12"/>
          </p:nvPr>
        </p:nvSpPr>
        <p:spPr/>
        <p:txBody>
          <a:bodyPr/>
          <a:lstStyle/>
          <a:p>
            <a:fld id="{6844D71D-ABA2-47E9-9CAF-EC0BD211F77F}" type="slidenum">
              <a:rPr lang="en-US" smtClean="0"/>
              <a:pPr/>
              <a:t>79</a:t>
            </a:fld>
            <a:endParaRPr lang="en-US" dirty="0"/>
          </a:p>
        </p:txBody>
      </p:sp>
      <p:sp>
        <p:nvSpPr>
          <p:cNvPr id="6" name="Footer Placeholder 5"/>
          <p:cNvSpPr>
            <a:spLocks noGrp="1"/>
          </p:cNvSpPr>
          <p:nvPr>
            <p:ph type="ftr" sz="quarter" idx="11"/>
          </p:nvPr>
        </p:nvSpPr>
        <p:spPr/>
        <p:txBody>
          <a:bodyPr/>
          <a:lstStyle/>
          <a:p>
            <a:r>
              <a:rPr lang="en-US" dirty="0" smtClean="0"/>
              <a:t>EDITED BY SAMWEL K.Y</a:t>
            </a:r>
            <a:endParaRPr lang="en-US" dirty="0"/>
          </a:p>
        </p:txBody>
      </p:sp>
      <p:sp>
        <p:nvSpPr>
          <p:cNvPr id="7" name="Date Placeholder 6"/>
          <p:cNvSpPr>
            <a:spLocks noGrp="1"/>
          </p:cNvSpPr>
          <p:nvPr>
            <p:ph type="dt" sz="half" idx="10"/>
          </p:nvPr>
        </p:nvSpPr>
        <p:spPr/>
        <p:txBody>
          <a:bodyPr/>
          <a:lstStyle/>
          <a:p>
            <a:fld id="{4DC60360-B872-40C4-86A0-AFDCD7D9EF8D}"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lstStyle/>
          <a:p>
            <a:pPr eaLnBrk="1" hangingPunct="1"/>
            <a:r>
              <a:rPr lang="en-US" sz="3600" b="1" dirty="0" smtClean="0">
                <a:latin typeface="Arial" charset="0"/>
                <a:cs typeface="Arial" charset="0"/>
              </a:rPr>
              <a:t>Importance of Curriculum cont…</a:t>
            </a:r>
          </a:p>
        </p:txBody>
      </p:sp>
      <p:sp>
        <p:nvSpPr>
          <p:cNvPr id="3" name="Content Placeholder 2"/>
          <p:cNvSpPr>
            <a:spLocks noGrp="1"/>
          </p:cNvSpPr>
          <p:nvPr>
            <p:ph sz="quarter" idx="1"/>
          </p:nvPr>
        </p:nvSpPr>
        <p:spPr>
          <a:xfrm>
            <a:off x="457200" y="1219200"/>
            <a:ext cx="8229600" cy="3733800"/>
          </a:xfrm>
        </p:spPr>
        <p:txBody>
          <a:bodyPr>
            <a:normAutofit fontScale="92500"/>
          </a:bodyPr>
          <a:lstStyle/>
          <a:p>
            <a:pPr marL="320040" indent="-320040" algn="just" eaLnBrk="1" fontAlgn="auto" hangingPunct="1">
              <a:spcAft>
                <a:spcPts val="0"/>
              </a:spcAft>
              <a:buFont typeface="Wingdings"/>
              <a:buChar char=""/>
              <a:defRPr/>
            </a:pPr>
            <a:r>
              <a:rPr lang="en-US" sz="2800" dirty="0" smtClean="0">
                <a:latin typeface="Arial" charset="0"/>
                <a:cs typeface="Arial" charset="0"/>
              </a:rPr>
              <a:t>Serve to clarify the type of powers (mental) or other powers which need to be developed. Those powers are cognitive, psychomotor and affective domains</a:t>
            </a:r>
          </a:p>
          <a:p>
            <a:pPr marL="320040" indent="-320040" algn="just" eaLnBrk="1" fontAlgn="auto" hangingPunct="1">
              <a:spcAft>
                <a:spcPts val="0"/>
              </a:spcAft>
              <a:buFont typeface="Wingdings"/>
              <a:buChar char=""/>
              <a:defRPr/>
            </a:pPr>
            <a:r>
              <a:rPr lang="en-US" sz="2800" dirty="0" smtClean="0">
                <a:latin typeface="Arial" charset="0"/>
                <a:cs typeface="Arial" charset="0"/>
              </a:rPr>
              <a:t>Provide basis for evaluating learners’ achievement. </a:t>
            </a:r>
          </a:p>
          <a:p>
            <a:pPr marL="320040" indent="-320040" algn="just" eaLnBrk="1" fontAlgn="auto" hangingPunct="1">
              <a:spcAft>
                <a:spcPts val="0"/>
              </a:spcAft>
              <a:buFont typeface="Wingdings"/>
              <a:buChar char=""/>
              <a:defRPr/>
            </a:pPr>
            <a:r>
              <a:rPr lang="en-US" sz="2800" dirty="0" smtClean="0">
                <a:latin typeface="Arial" charset="0"/>
                <a:cs typeface="Arial" charset="0"/>
              </a:rPr>
              <a:t>Suggest For example,  the use of project in critical thinking</a:t>
            </a:r>
          </a:p>
          <a:p>
            <a:pPr marL="320040" indent="-320040" eaLnBrk="1" fontAlgn="auto" hangingPunct="1">
              <a:spcAft>
                <a:spcPts val="0"/>
              </a:spcAft>
              <a:buFont typeface="Arial" charset="0"/>
              <a:buNone/>
              <a:defRPr/>
            </a:pPr>
            <a:r>
              <a:rPr lang="en-US" sz="2800" dirty="0" smtClean="0">
                <a:latin typeface="Arial" charset="0"/>
                <a:cs typeface="Arial" charset="0"/>
              </a:rPr>
              <a:t> </a:t>
            </a:r>
          </a:p>
          <a:p>
            <a:pPr marL="320040" indent="-320040" eaLnBrk="1" fontAlgn="auto" hangingPunct="1">
              <a:spcAft>
                <a:spcPts val="0"/>
              </a:spcAft>
              <a:buFont typeface="Wingdings"/>
              <a:buChar char=""/>
              <a:defRPr/>
            </a:pPr>
            <a:endParaRPr lang="en-US" sz="2800" dirty="0" smtClean="0">
              <a:latin typeface="Arial" charset="0"/>
              <a:cs typeface="Arial" charset="0"/>
            </a:endParaRPr>
          </a:p>
        </p:txBody>
      </p:sp>
      <p:sp>
        <p:nvSpPr>
          <p:cNvPr id="5" name="Slide Number Placeholder 4"/>
          <p:cNvSpPr>
            <a:spLocks noGrp="1"/>
          </p:cNvSpPr>
          <p:nvPr>
            <p:ph type="sldNum" sz="quarter" idx="12"/>
          </p:nvPr>
        </p:nvSpPr>
        <p:spPr/>
        <p:txBody>
          <a:bodyPr/>
          <a:lstStyle/>
          <a:p>
            <a:fld id="{6844D71D-ABA2-47E9-9CAF-EC0BD211F77F}" type="slidenum">
              <a:rPr lang="en-US" smtClean="0"/>
              <a:pPr/>
              <a:t>80</a:t>
            </a:fld>
            <a:endParaRPr lang="en-US" dirty="0"/>
          </a:p>
        </p:txBody>
      </p:sp>
      <p:sp>
        <p:nvSpPr>
          <p:cNvPr id="6" name="Footer Placeholder 5"/>
          <p:cNvSpPr>
            <a:spLocks noGrp="1"/>
          </p:cNvSpPr>
          <p:nvPr>
            <p:ph type="ftr" sz="quarter" idx="11"/>
          </p:nvPr>
        </p:nvSpPr>
        <p:spPr/>
        <p:txBody>
          <a:bodyPr/>
          <a:lstStyle/>
          <a:p>
            <a:r>
              <a:rPr lang="en-US" dirty="0" smtClean="0"/>
              <a:t>EDITED BY SAMWEL K.Y</a:t>
            </a:r>
            <a:endParaRPr lang="en-US" dirty="0"/>
          </a:p>
        </p:txBody>
      </p:sp>
      <p:sp>
        <p:nvSpPr>
          <p:cNvPr id="7" name="Date Placeholder 6"/>
          <p:cNvSpPr>
            <a:spLocks noGrp="1"/>
          </p:cNvSpPr>
          <p:nvPr>
            <p:ph type="dt" sz="half" idx="10"/>
          </p:nvPr>
        </p:nvSpPr>
        <p:spPr/>
        <p:txBody>
          <a:bodyPr/>
          <a:lstStyle/>
          <a:p>
            <a:fld id="{D6959E8C-A005-4507-8669-B9D62A0DCB93}"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a:xfrm>
            <a:off x="533400" y="228600"/>
            <a:ext cx="8229600" cy="715963"/>
          </a:xfrm>
        </p:spPr>
        <p:txBody>
          <a:bodyPr/>
          <a:lstStyle/>
          <a:p>
            <a:pPr eaLnBrk="1" hangingPunct="1"/>
            <a:r>
              <a:rPr lang="en-US" sz="3200" b="1" dirty="0" smtClean="0">
                <a:latin typeface="Arial" charset="0"/>
                <a:cs typeface="Arial" charset="0"/>
              </a:rPr>
              <a:t>General roles of curriculum objectives</a:t>
            </a:r>
          </a:p>
        </p:txBody>
      </p:sp>
      <p:sp>
        <p:nvSpPr>
          <p:cNvPr id="23555" name="Content Placeholder 2"/>
          <p:cNvSpPr>
            <a:spLocks noGrp="1"/>
          </p:cNvSpPr>
          <p:nvPr>
            <p:ph sz="quarter" idx="1"/>
          </p:nvPr>
        </p:nvSpPr>
        <p:spPr>
          <a:xfrm>
            <a:off x="457200" y="1295400"/>
            <a:ext cx="8229600" cy="5257800"/>
          </a:xfrm>
        </p:spPr>
        <p:txBody>
          <a:bodyPr/>
          <a:lstStyle/>
          <a:p>
            <a:pPr algn="just" eaLnBrk="1" hangingPunct="1">
              <a:buFont typeface="Arial" charset="0"/>
              <a:buNone/>
            </a:pPr>
            <a:r>
              <a:rPr lang="en-US" sz="2800" b="1" dirty="0" smtClean="0">
                <a:latin typeface="Arial" charset="0"/>
                <a:cs typeface="Arial" charset="0"/>
              </a:rPr>
              <a:t>   Why is it necessary to state curriculum/instructional objectives?</a:t>
            </a:r>
          </a:p>
          <a:p>
            <a:pPr algn="just" eaLnBrk="1" hangingPunct="1"/>
            <a:r>
              <a:rPr lang="en-US" sz="2800" dirty="0" smtClean="0">
                <a:latin typeface="Arial" charset="0"/>
                <a:cs typeface="Arial" charset="0"/>
              </a:rPr>
              <a:t>To provide a means of clarifying the purpose of instruction to ensure the training/education is successful and the objectives are achieved. </a:t>
            </a:r>
          </a:p>
          <a:p>
            <a:pPr algn="just" eaLnBrk="1" hangingPunct="1"/>
            <a:r>
              <a:rPr lang="en-US" sz="2800" dirty="0" smtClean="0">
                <a:latin typeface="Arial" charset="0"/>
                <a:cs typeface="Arial" charset="0"/>
              </a:rPr>
              <a:t>To improve the communication between the instructor and the student for a given course</a:t>
            </a:r>
          </a:p>
          <a:p>
            <a:pPr algn="just" eaLnBrk="1" hangingPunct="1"/>
            <a:r>
              <a:rPr lang="en-US" sz="2800" dirty="0" smtClean="0">
                <a:latin typeface="Arial" charset="0"/>
                <a:cs typeface="Arial" charset="0"/>
              </a:rPr>
              <a:t>When the objectives of a curriculum have been clearly identified and presented in an orderly progression, the desired learning outcomes will be attained. </a:t>
            </a:r>
          </a:p>
          <a:p>
            <a:pPr eaLnBrk="1" hangingPunct="1"/>
            <a:endParaRPr lang="en-US" dirty="0" smtClean="0"/>
          </a:p>
        </p:txBody>
      </p:sp>
      <p:sp>
        <p:nvSpPr>
          <p:cNvPr id="5" name="Slide Number Placeholder 4"/>
          <p:cNvSpPr>
            <a:spLocks noGrp="1"/>
          </p:cNvSpPr>
          <p:nvPr>
            <p:ph type="sldNum" sz="quarter" idx="12"/>
          </p:nvPr>
        </p:nvSpPr>
        <p:spPr/>
        <p:txBody>
          <a:bodyPr/>
          <a:lstStyle/>
          <a:p>
            <a:fld id="{6844D71D-ABA2-47E9-9CAF-EC0BD211F77F}" type="slidenum">
              <a:rPr lang="en-US" smtClean="0"/>
              <a:pPr/>
              <a:t>81</a:t>
            </a:fld>
            <a:endParaRPr lang="en-US" dirty="0"/>
          </a:p>
        </p:txBody>
      </p:sp>
      <p:sp>
        <p:nvSpPr>
          <p:cNvPr id="6" name="Footer Placeholder 5"/>
          <p:cNvSpPr>
            <a:spLocks noGrp="1"/>
          </p:cNvSpPr>
          <p:nvPr>
            <p:ph type="ftr" sz="quarter" idx="11"/>
          </p:nvPr>
        </p:nvSpPr>
        <p:spPr/>
        <p:txBody>
          <a:bodyPr/>
          <a:lstStyle/>
          <a:p>
            <a:r>
              <a:rPr lang="en-US" dirty="0" smtClean="0"/>
              <a:t>EDITED BY SAMWEL K.Y</a:t>
            </a:r>
            <a:endParaRPr lang="en-US" dirty="0"/>
          </a:p>
        </p:txBody>
      </p:sp>
      <p:sp>
        <p:nvSpPr>
          <p:cNvPr id="7" name="Date Placeholder 6"/>
          <p:cNvSpPr>
            <a:spLocks noGrp="1"/>
          </p:cNvSpPr>
          <p:nvPr>
            <p:ph type="dt" sz="half" idx="10"/>
          </p:nvPr>
        </p:nvSpPr>
        <p:spPr/>
        <p:txBody>
          <a:bodyPr/>
          <a:lstStyle/>
          <a:p>
            <a:fld id="{CC28E911-89F7-4AD9-AE93-B8C3588525E4}"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457200" y="381000"/>
            <a:ext cx="8229600" cy="792162"/>
          </a:xfrm>
        </p:spPr>
        <p:txBody>
          <a:bodyPr>
            <a:normAutofit fontScale="90000"/>
          </a:bodyPr>
          <a:lstStyle/>
          <a:p>
            <a:pPr eaLnBrk="1" fontAlgn="auto" hangingPunct="1">
              <a:spcAft>
                <a:spcPts val="0"/>
              </a:spcAft>
              <a:defRPr/>
            </a:pPr>
            <a:r>
              <a:rPr lang="en-US" sz="3600" b="1" dirty="0" smtClean="0">
                <a:latin typeface="Arial" charset="0"/>
                <a:cs typeface="Arial" charset="0"/>
              </a:rPr>
              <a:t>General roles of curriculum objectives cont…</a:t>
            </a:r>
            <a:endParaRPr lang="en-US" sz="3600" dirty="0" smtClean="0"/>
          </a:p>
        </p:txBody>
      </p:sp>
      <p:sp>
        <p:nvSpPr>
          <p:cNvPr id="17411" name="Content Placeholder 2"/>
          <p:cNvSpPr>
            <a:spLocks noGrp="1"/>
          </p:cNvSpPr>
          <p:nvPr>
            <p:ph sz="quarter" idx="1"/>
          </p:nvPr>
        </p:nvSpPr>
        <p:spPr>
          <a:xfrm>
            <a:off x="457200" y="1219200"/>
            <a:ext cx="8229600" cy="5029200"/>
          </a:xfrm>
        </p:spPr>
        <p:txBody>
          <a:bodyPr>
            <a:normAutofit fontScale="92500" lnSpcReduction="10000"/>
          </a:bodyPr>
          <a:lstStyle/>
          <a:p>
            <a:pPr marL="320040" indent="-320040" algn="just" eaLnBrk="1" fontAlgn="auto" hangingPunct="1">
              <a:spcAft>
                <a:spcPts val="0"/>
              </a:spcAft>
              <a:buNone/>
              <a:defRPr/>
            </a:pPr>
            <a:endParaRPr lang="en-US" sz="2800" dirty="0" smtClean="0">
              <a:latin typeface="Arial" charset="0"/>
              <a:cs typeface="Arial" charset="0"/>
            </a:endParaRPr>
          </a:p>
          <a:p>
            <a:pPr marL="320040" indent="-320040" algn="just" eaLnBrk="1" fontAlgn="auto" hangingPunct="1">
              <a:spcAft>
                <a:spcPts val="0"/>
              </a:spcAft>
              <a:buNone/>
              <a:defRPr/>
            </a:pPr>
            <a:r>
              <a:rPr lang="en-US" sz="2800" dirty="0" smtClean="0">
                <a:latin typeface="Arial" charset="0"/>
                <a:cs typeface="Arial" charset="0"/>
              </a:rPr>
              <a:t>They may assist in the choice of the instructional delivery method(s) and instructional strategies when designing a learning activity</a:t>
            </a:r>
          </a:p>
          <a:p>
            <a:pPr marL="320040" indent="-320040" algn="just" eaLnBrk="1" fontAlgn="auto" hangingPunct="1">
              <a:spcAft>
                <a:spcPts val="0"/>
              </a:spcAft>
              <a:buFont typeface="Wingdings"/>
              <a:buChar char=""/>
              <a:defRPr/>
            </a:pPr>
            <a:r>
              <a:rPr lang="en-US" sz="2800" dirty="0" smtClean="0">
                <a:latin typeface="Arial" charset="0"/>
                <a:cs typeface="Arial" charset="0"/>
              </a:rPr>
              <a:t>To assist in establishing criteria for student performance when assessing student learning outcomes (Dick, Carey, &amp; Carey, 2005). </a:t>
            </a:r>
          </a:p>
          <a:p>
            <a:pPr marL="320040" indent="-320040" algn="just" eaLnBrk="1" fontAlgn="auto" hangingPunct="1">
              <a:spcAft>
                <a:spcPts val="0"/>
              </a:spcAft>
              <a:buFont typeface="Wingdings"/>
              <a:buChar char=""/>
              <a:defRPr/>
            </a:pPr>
            <a:r>
              <a:rPr lang="en-US" sz="2800" dirty="0" smtClean="0">
                <a:latin typeface="Arial" charset="0"/>
                <a:cs typeface="Arial" charset="0"/>
              </a:rPr>
              <a:t>“A properly written objective tells you what specific knowledge, skill, or attitude is desired and what method of instruction and criteria for learner achievement are required” (Lohr, nd, pp 7).</a:t>
            </a:r>
          </a:p>
          <a:p>
            <a:pPr marL="320040" indent="-320040" algn="just" eaLnBrk="1" fontAlgn="auto" hangingPunct="1">
              <a:spcAft>
                <a:spcPts val="0"/>
              </a:spcAft>
              <a:buFont typeface="Arial" charset="0"/>
              <a:buNone/>
              <a:defRPr/>
            </a:pPr>
            <a:r>
              <a:rPr lang="en-US" sz="2800" dirty="0" smtClean="0">
                <a:latin typeface="Arial" charset="0"/>
                <a:cs typeface="Arial" charset="0"/>
              </a:rPr>
              <a:t> </a:t>
            </a:r>
          </a:p>
          <a:p>
            <a:pPr marL="320040" indent="-320040" algn="just" eaLnBrk="1" fontAlgn="auto" hangingPunct="1">
              <a:spcAft>
                <a:spcPts val="0"/>
              </a:spcAft>
              <a:buFont typeface="Wingdings"/>
              <a:buChar char=""/>
              <a:defRPr/>
            </a:pPr>
            <a:endParaRPr lang="en-US" sz="2800" dirty="0" smtClean="0">
              <a:latin typeface="Arial" charset="0"/>
              <a:cs typeface="Arial" charset="0"/>
            </a:endParaRPr>
          </a:p>
        </p:txBody>
      </p:sp>
      <p:sp>
        <p:nvSpPr>
          <p:cNvPr id="5" name="Slide Number Placeholder 4"/>
          <p:cNvSpPr>
            <a:spLocks noGrp="1"/>
          </p:cNvSpPr>
          <p:nvPr>
            <p:ph type="sldNum" sz="quarter" idx="12"/>
          </p:nvPr>
        </p:nvSpPr>
        <p:spPr/>
        <p:txBody>
          <a:bodyPr/>
          <a:lstStyle/>
          <a:p>
            <a:fld id="{6844D71D-ABA2-47E9-9CAF-EC0BD211F77F}" type="slidenum">
              <a:rPr lang="en-US" smtClean="0"/>
              <a:pPr/>
              <a:t>82</a:t>
            </a:fld>
            <a:endParaRPr lang="en-US" dirty="0"/>
          </a:p>
        </p:txBody>
      </p:sp>
      <p:sp>
        <p:nvSpPr>
          <p:cNvPr id="6" name="Footer Placeholder 5"/>
          <p:cNvSpPr>
            <a:spLocks noGrp="1"/>
          </p:cNvSpPr>
          <p:nvPr>
            <p:ph type="ftr" sz="quarter" idx="11"/>
          </p:nvPr>
        </p:nvSpPr>
        <p:spPr/>
        <p:txBody>
          <a:bodyPr/>
          <a:lstStyle/>
          <a:p>
            <a:r>
              <a:rPr lang="en-US" dirty="0" smtClean="0"/>
              <a:t>EDITED BY SAMWEL K.Y</a:t>
            </a:r>
            <a:endParaRPr lang="en-US" dirty="0"/>
          </a:p>
        </p:txBody>
      </p:sp>
      <p:sp>
        <p:nvSpPr>
          <p:cNvPr id="7" name="Date Placeholder 6"/>
          <p:cNvSpPr>
            <a:spLocks noGrp="1"/>
          </p:cNvSpPr>
          <p:nvPr>
            <p:ph type="dt" sz="half" idx="10"/>
          </p:nvPr>
        </p:nvSpPr>
        <p:spPr/>
        <p:txBody>
          <a:bodyPr/>
          <a:lstStyle/>
          <a:p>
            <a:fld id="{CFA4DE20-1F07-4D78-A0C6-C6B618A316A4}"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8534400" cy="762000"/>
          </a:xfrm>
        </p:spPr>
        <p:txBody>
          <a:bodyPr>
            <a:normAutofit fontScale="90000"/>
          </a:bodyPr>
          <a:lstStyle/>
          <a:p>
            <a:pPr eaLnBrk="1" fontAlgn="auto" hangingPunct="1">
              <a:spcAft>
                <a:spcPts val="0"/>
              </a:spcAft>
              <a:defRPr/>
            </a:pPr>
            <a:r>
              <a:rPr lang="en-US" sz="3600" b="1" dirty="0" smtClean="0">
                <a:latin typeface="Arial" charset="0"/>
                <a:cs typeface="Arial" charset="0"/>
              </a:rPr>
              <a:t/>
            </a:r>
            <a:br>
              <a:rPr lang="en-US" sz="3600" b="1" dirty="0" smtClean="0">
                <a:latin typeface="Arial" charset="0"/>
                <a:cs typeface="Arial" charset="0"/>
              </a:rPr>
            </a:br>
            <a:r>
              <a:rPr lang="en-US" sz="3600" b="1" dirty="0" smtClean="0">
                <a:latin typeface="Arial" charset="0"/>
                <a:cs typeface="Arial" charset="0"/>
              </a:rPr>
              <a:t>Instructional Objectives</a:t>
            </a:r>
            <a:r>
              <a:rPr lang="en-US" sz="3600" dirty="0" smtClean="0">
                <a:latin typeface="Arial" charset="0"/>
                <a:cs typeface="Arial" charset="0"/>
              </a:rPr>
              <a:t/>
            </a:r>
            <a:br>
              <a:rPr lang="en-US" sz="3600" dirty="0" smtClean="0">
                <a:latin typeface="Arial" charset="0"/>
                <a:cs typeface="Arial" charset="0"/>
              </a:rPr>
            </a:br>
            <a:endParaRPr lang="en-US" sz="3600" dirty="0" smtClean="0">
              <a:latin typeface="Arial" charset="0"/>
              <a:cs typeface="Arial" charset="0"/>
            </a:endParaRPr>
          </a:p>
        </p:txBody>
      </p:sp>
      <p:sp>
        <p:nvSpPr>
          <p:cNvPr id="3" name="Content Placeholder 2"/>
          <p:cNvSpPr>
            <a:spLocks noGrp="1"/>
          </p:cNvSpPr>
          <p:nvPr>
            <p:ph sz="quarter" idx="1"/>
          </p:nvPr>
        </p:nvSpPr>
        <p:spPr>
          <a:xfrm>
            <a:off x="304800" y="914400"/>
            <a:ext cx="8534400" cy="5638800"/>
          </a:xfrm>
        </p:spPr>
        <p:txBody>
          <a:bodyPr>
            <a:normAutofit lnSpcReduction="10000"/>
          </a:bodyPr>
          <a:lstStyle/>
          <a:p>
            <a:pPr marL="320040" indent="-320040" eaLnBrk="1" fontAlgn="auto" hangingPunct="1">
              <a:spcAft>
                <a:spcPts val="0"/>
              </a:spcAft>
              <a:buFont typeface="Arial" charset="0"/>
              <a:buNone/>
              <a:defRPr/>
            </a:pPr>
            <a:endParaRPr lang="en-US" dirty="0" smtClean="0"/>
          </a:p>
          <a:p>
            <a:pPr marL="320040" indent="-320040" algn="just" eaLnBrk="1" fontAlgn="auto" hangingPunct="1">
              <a:spcAft>
                <a:spcPts val="0"/>
              </a:spcAft>
              <a:buFont typeface="Wingdings" pitchFamily="2" charset="2"/>
              <a:buChar char="Ø"/>
              <a:defRPr/>
            </a:pPr>
            <a:r>
              <a:rPr lang="en-US" sz="2800" i="1" dirty="0" smtClean="0">
                <a:solidFill>
                  <a:srgbClr val="FF0000"/>
                </a:solidFill>
                <a:latin typeface="Arial" charset="0"/>
                <a:cs typeface="Arial" charset="0"/>
              </a:rPr>
              <a:t>Are statements of performance to be demonstrated by each student in the classroom. –</a:t>
            </a:r>
          </a:p>
          <a:p>
            <a:pPr marL="320040" indent="-320040" algn="just" eaLnBrk="1" fontAlgn="auto" hangingPunct="1">
              <a:spcAft>
                <a:spcPts val="0"/>
              </a:spcAft>
              <a:buFont typeface="Arial" charset="0"/>
              <a:buNone/>
              <a:defRPr/>
            </a:pPr>
            <a:r>
              <a:rPr lang="en-US" sz="2800" dirty="0" smtClean="0">
                <a:latin typeface="Arial" charset="0"/>
                <a:cs typeface="Arial" charset="0"/>
              </a:rPr>
              <a:t>-Other names for instructional objectives are </a:t>
            </a:r>
            <a:r>
              <a:rPr lang="en-US" sz="2800" i="1" dirty="0" smtClean="0">
                <a:solidFill>
                  <a:schemeClr val="accent1">
                    <a:lumMod val="75000"/>
                  </a:schemeClr>
                </a:solidFill>
                <a:latin typeface="Arial" charset="0"/>
                <a:cs typeface="Arial" charset="0"/>
              </a:rPr>
              <a:t>performance objectives</a:t>
            </a:r>
            <a:r>
              <a:rPr lang="en-US" sz="2800" i="1" dirty="0" smtClean="0">
                <a:latin typeface="Arial" charset="0"/>
                <a:cs typeface="Arial" charset="0"/>
              </a:rPr>
              <a:t>, </a:t>
            </a:r>
            <a:r>
              <a:rPr lang="en-US" sz="2800" i="1" dirty="0" smtClean="0">
                <a:solidFill>
                  <a:schemeClr val="accent1">
                    <a:lumMod val="75000"/>
                  </a:schemeClr>
                </a:solidFill>
                <a:latin typeface="Arial" charset="0"/>
                <a:cs typeface="Arial" charset="0"/>
              </a:rPr>
              <a:t>competence objectives</a:t>
            </a:r>
            <a:r>
              <a:rPr lang="en-US" sz="2800" i="1" dirty="0" smtClean="0">
                <a:latin typeface="Arial" charset="0"/>
                <a:cs typeface="Arial" charset="0"/>
              </a:rPr>
              <a:t>, </a:t>
            </a:r>
            <a:r>
              <a:rPr lang="en-US" sz="2800" i="1" dirty="0" smtClean="0">
                <a:solidFill>
                  <a:schemeClr val="accent1">
                    <a:lumMod val="75000"/>
                  </a:schemeClr>
                </a:solidFill>
                <a:latin typeface="Arial" charset="0"/>
                <a:cs typeface="Arial" charset="0"/>
              </a:rPr>
              <a:t>Behavioral objectives </a:t>
            </a:r>
            <a:r>
              <a:rPr lang="en-US" sz="2800" i="1" dirty="0" smtClean="0">
                <a:latin typeface="Arial" charset="0"/>
                <a:cs typeface="Arial" charset="0"/>
              </a:rPr>
              <a:t>or </a:t>
            </a:r>
            <a:r>
              <a:rPr lang="en-US" sz="2800" i="1" dirty="0" smtClean="0">
                <a:solidFill>
                  <a:schemeClr val="accent1">
                    <a:lumMod val="75000"/>
                  </a:schemeClr>
                </a:solidFill>
                <a:latin typeface="Arial" charset="0"/>
                <a:cs typeface="Arial" charset="0"/>
              </a:rPr>
              <a:t>intended Learning objectives</a:t>
            </a:r>
          </a:p>
          <a:p>
            <a:pPr marL="320040" indent="-320040" algn="just" eaLnBrk="1" fontAlgn="auto" hangingPunct="1">
              <a:spcAft>
                <a:spcPts val="0"/>
              </a:spcAft>
              <a:buFont typeface="Wingdings"/>
              <a:buChar char=""/>
              <a:defRPr/>
            </a:pPr>
            <a:r>
              <a:rPr lang="en-US" sz="2800" dirty="0" smtClean="0">
                <a:latin typeface="Arial" charset="0"/>
                <a:cs typeface="Arial" charset="0"/>
              </a:rPr>
              <a:t>They  are more specific and concrete statements of what students are expected to learn</a:t>
            </a:r>
          </a:p>
          <a:p>
            <a:pPr marL="320040" indent="-320040" algn="just" eaLnBrk="1" fontAlgn="auto" hangingPunct="1">
              <a:spcAft>
                <a:spcPts val="0"/>
              </a:spcAft>
              <a:buFont typeface="Wingdings"/>
              <a:buChar char=""/>
              <a:defRPr/>
            </a:pPr>
            <a:r>
              <a:rPr lang="en-US" sz="2800" dirty="0" smtClean="0">
                <a:latin typeface="Arial" charset="0"/>
                <a:cs typeface="Arial" charset="0"/>
              </a:rPr>
              <a:t>They indicate the level of understanding and performance students are expected to achieve</a:t>
            </a:r>
          </a:p>
          <a:p>
            <a:pPr marL="320040" indent="-320040" eaLnBrk="1" fontAlgn="auto" hangingPunct="1">
              <a:spcAft>
                <a:spcPts val="0"/>
              </a:spcAft>
              <a:buFont typeface="Wingdings"/>
              <a:buChar char=""/>
              <a:defRPr/>
            </a:pPr>
            <a:r>
              <a:rPr lang="en-US" sz="2800" dirty="0" smtClean="0"/>
              <a:t>They  describe an intended result of instruction, rather than the process of instruction itself.</a:t>
            </a:r>
          </a:p>
          <a:p>
            <a:pPr marL="320040" indent="-320040" eaLnBrk="1" fontAlgn="auto" hangingPunct="1">
              <a:spcAft>
                <a:spcPts val="0"/>
              </a:spcAft>
              <a:buFont typeface="Wingdings"/>
              <a:buChar char=""/>
              <a:defRPr/>
            </a:pPr>
            <a:endParaRPr lang="en-US" sz="2800" dirty="0" smtClean="0">
              <a:latin typeface="Arial" charset="0"/>
              <a:cs typeface="Arial" charset="0"/>
            </a:endParaRPr>
          </a:p>
          <a:p>
            <a:pPr marL="320040" indent="-320040" algn="just" eaLnBrk="1" fontAlgn="auto" hangingPunct="1">
              <a:spcAft>
                <a:spcPts val="0"/>
              </a:spcAft>
              <a:buFont typeface="Wingdings"/>
              <a:buChar char=""/>
              <a:defRPr/>
            </a:pPr>
            <a:endParaRPr lang="en-US" sz="2800" dirty="0" smtClean="0">
              <a:latin typeface="Arial" charset="0"/>
              <a:cs typeface="Arial" charset="0"/>
            </a:endParaRPr>
          </a:p>
        </p:txBody>
      </p:sp>
      <p:sp>
        <p:nvSpPr>
          <p:cNvPr id="5" name="Slide Number Placeholder 4"/>
          <p:cNvSpPr>
            <a:spLocks noGrp="1"/>
          </p:cNvSpPr>
          <p:nvPr>
            <p:ph type="sldNum" sz="quarter" idx="12"/>
          </p:nvPr>
        </p:nvSpPr>
        <p:spPr>
          <a:xfrm>
            <a:off x="4343400" y="1066800"/>
            <a:ext cx="457200" cy="441325"/>
          </a:xfrm>
        </p:spPr>
        <p:txBody>
          <a:bodyPr/>
          <a:lstStyle/>
          <a:p>
            <a:fld id="{6844D71D-ABA2-47E9-9CAF-EC0BD211F77F}" type="slidenum">
              <a:rPr lang="en-US" smtClean="0"/>
              <a:pPr/>
              <a:t>83</a:t>
            </a:fld>
            <a:endParaRPr lang="en-US" dirty="0"/>
          </a:p>
        </p:txBody>
      </p:sp>
      <p:sp>
        <p:nvSpPr>
          <p:cNvPr id="6" name="Footer Placeholder 5"/>
          <p:cNvSpPr>
            <a:spLocks noGrp="1"/>
          </p:cNvSpPr>
          <p:nvPr>
            <p:ph type="ftr" sz="quarter" idx="11"/>
          </p:nvPr>
        </p:nvSpPr>
        <p:spPr/>
        <p:txBody>
          <a:bodyPr/>
          <a:lstStyle/>
          <a:p>
            <a:r>
              <a:rPr lang="en-US" dirty="0" smtClean="0"/>
              <a:t>EDITED BY SAMWEL K.Y</a:t>
            </a:r>
            <a:endParaRPr lang="en-US" dirty="0"/>
          </a:p>
        </p:txBody>
      </p:sp>
      <p:sp>
        <p:nvSpPr>
          <p:cNvPr id="7" name="Date Placeholder 6"/>
          <p:cNvSpPr>
            <a:spLocks noGrp="1"/>
          </p:cNvSpPr>
          <p:nvPr>
            <p:ph type="dt" sz="half" idx="10"/>
          </p:nvPr>
        </p:nvSpPr>
        <p:spPr/>
        <p:txBody>
          <a:bodyPr/>
          <a:lstStyle/>
          <a:p>
            <a:fld id="{E732EDEB-057D-44AF-89BD-5A5E3806B703}"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a:xfrm>
            <a:off x="612775" y="228600"/>
            <a:ext cx="8153400" cy="990600"/>
          </a:xfrm>
        </p:spPr>
        <p:txBody>
          <a:bodyPr>
            <a:normAutofit fontScale="90000"/>
          </a:bodyPr>
          <a:lstStyle/>
          <a:p>
            <a:pPr eaLnBrk="1" fontAlgn="auto" hangingPunct="1">
              <a:spcAft>
                <a:spcPts val="0"/>
              </a:spcAft>
              <a:defRPr/>
            </a:pPr>
            <a:r>
              <a:rPr lang="en-US" sz="3600" b="1" dirty="0" smtClean="0">
                <a:latin typeface="Arial" charset="0"/>
                <a:cs typeface="Arial" charset="0"/>
              </a:rPr>
              <a:t>The Differences between Goals and Objectives</a:t>
            </a:r>
            <a:endParaRPr lang="en-US" sz="3600" dirty="0" smtClean="0">
              <a:latin typeface="Arial" charset="0"/>
              <a:cs typeface="Arial" charset="0"/>
            </a:endParaRPr>
          </a:p>
        </p:txBody>
      </p:sp>
      <p:graphicFrame>
        <p:nvGraphicFramePr>
          <p:cNvPr id="4" name="Content Placeholder 3"/>
          <p:cNvGraphicFramePr>
            <a:graphicFrameLocks noGrp="1"/>
          </p:cNvGraphicFramePr>
          <p:nvPr>
            <p:ph sz="quarter" idx="1"/>
          </p:nvPr>
        </p:nvGraphicFramePr>
        <p:xfrm>
          <a:off x="612775" y="1600200"/>
          <a:ext cx="8153398" cy="5029199"/>
        </p:xfrm>
        <a:graphic>
          <a:graphicData uri="http://schemas.openxmlformats.org/drawingml/2006/table">
            <a:tbl>
              <a:tblPr firstRow="1" bandRow="1">
                <a:tableStyleId>{5C22544A-7EE6-4342-B048-85BDC9FD1C3A}</a:tableStyleId>
              </a:tblPr>
              <a:tblGrid>
                <a:gridCol w="4076699"/>
                <a:gridCol w="4076699"/>
              </a:tblGrid>
              <a:tr h="718457">
                <a:tc>
                  <a:txBody>
                    <a:bodyPr/>
                    <a:lstStyle/>
                    <a:p>
                      <a:pPr marL="0" marR="0">
                        <a:spcBef>
                          <a:spcPts val="0"/>
                        </a:spcBef>
                        <a:spcAft>
                          <a:spcPts val="0"/>
                        </a:spcAft>
                      </a:pPr>
                      <a:r>
                        <a:rPr lang="en-US" sz="3200" b="1" dirty="0">
                          <a:solidFill>
                            <a:srgbClr val="000000"/>
                          </a:solidFill>
                          <a:latin typeface="Times New Roman"/>
                          <a:ea typeface="Calibri"/>
                          <a:cs typeface="Georgia"/>
                        </a:rPr>
                        <a:t>  GOALS</a:t>
                      </a:r>
                      <a:endParaRPr lang="en-US" sz="3200" dirty="0">
                        <a:solidFill>
                          <a:srgbClr val="000000"/>
                        </a:solidFill>
                        <a:latin typeface="Georgia"/>
                        <a:ea typeface="Calibri"/>
                        <a:cs typeface="Georgia"/>
                      </a:endParaRPr>
                    </a:p>
                  </a:txBody>
                  <a:tcPr marL="67944" marR="67944" marT="0" marB="0"/>
                </a:tc>
                <a:tc>
                  <a:txBody>
                    <a:bodyPr/>
                    <a:lstStyle/>
                    <a:p>
                      <a:pPr marL="321945" marR="0">
                        <a:spcBef>
                          <a:spcPts val="0"/>
                        </a:spcBef>
                        <a:spcAft>
                          <a:spcPts val="0"/>
                        </a:spcAft>
                      </a:pPr>
                      <a:r>
                        <a:rPr lang="en-US" sz="3200" b="1" dirty="0">
                          <a:solidFill>
                            <a:srgbClr val="000000"/>
                          </a:solidFill>
                          <a:latin typeface="Times New Roman"/>
                          <a:ea typeface="Calibri"/>
                          <a:cs typeface="Georgia"/>
                        </a:rPr>
                        <a:t>OBJECTIVES                                                  </a:t>
                      </a:r>
                      <a:endParaRPr lang="en-US" sz="3200" dirty="0">
                        <a:solidFill>
                          <a:srgbClr val="000000"/>
                        </a:solidFill>
                        <a:latin typeface="Georgia"/>
                        <a:ea typeface="Calibri"/>
                        <a:cs typeface="Georgia"/>
                      </a:endParaRPr>
                    </a:p>
                  </a:txBody>
                  <a:tcPr marL="67944" marR="67944" marT="0" marB="0"/>
                </a:tc>
              </a:tr>
              <a:tr h="718457">
                <a:tc>
                  <a:txBody>
                    <a:bodyPr/>
                    <a:lstStyle/>
                    <a:p>
                      <a:pPr marL="0" marR="0">
                        <a:spcBef>
                          <a:spcPts val="15"/>
                        </a:spcBef>
                        <a:spcAft>
                          <a:spcPts val="0"/>
                        </a:spcAft>
                        <a:buFont typeface="Arial" pitchFamily="34" charset="0"/>
                        <a:buChar char="•"/>
                      </a:pPr>
                      <a:r>
                        <a:rPr lang="en-US" sz="3200" dirty="0">
                          <a:solidFill>
                            <a:srgbClr val="000000"/>
                          </a:solidFill>
                          <a:latin typeface="Times New Roman"/>
                          <a:ea typeface="Calibri"/>
                          <a:cs typeface="Georgia"/>
                        </a:rPr>
                        <a:t>Broad statements</a:t>
                      </a:r>
                      <a:endParaRPr lang="en-US" sz="3200" dirty="0">
                        <a:solidFill>
                          <a:srgbClr val="000000"/>
                        </a:solidFill>
                        <a:latin typeface="Georgia"/>
                        <a:ea typeface="Calibri"/>
                        <a:cs typeface="Georgia"/>
                      </a:endParaRPr>
                    </a:p>
                  </a:txBody>
                  <a:tcPr marL="67944" marR="67944" marT="0" marB="0"/>
                </a:tc>
                <a:tc>
                  <a:txBody>
                    <a:bodyPr/>
                    <a:lstStyle/>
                    <a:p>
                      <a:pPr marL="655320" marR="0">
                        <a:spcBef>
                          <a:spcPts val="15"/>
                        </a:spcBef>
                        <a:spcAft>
                          <a:spcPts val="0"/>
                        </a:spcAft>
                        <a:buFont typeface="Arial" pitchFamily="34" charset="0"/>
                        <a:buChar char="•"/>
                      </a:pPr>
                      <a:r>
                        <a:rPr lang="en-US" sz="3200" dirty="0">
                          <a:solidFill>
                            <a:srgbClr val="000000"/>
                          </a:solidFill>
                          <a:latin typeface="Times New Roman"/>
                          <a:ea typeface="Calibri"/>
                          <a:cs typeface="Georgia"/>
                        </a:rPr>
                        <a:t>Specific </a:t>
                      </a:r>
                      <a:endParaRPr lang="en-US" sz="3200" dirty="0">
                        <a:solidFill>
                          <a:srgbClr val="000000"/>
                        </a:solidFill>
                        <a:latin typeface="Georgia"/>
                        <a:ea typeface="Calibri"/>
                        <a:cs typeface="Georgia"/>
                      </a:endParaRPr>
                    </a:p>
                  </a:txBody>
                  <a:tcPr marL="67944" marR="67944" marT="0" marB="0"/>
                </a:tc>
              </a:tr>
              <a:tr h="718457">
                <a:tc>
                  <a:txBody>
                    <a:bodyPr/>
                    <a:lstStyle/>
                    <a:p>
                      <a:pPr marL="0" marR="0">
                        <a:spcBef>
                          <a:spcPts val="15"/>
                        </a:spcBef>
                        <a:spcAft>
                          <a:spcPts val="0"/>
                        </a:spcAft>
                        <a:buFont typeface="Arial" pitchFamily="34" charset="0"/>
                        <a:buChar char="•"/>
                      </a:pPr>
                      <a:r>
                        <a:rPr lang="en-US" sz="3200" dirty="0">
                          <a:solidFill>
                            <a:srgbClr val="000000"/>
                          </a:solidFill>
                          <a:latin typeface="Times New Roman"/>
                          <a:ea typeface="Calibri"/>
                          <a:cs typeface="Georgia"/>
                        </a:rPr>
                        <a:t>General intentions</a:t>
                      </a:r>
                      <a:endParaRPr lang="en-US" sz="3200" dirty="0">
                        <a:solidFill>
                          <a:srgbClr val="000000"/>
                        </a:solidFill>
                        <a:latin typeface="Georgia"/>
                        <a:ea typeface="Calibri"/>
                        <a:cs typeface="Georgia"/>
                      </a:endParaRPr>
                    </a:p>
                  </a:txBody>
                  <a:tcPr marL="67944" marR="67944" marT="0" marB="0"/>
                </a:tc>
                <a:tc>
                  <a:txBody>
                    <a:bodyPr/>
                    <a:lstStyle/>
                    <a:p>
                      <a:pPr marL="645795" marR="0">
                        <a:spcBef>
                          <a:spcPts val="15"/>
                        </a:spcBef>
                        <a:spcAft>
                          <a:spcPts val="0"/>
                        </a:spcAft>
                        <a:buFont typeface="Arial" pitchFamily="34" charset="0"/>
                        <a:buChar char="•"/>
                      </a:pPr>
                      <a:r>
                        <a:rPr lang="en-US" sz="3200" dirty="0" smtClean="0">
                          <a:solidFill>
                            <a:srgbClr val="000000"/>
                          </a:solidFill>
                          <a:latin typeface="Times New Roman"/>
                          <a:ea typeface="Calibri"/>
                          <a:cs typeface="Georgia"/>
                        </a:rPr>
                        <a:t>Precise/accuracy</a:t>
                      </a:r>
                      <a:endParaRPr lang="en-US" sz="3200" dirty="0">
                        <a:solidFill>
                          <a:srgbClr val="000000"/>
                        </a:solidFill>
                        <a:latin typeface="Georgia"/>
                        <a:ea typeface="Calibri"/>
                        <a:cs typeface="Georgia"/>
                      </a:endParaRPr>
                    </a:p>
                  </a:txBody>
                  <a:tcPr marL="67944" marR="67944" marT="0" marB="0"/>
                </a:tc>
              </a:tr>
              <a:tr h="718457">
                <a:tc>
                  <a:txBody>
                    <a:bodyPr/>
                    <a:lstStyle/>
                    <a:p>
                      <a:pPr marL="0" marR="0">
                        <a:spcBef>
                          <a:spcPts val="15"/>
                        </a:spcBef>
                        <a:spcAft>
                          <a:spcPts val="0"/>
                        </a:spcAft>
                        <a:buFont typeface="Arial" pitchFamily="34" charset="0"/>
                        <a:buChar char="•"/>
                      </a:pPr>
                      <a:r>
                        <a:rPr lang="en-US" sz="3200" dirty="0">
                          <a:solidFill>
                            <a:srgbClr val="000000"/>
                          </a:solidFill>
                          <a:latin typeface="Times New Roman"/>
                          <a:ea typeface="Calibri"/>
                          <a:cs typeface="Georgia"/>
                        </a:rPr>
                        <a:t>Intangible</a:t>
                      </a:r>
                      <a:endParaRPr lang="en-US" sz="3200" dirty="0">
                        <a:solidFill>
                          <a:srgbClr val="000000"/>
                        </a:solidFill>
                        <a:latin typeface="Georgia"/>
                        <a:ea typeface="Calibri"/>
                        <a:cs typeface="Georgia"/>
                      </a:endParaRPr>
                    </a:p>
                  </a:txBody>
                  <a:tcPr marL="67944" marR="67944" marT="0" marB="0"/>
                </a:tc>
                <a:tc>
                  <a:txBody>
                    <a:bodyPr/>
                    <a:lstStyle/>
                    <a:p>
                      <a:pPr marL="598170" marR="0">
                        <a:spcBef>
                          <a:spcPts val="15"/>
                        </a:spcBef>
                        <a:spcAft>
                          <a:spcPts val="0"/>
                        </a:spcAft>
                        <a:buFont typeface="Arial" pitchFamily="34" charset="0"/>
                        <a:buChar char="•"/>
                      </a:pPr>
                      <a:r>
                        <a:rPr lang="en-US" sz="3200" dirty="0" smtClean="0">
                          <a:solidFill>
                            <a:srgbClr val="000000"/>
                          </a:solidFill>
                          <a:latin typeface="Times New Roman"/>
                          <a:ea typeface="Calibri"/>
                          <a:cs typeface="Georgia"/>
                        </a:rPr>
                        <a:t>Tangible/clear</a:t>
                      </a:r>
                      <a:endParaRPr lang="en-US" sz="3200" dirty="0">
                        <a:solidFill>
                          <a:srgbClr val="000000"/>
                        </a:solidFill>
                        <a:latin typeface="Georgia"/>
                        <a:ea typeface="Calibri"/>
                        <a:cs typeface="Georgia"/>
                      </a:endParaRPr>
                    </a:p>
                  </a:txBody>
                  <a:tcPr marL="67944" marR="67944" marT="0" marB="0"/>
                </a:tc>
              </a:tr>
              <a:tr h="718457">
                <a:tc>
                  <a:txBody>
                    <a:bodyPr/>
                    <a:lstStyle/>
                    <a:p>
                      <a:pPr marL="0" marR="0">
                        <a:spcBef>
                          <a:spcPts val="15"/>
                        </a:spcBef>
                        <a:spcAft>
                          <a:spcPts val="0"/>
                        </a:spcAft>
                        <a:buFont typeface="Arial" pitchFamily="34" charset="0"/>
                        <a:buChar char="•"/>
                      </a:pPr>
                      <a:r>
                        <a:rPr lang="en-US" sz="3200" dirty="0" smtClean="0">
                          <a:solidFill>
                            <a:srgbClr val="000000"/>
                          </a:solidFill>
                          <a:latin typeface="Times New Roman"/>
                          <a:ea typeface="Calibri"/>
                          <a:cs typeface="Georgia"/>
                        </a:rPr>
                        <a:t>Abstract/theoretical</a:t>
                      </a:r>
                      <a:endParaRPr lang="en-US" sz="3200" dirty="0">
                        <a:solidFill>
                          <a:srgbClr val="000000"/>
                        </a:solidFill>
                        <a:latin typeface="Georgia"/>
                        <a:ea typeface="Calibri"/>
                        <a:cs typeface="Georgia"/>
                      </a:endParaRPr>
                    </a:p>
                  </a:txBody>
                  <a:tcPr marL="67944" marR="67944" marT="0" marB="0"/>
                </a:tc>
                <a:tc>
                  <a:txBody>
                    <a:bodyPr/>
                    <a:lstStyle/>
                    <a:p>
                      <a:pPr marL="569595" marR="0">
                        <a:spcBef>
                          <a:spcPts val="15"/>
                        </a:spcBef>
                        <a:spcAft>
                          <a:spcPts val="0"/>
                        </a:spcAft>
                        <a:buFont typeface="Arial" pitchFamily="34" charset="0"/>
                        <a:buChar char="•"/>
                      </a:pPr>
                      <a:r>
                        <a:rPr lang="en-US" sz="3200" dirty="0">
                          <a:solidFill>
                            <a:srgbClr val="000000"/>
                          </a:solidFill>
                          <a:latin typeface="Times New Roman"/>
                          <a:ea typeface="Calibri"/>
                          <a:cs typeface="Georgia"/>
                        </a:rPr>
                        <a:t>Concrete</a:t>
                      </a:r>
                      <a:endParaRPr lang="en-US" sz="3200" dirty="0">
                        <a:solidFill>
                          <a:srgbClr val="000000"/>
                        </a:solidFill>
                        <a:latin typeface="Georgia"/>
                        <a:ea typeface="Calibri"/>
                        <a:cs typeface="Georgia"/>
                      </a:endParaRPr>
                    </a:p>
                  </a:txBody>
                  <a:tcPr marL="67944" marR="67944" marT="0" marB="0"/>
                </a:tc>
              </a:tr>
              <a:tr h="1436914">
                <a:tc>
                  <a:txBody>
                    <a:bodyPr/>
                    <a:lstStyle/>
                    <a:p>
                      <a:pPr marL="0" marR="0">
                        <a:spcBef>
                          <a:spcPts val="15"/>
                        </a:spcBef>
                        <a:spcAft>
                          <a:spcPts val="0"/>
                        </a:spcAft>
                        <a:buFont typeface="Arial" pitchFamily="34" charset="0"/>
                        <a:buChar char="•"/>
                      </a:pPr>
                      <a:r>
                        <a:rPr lang="en-US" sz="3200" dirty="0">
                          <a:solidFill>
                            <a:srgbClr val="000000"/>
                          </a:solidFill>
                          <a:latin typeface="Times New Roman"/>
                          <a:ea typeface="Calibri"/>
                          <a:cs typeface="Georgia"/>
                        </a:rPr>
                        <a:t>Generally hard to measure</a:t>
                      </a:r>
                      <a:endParaRPr lang="en-US" sz="3200" dirty="0">
                        <a:solidFill>
                          <a:srgbClr val="000000"/>
                        </a:solidFill>
                        <a:latin typeface="Georgia"/>
                        <a:ea typeface="Calibri"/>
                        <a:cs typeface="Georgia"/>
                      </a:endParaRPr>
                    </a:p>
                  </a:txBody>
                  <a:tcPr marL="67944" marR="67944" marT="0" marB="0"/>
                </a:tc>
                <a:tc>
                  <a:txBody>
                    <a:bodyPr/>
                    <a:lstStyle/>
                    <a:p>
                      <a:pPr marL="598170" marR="0">
                        <a:spcBef>
                          <a:spcPts val="15"/>
                        </a:spcBef>
                        <a:spcAft>
                          <a:spcPts val="0"/>
                        </a:spcAft>
                        <a:buFont typeface="Arial" pitchFamily="34" charset="0"/>
                        <a:buChar char="•"/>
                      </a:pPr>
                      <a:r>
                        <a:rPr lang="en-US" sz="3200" dirty="0">
                          <a:solidFill>
                            <a:srgbClr val="000000"/>
                          </a:solidFill>
                          <a:latin typeface="Times New Roman"/>
                          <a:ea typeface="Calibri"/>
                          <a:cs typeface="Georgia"/>
                        </a:rPr>
                        <a:t>Measurable</a:t>
                      </a:r>
                      <a:endParaRPr lang="en-US" sz="3200" dirty="0">
                        <a:solidFill>
                          <a:srgbClr val="000000"/>
                        </a:solidFill>
                        <a:latin typeface="Georgia"/>
                        <a:ea typeface="Calibri"/>
                        <a:cs typeface="Georgia"/>
                      </a:endParaRPr>
                    </a:p>
                  </a:txBody>
                  <a:tcPr marL="67944" marR="67944" marT="0" marB="0"/>
                </a:tc>
              </a:tr>
            </a:tbl>
          </a:graphicData>
        </a:graphic>
      </p:graphicFrame>
      <p:sp>
        <p:nvSpPr>
          <p:cNvPr id="6" name="Slide Number Placeholder 5"/>
          <p:cNvSpPr>
            <a:spLocks noGrp="1"/>
          </p:cNvSpPr>
          <p:nvPr>
            <p:ph type="sldNum" sz="quarter" idx="12"/>
          </p:nvPr>
        </p:nvSpPr>
        <p:spPr/>
        <p:txBody>
          <a:bodyPr/>
          <a:lstStyle/>
          <a:p>
            <a:fld id="{6844D71D-ABA2-47E9-9CAF-EC0BD211F77F}" type="slidenum">
              <a:rPr lang="en-US" smtClean="0"/>
              <a:pPr/>
              <a:t>84</a:t>
            </a:fld>
            <a:endParaRPr lang="en-US"/>
          </a:p>
        </p:txBody>
      </p:sp>
      <p:sp>
        <p:nvSpPr>
          <p:cNvPr id="7" name="Footer Placeholder 6"/>
          <p:cNvSpPr>
            <a:spLocks noGrp="1"/>
          </p:cNvSpPr>
          <p:nvPr>
            <p:ph type="ftr" sz="quarter" idx="11"/>
          </p:nvPr>
        </p:nvSpPr>
        <p:spPr/>
        <p:txBody>
          <a:bodyPr/>
          <a:lstStyle/>
          <a:p>
            <a:r>
              <a:rPr lang="en-US" smtClean="0"/>
              <a:t>EDITED BY SAMWEL K.Y</a:t>
            </a:r>
            <a:endParaRPr lang="en-US"/>
          </a:p>
        </p:txBody>
      </p:sp>
      <p:sp>
        <p:nvSpPr>
          <p:cNvPr id="8" name="Date Placeholder 7"/>
          <p:cNvSpPr>
            <a:spLocks noGrp="1"/>
          </p:cNvSpPr>
          <p:nvPr>
            <p:ph type="dt" sz="half" idx="10"/>
          </p:nvPr>
        </p:nvSpPr>
        <p:spPr/>
        <p:txBody>
          <a:bodyPr/>
          <a:lstStyle/>
          <a:p>
            <a:fld id="{6BAC9EDA-6872-46FB-8E33-6022393372A0}"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a:xfrm>
            <a:off x="304800" y="274638"/>
            <a:ext cx="8534400" cy="1143000"/>
          </a:xfrm>
        </p:spPr>
        <p:txBody>
          <a:bodyPr>
            <a:normAutofit fontScale="90000"/>
          </a:bodyPr>
          <a:lstStyle/>
          <a:p>
            <a:pPr eaLnBrk="1" fontAlgn="auto" hangingPunct="1">
              <a:spcAft>
                <a:spcPts val="0"/>
              </a:spcAft>
              <a:defRPr/>
            </a:pPr>
            <a:r>
              <a:rPr lang="en-US" sz="3600" dirty="0" smtClean="0">
                <a:latin typeface="Arial" charset="0"/>
                <a:cs typeface="Arial" charset="0"/>
              </a:rPr>
              <a:t>The differences between goals and objectives cont…</a:t>
            </a:r>
          </a:p>
        </p:txBody>
      </p:sp>
      <p:sp>
        <p:nvSpPr>
          <p:cNvPr id="20483" name="Content Placeholder 2"/>
          <p:cNvSpPr>
            <a:spLocks noGrp="1"/>
          </p:cNvSpPr>
          <p:nvPr>
            <p:ph sz="quarter" idx="1"/>
          </p:nvPr>
        </p:nvSpPr>
        <p:spPr>
          <a:xfrm>
            <a:off x="612775" y="1600200"/>
            <a:ext cx="8153400" cy="4495800"/>
          </a:xfrm>
        </p:spPr>
        <p:txBody>
          <a:bodyPr/>
          <a:lstStyle/>
          <a:p>
            <a:pPr algn="just" eaLnBrk="1" hangingPunct="1">
              <a:buFont typeface="Arial" charset="0"/>
              <a:buNone/>
            </a:pPr>
            <a:r>
              <a:rPr lang="en-US" sz="2800" b="1" dirty="0" smtClean="0">
                <a:latin typeface="Arial" charset="0"/>
                <a:cs typeface="Arial" charset="0"/>
              </a:rPr>
              <a:t>NOTE: </a:t>
            </a:r>
          </a:p>
          <a:p>
            <a:pPr algn="just" eaLnBrk="1" hangingPunct="1">
              <a:buFont typeface="Wingdings" pitchFamily="2" charset="2"/>
              <a:buChar char="§"/>
            </a:pPr>
            <a:r>
              <a:rPr lang="en-US" sz="2800" b="1" dirty="0" smtClean="0">
                <a:latin typeface="Arial" charset="0"/>
                <a:cs typeface="Arial" charset="0"/>
              </a:rPr>
              <a:t> </a:t>
            </a:r>
            <a:r>
              <a:rPr lang="en-US" sz="2800" dirty="0" smtClean="0">
                <a:latin typeface="Arial" charset="0"/>
                <a:cs typeface="Arial" charset="0"/>
              </a:rPr>
              <a:t>Both goals and objectives use the language of</a:t>
            </a:r>
            <a:r>
              <a:rPr lang="en-US" sz="2800" b="1" dirty="0" smtClean="0">
                <a:latin typeface="Arial" charset="0"/>
                <a:cs typeface="Arial" charset="0"/>
              </a:rPr>
              <a:t> outcomes</a:t>
            </a:r>
            <a:r>
              <a:rPr lang="en-US" sz="2800" dirty="0" smtClean="0">
                <a:latin typeface="Arial" charset="0"/>
                <a:cs typeface="Arial" charset="0"/>
              </a:rPr>
              <a:t>– the characteristic which distinguishes goals from objectives is the level of specificity. </a:t>
            </a:r>
          </a:p>
          <a:p>
            <a:pPr algn="just" eaLnBrk="1" hangingPunct="1">
              <a:buFont typeface="Wingdings" pitchFamily="2" charset="2"/>
              <a:buChar char="v"/>
            </a:pPr>
            <a:r>
              <a:rPr lang="en-US" dirty="0" smtClean="0">
                <a:latin typeface="Arial" charset="0"/>
                <a:cs typeface="Arial" charset="0"/>
              </a:rPr>
              <a:t> </a:t>
            </a:r>
            <a:r>
              <a:rPr lang="en-US" sz="2800" dirty="0" smtClean="0">
                <a:latin typeface="Arial" charset="0"/>
                <a:cs typeface="Arial" charset="0"/>
              </a:rPr>
              <a:t>While goals express broad intended outcomes in general terms, objectives express them in </a:t>
            </a:r>
            <a:r>
              <a:rPr lang="en-US" sz="2800" i="1" dirty="0" smtClean="0">
                <a:latin typeface="Arial" charset="0"/>
                <a:cs typeface="Arial" charset="0"/>
              </a:rPr>
              <a:t>specific</a:t>
            </a:r>
            <a:r>
              <a:rPr lang="en-US" sz="2800" dirty="0" smtClean="0">
                <a:latin typeface="Arial" charset="0"/>
                <a:cs typeface="Arial" charset="0"/>
              </a:rPr>
              <a:t> terms. </a:t>
            </a:r>
          </a:p>
        </p:txBody>
      </p:sp>
      <p:sp>
        <p:nvSpPr>
          <p:cNvPr id="5" name="Slide Number Placeholder 4"/>
          <p:cNvSpPr>
            <a:spLocks noGrp="1"/>
          </p:cNvSpPr>
          <p:nvPr>
            <p:ph type="sldNum" sz="quarter" idx="12"/>
          </p:nvPr>
        </p:nvSpPr>
        <p:spPr/>
        <p:txBody>
          <a:bodyPr/>
          <a:lstStyle/>
          <a:p>
            <a:fld id="{6844D71D-ABA2-47E9-9CAF-EC0BD211F77F}" type="slidenum">
              <a:rPr lang="en-US" smtClean="0"/>
              <a:pPr/>
              <a:t>85</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932E496C-A9BE-4906-87B8-8FDF2281DADE}"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lstStyle/>
          <a:p>
            <a:pPr eaLnBrk="1" hangingPunct="1"/>
            <a:r>
              <a:rPr lang="en-US" sz="3200" b="1" dirty="0" smtClean="0">
                <a:latin typeface="Arial" charset="0"/>
                <a:cs typeface="Arial" charset="0"/>
              </a:rPr>
              <a:t>Levels of instructional objectives</a:t>
            </a:r>
            <a:endParaRPr lang="en-US" sz="3200" dirty="0" smtClean="0">
              <a:latin typeface="Arial" charset="0"/>
              <a:cs typeface="Arial" charset="0"/>
            </a:endParaRPr>
          </a:p>
        </p:txBody>
      </p:sp>
      <p:sp>
        <p:nvSpPr>
          <p:cNvPr id="3" name="Content Placeholder 2"/>
          <p:cNvSpPr>
            <a:spLocks noGrp="1"/>
          </p:cNvSpPr>
          <p:nvPr>
            <p:ph sz="quarter" idx="1"/>
          </p:nvPr>
        </p:nvSpPr>
        <p:spPr>
          <a:xfrm>
            <a:off x="304800" y="990600"/>
            <a:ext cx="8534400" cy="5562600"/>
          </a:xfrm>
        </p:spPr>
        <p:txBody>
          <a:bodyPr/>
          <a:lstStyle/>
          <a:p>
            <a:pPr algn="just" eaLnBrk="1" hangingPunct="1">
              <a:buFont typeface="Arial" charset="0"/>
              <a:buNone/>
            </a:pPr>
            <a:endParaRPr lang="en-US" sz="2800" dirty="0" smtClean="0">
              <a:latin typeface="Arial" charset="0"/>
              <a:cs typeface="Arial" charset="0"/>
            </a:endParaRPr>
          </a:p>
          <a:p>
            <a:pPr algn="just" eaLnBrk="1" hangingPunct="1">
              <a:buFont typeface="Arial" charset="0"/>
              <a:buNone/>
            </a:pPr>
            <a:r>
              <a:rPr lang="en-US" sz="2800" dirty="0" smtClean="0">
                <a:latin typeface="Arial" charset="0"/>
                <a:cs typeface="Arial" charset="0"/>
              </a:rPr>
              <a:t>Learning objectives are categorized as either </a:t>
            </a:r>
            <a:r>
              <a:rPr lang="en-US" sz="2800" b="1" i="1" dirty="0" smtClean="0">
                <a:latin typeface="Arial" charset="0"/>
                <a:cs typeface="Arial" charset="0"/>
              </a:rPr>
              <a:t>general or specific:</a:t>
            </a:r>
            <a:endParaRPr lang="en-US" sz="2800" b="1" dirty="0" smtClean="0">
              <a:latin typeface="Arial" charset="0"/>
              <a:cs typeface="Arial" charset="0"/>
            </a:endParaRPr>
          </a:p>
          <a:p>
            <a:pPr algn="just" eaLnBrk="1" hangingPunct="1">
              <a:buFont typeface="Arial" charset="0"/>
              <a:buNone/>
            </a:pPr>
            <a:r>
              <a:rPr lang="en-US" sz="2800" b="1" dirty="0" smtClean="0">
                <a:latin typeface="Arial" charset="0"/>
                <a:cs typeface="Arial" charset="0"/>
              </a:rPr>
              <a:t>A: General instructional objectives</a:t>
            </a:r>
            <a:endParaRPr lang="en-US" sz="2800" dirty="0" smtClean="0">
              <a:latin typeface="Arial" charset="0"/>
              <a:cs typeface="Arial" charset="0"/>
            </a:endParaRPr>
          </a:p>
          <a:p>
            <a:pPr algn="just" eaLnBrk="1" hangingPunct="1"/>
            <a:r>
              <a:rPr lang="en-US" sz="2800" dirty="0" smtClean="0">
                <a:latin typeface="Arial" charset="0"/>
                <a:cs typeface="Arial" charset="0"/>
              </a:rPr>
              <a:t>Are intended outcomes of instruction that are being stated in general term to encompass a set of specific learning outcome. </a:t>
            </a:r>
          </a:p>
          <a:p>
            <a:pPr algn="just" eaLnBrk="1" hangingPunct="1"/>
            <a:r>
              <a:rPr lang="en-US" sz="2800" dirty="0" smtClean="0">
                <a:latin typeface="Arial" charset="0"/>
                <a:cs typeface="Arial" charset="0"/>
              </a:rPr>
              <a:t>Define the outcome of the learning activity (learning outcomes) and represents the general orientation of lesson.  </a:t>
            </a:r>
          </a:p>
        </p:txBody>
      </p:sp>
      <p:sp>
        <p:nvSpPr>
          <p:cNvPr id="5" name="Slide Number Placeholder 4"/>
          <p:cNvSpPr>
            <a:spLocks noGrp="1"/>
          </p:cNvSpPr>
          <p:nvPr>
            <p:ph type="sldNum" sz="quarter" idx="12"/>
          </p:nvPr>
        </p:nvSpPr>
        <p:spPr/>
        <p:txBody>
          <a:bodyPr/>
          <a:lstStyle/>
          <a:p>
            <a:fld id="{6844D71D-ABA2-47E9-9CAF-EC0BD211F77F}" type="slidenum">
              <a:rPr lang="en-US" smtClean="0"/>
              <a:pPr/>
              <a:t>86</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DCDA8B83-1DB6-488C-ADE3-B2420BD3597B}"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rtlCol="0">
            <a:normAutofit fontScale="90000"/>
          </a:bodyPr>
          <a:lstStyle/>
          <a:p>
            <a:pPr eaLnBrk="1" fontAlgn="auto" hangingPunct="1">
              <a:spcAft>
                <a:spcPts val="0"/>
              </a:spcAft>
              <a:defRPr/>
            </a:pPr>
            <a:r>
              <a:rPr lang="en-US" sz="3200" b="1" dirty="0" smtClean="0">
                <a:latin typeface="Times New Roman" pitchFamily="18" charset="0"/>
                <a:cs typeface="Times New Roman" pitchFamily="18" charset="0"/>
              </a:rPr>
              <a:t>Cont…</a:t>
            </a:r>
            <a:br>
              <a:rPr lang="en-US" sz="3200" b="1" dirty="0" smtClean="0">
                <a:latin typeface="Times New Roman" pitchFamily="18" charset="0"/>
                <a:cs typeface="Times New Roman" pitchFamily="18" charset="0"/>
              </a:rPr>
            </a:br>
            <a:r>
              <a:rPr lang="en-US" sz="3200" b="1" dirty="0" smtClean="0">
                <a:latin typeface="Times New Roman" pitchFamily="18" charset="0"/>
                <a:cs typeface="Times New Roman" pitchFamily="18" charset="0"/>
              </a:rPr>
              <a:t>Instructional objectives</a:t>
            </a:r>
            <a:endParaRPr lang="en-US" sz="3200" b="1" dirty="0">
              <a:latin typeface="Times New Roman" pitchFamily="18" charset="0"/>
              <a:cs typeface="Times New Roman" pitchFamily="18" charset="0"/>
            </a:endParaRPr>
          </a:p>
        </p:txBody>
      </p:sp>
      <p:sp>
        <p:nvSpPr>
          <p:cNvPr id="3" name="Content Placeholder 2"/>
          <p:cNvSpPr>
            <a:spLocks noGrp="1"/>
          </p:cNvSpPr>
          <p:nvPr>
            <p:ph sz="quarter" idx="1"/>
          </p:nvPr>
        </p:nvSpPr>
        <p:spPr>
          <a:xfrm>
            <a:off x="457200" y="1371600"/>
            <a:ext cx="8229600" cy="4953000"/>
          </a:xfrm>
        </p:spPr>
        <p:txBody>
          <a:bodyPr/>
          <a:lstStyle/>
          <a:p>
            <a:pPr algn="just" eaLnBrk="1" hangingPunct="1"/>
            <a:r>
              <a:rPr lang="en-US" sz="2800" dirty="0" smtClean="0">
                <a:latin typeface="Arial" charset="0"/>
                <a:cs typeface="Arial" charset="0"/>
              </a:rPr>
              <a:t>Names or terms being used to state general instructional objectives are; </a:t>
            </a:r>
            <a:r>
              <a:rPr lang="en-US" sz="2800" b="1" dirty="0" smtClean="0">
                <a:latin typeface="Arial" charset="0"/>
                <a:cs typeface="Arial" charset="0"/>
              </a:rPr>
              <a:t>know, understand, appreciate, recognize </a:t>
            </a:r>
            <a:r>
              <a:rPr lang="en-US" sz="2800" b="1" dirty="0" err="1" smtClean="0">
                <a:latin typeface="Arial" charset="0"/>
                <a:cs typeface="Arial" charset="0"/>
              </a:rPr>
              <a:t>e.t.c</a:t>
            </a:r>
            <a:endParaRPr lang="en-US" sz="2800" b="1" dirty="0" smtClean="0">
              <a:latin typeface="Arial" charset="0"/>
              <a:cs typeface="Arial" charset="0"/>
            </a:endParaRPr>
          </a:p>
          <a:p>
            <a:pPr algn="just" eaLnBrk="1" hangingPunct="1">
              <a:buFont typeface="Arial" charset="0"/>
              <a:buNone/>
            </a:pP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Eg</a:t>
            </a:r>
            <a:r>
              <a:rPr lang="en-US" sz="2800" dirty="0" smtClean="0">
                <a:latin typeface="Arial" charset="0"/>
                <a:cs typeface="Arial" charset="0"/>
              </a:rPr>
              <a:t>. Topic: Establishment of Colonial Economy</a:t>
            </a:r>
          </a:p>
          <a:p>
            <a:pPr algn="just" eaLnBrk="1" hangingPunct="1">
              <a:buFont typeface="Arial" charset="0"/>
              <a:buNone/>
            </a:pPr>
            <a:r>
              <a:rPr lang="en-US" sz="2800" b="1" dirty="0" smtClean="0">
                <a:latin typeface="Arial" charset="0"/>
                <a:cs typeface="Arial" charset="0"/>
              </a:rPr>
              <a:t>  Examples of a general instructional objective as per that topic may be</a:t>
            </a:r>
            <a:r>
              <a:rPr lang="en-US" sz="2800" dirty="0" smtClean="0">
                <a:latin typeface="Arial" charset="0"/>
                <a:cs typeface="Arial" charset="0"/>
              </a:rPr>
              <a:t>:  </a:t>
            </a:r>
          </a:p>
          <a:p>
            <a:pPr algn="just" eaLnBrk="1" hangingPunct="1">
              <a:buFont typeface="Arial" charset="0"/>
              <a:buNone/>
            </a:pPr>
            <a:r>
              <a:rPr lang="en-US" sz="2800" dirty="0" smtClean="0">
                <a:latin typeface="Arial" charset="0"/>
                <a:cs typeface="Arial" charset="0"/>
              </a:rPr>
              <a:t> -Students should understand the whole concept of colonial economy</a:t>
            </a:r>
          </a:p>
          <a:p>
            <a:pPr algn="just" eaLnBrk="1" hangingPunct="1">
              <a:buFont typeface="Arial" charset="0"/>
              <a:buNone/>
            </a:pPr>
            <a:r>
              <a:rPr lang="en-US" sz="2800" dirty="0" smtClean="0">
                <a:latin typeface="Arial" charset="0"/>
                <a:cs typeface="Arial" charset="0"/>
              </a:rPr>
              <a:t>-Students should recognize the importance of colonial economic sectors</a:t>
            </a:r>
          </a:p>
          <a:p>
            <a:pPr algn="just" eaLnBrk="1" hangingPunct="1">
              <a:buFont typeface="Arial" charset="0"/>
              <a:buNone/>
            </a:pPr>
            <a:endParaRPr lang="en-US" sz="2800" dirty="0" smtClean="0">
              <a:latin typeface="Arial" charset="0"/>
              <a:cs typeface="Arial" charset="0"/>
            </a:endParaRPr>
          </a:p>
          <a:p>
            <a:pPr eaLnBrk="1" hangingPunct="1"/>
            <a:endParaRPr lang="en-US" dirty="0" smtClean="0"/>
          </a:p>
        </p:txBody>
      </p:sp>
      <p:sp>
        <p:nvSpPr>
          <p:cNvPr id="5" name="Slide Number Placeholder 4"/>
          <p:cNvSpPr>
            <a:spLocks noGrp="1"/>
          </p:cNvSpPr>
          <p:nvPr>
            <p:ph type="sldNum" sz="quarter" idx="12"/>
          </p:nvPr>
        </p:nvSpPr>
        <p:spPr/>
        <p:txBody>
          <a:bodyPr/>
          <a:lstStyle/>
          <a:p>
            <a:fld id="{6844D71D-ABA2-47E9-9CAF-EC0BD211F77F}" type="slidenum">
              <a:rPr lang="en-US" smtClean="0"/>
              <a:pPr/>
              <a:t>87</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529CF609-A35A-4DC5-A969-20E339AF2215}"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838200"/>
          </a:xfrm>
        </p:spPr>
        <p:txBody>
          <a:bodyPr rtlCol="0">
            <a:normAutofit fontScale="90000"/>
          </a:bodyPr>
          <a:lstStyle/>
          <a:p>
            <a:pPr eaLnBrk="1" fontAlgn="auto" hangingPunct="1">
              <a:spcAft>
                <a:spcPts val="0"/>
              </a:spcAft>
              <a:defRPr/>
            </a:pPr>
            <a:r>
              <a:rPr lang="en-US" i="1"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
            </a:r>
            <a:br>
              <a:rPr lang="en-US" dirty="0" smtClean="0">
                <a:latin typeface="Times New Roman" pitchFamily="18" charset="0"/>
                <a:cs typeface="Times New Roman" pitchFamily="18" charset="0"/>
              </a:rPr>
            </a:br>
            <a:r>
              <a:rPr lang="en-US" sz="4000" b="1" dirty="0" smtClean="0">
                <a:latin typeface="Arial" pitchFamily="34" charset="0"/>
                <a:cs typeface="Arial" pitchFamily="34" charset="0"/>
              </a:rPr>
              <a:t>B: Specific Instructional Objectives</a:t>
            </a:r>
            <a:r>
              <a:rPr lang="en-US" sz="4000" dirty="0" smtClean="0">
                <a:latin typeface="Arial" pitchFamily="34" charset="0"/>
                <a:cs typeface="Arial" pitchFamily="34" charset="0"/>
              </a:rPr>
              <a:t/>
            </a:r>
            <a:br>
              <a:rPr lang="en-US" sz="4000" dirty="0" smtClean="0">
                <a:latin typeface="Arial" pitchFamily="34" charset="0"/>
                <a:cs typeface="Arial" pitchFamily="34" charset="0"/>
              </a:rPr>
            </a:br>
            <a:endParaRPr lang="en-US" sz="4000" dirty="0">
              <a:latin typeface="Arial" pitchFamily="34" charset="0"/>
              <a:cs typeface="Arial" pitchFamily="34" charset="0"/>
            </a:endParaRPr>
          </a:p>
        </p:txBody>
      </p:sp>
      <p:sp>
        <p:nvSpPr>
          <p:cNvPr id="3" name="Content Placeholder 2"/>
          <p:cNvSpPr>
            <a:spLocks noGrp="1"/>
          </p:cNvSpPr>
          <p:nvPr>
            <p:ph sz="quarter" idx="1"/>
          </p:nvPr>
        </p:nvSpPr>
        <p:spPr>
          <a:xfrm>
            <a:off x="457200" y="1219200"/>
            <a:ext cx="8229600" cy="3124200"/>
          </a:xfrm>
        </p:spPr>
        <p:txBody>
          <a:bodyPr>
            <a:normAutofit lnSpcReduction="10000"/>
          </a:bodyPr>
          <a:lstStyle/>
          <a:p>
            <a:pPr algn="just" eaLnBrk="1" hangingPunct="1"/>
            <a:endParaRPr lang="en-US" sz="2800" dirty="0" smtClean="0">
              <a:latin typeface="Arial" charset="0"/>
              <a:cs typeface="Arial" charset="0"/>
            </a:endParaRPr>
          </a:p>
          <a:p>
            <a:pPr algn="just" eaLnBrk="1" hangingPunct="1"/>
            <a:r>
              <a:rPr lang="en-US" sz="2800" dirty="0" smtClean="0">
                <a:latin typeface="Arial" charset="0"/>
                <a:cs typeface="Arial" charset="0"/>
              </a:rPr>
              <a:t>Are intended outcome of instructions that have been stated in terms of specific and observable students’ performance. </a:t>
            </a:r>
          </a:p>
          <a:p>
            <a:pPr algn="just" eaLnBrk="1" hangingPunct="1"/>
            <a:r>
              <a:rPr lang="en-US" sz="2800" dirty="0" smtClean="0">
                <a:latin typeface="Arial" charset="0"/>
                <a:cs typeface="Arial" charset="0"/>
              </a:rPr>
              <a:t>It is the second level of specification of the lesson.</a:t>
            </a:r>
          </a:p>
          <a:p>
            <a:pPr algn="just" eaLnBrk="1" hangingPunct="1">
              <a:buFont typeface="Arial" charset="0"/>
              <a:buNone/>
            </a:pPr>
            <a:r>
              <a:rPr lang="en-US" sz="2800" dirty="0" smtClean="0">
                <a:latin typeface="Arial" charset="0"/>
                <a:cs typeface="Arial" charset="0"/>
              </a:rPr>
              <a:t> </a:t>
            </a:r>
          </a:p>
        </p:txBody>
      </p:sp>
      <p:sp>
        <p:nvSpPr>
          <p:cNvPr id="5" name="Slide Number Placeholder 4"/>
          <p:cNvSpPr>
            <a:spLocks noGrp="1"/>
          </p:cNvSpPr>
          <p:nvPr>
            <p:ph type="sldNum" sz="quarter" idx="12"/>
          </p:nvPr>
        </p:nvSpPr>
        <p:spPr/>
        <p:txBody>
          <a:bodyPr/>
          <a:lstStyle/>
          <a:p>
            <a:fld id="{6844D71D-ABA2-47E9-9CAF-EC0BD211F77F}" type="slidenum">
              <a:rPr lang="en-US" smtClean="0"/>
              <a:pPr/>
              <a:t>88</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824410B8-D534-46A1-85DC-CFF0D53FAC05}"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0"/>
            <a:ext cx="8382000" cy="990600"/>
          </a:xfrm>
        </p:spPr>
        <p:txBody>
          <a:bodyPr/>
          <a:lstStyle/>
          <a:p>
            <a:pPr eaLnBrk="1" hangingPunct="1"/>
            <a:r>
              <a:rPr lang="en-US" sz="3600" b="1" dirty="0" smtClean="0">
                <a:latin typeface="Arial" charset="0"/>
                <a:cs typeface="Arial" charset="0"/>
              </a:rPr>
              <a:t>How to Write Instructional Objectives</a:t>
            </a:r>
          </a:p>
        </p:txBody>
      </p:sp>
      <p:sp>
        <p:nvSpPr>
          <p:cNvPr id="3" name="Content Placeholder 2"/>
          <p:cNvSpPr>
            <a:spLocks noGrp="1"/>
          </p:cNvSpPr>
          <p:nvPr>
            <p:ph sz="quarter" idx="1"/>
          </p:nvPr>
        </p:nvSpPr>
        <p:spPr>
          <a:xfrm>
            <a:off x="304800" y="1143000"/>
            <a:ext cx="8382000" cy="5562600"/>
          </a:xfrm>
        </p:spPr>
        <p:txBody>
          <a:bodyPr rtlCol="0">
            <a:normAutofit fontScale="25000" lnSpcReduction="20000"/>
          </a:bodyPr>
          <a:lstStyle/>
          <a:p>
            <a:pPr marL="320040" indent="-320040" algn="just" eaLnBrk="1" fontAlgn="auto" hangingPunct="1">
              <a:spcAft>
                <a:spcPts val="0"/>
              </a:spcAft>
              <a:buFont typeface="Arial" pitchFamily="34" charset="0"/>
              <a:buNone/>
              <a:defRPr/>
            </a:pPr>
            <a:endParaRPr lang="en-US" sz="9600" dirty="0" smtClean="0"/>
          </a:p>
          <a:p>
            <a:pPr marL="320040" indent="-320040" algn="just" eaLnBrk="1" fontAlgn="auto" hangingPunct="1">
              <a:spcAft>
                <a:spcPts val="0"/>
              </a:spcAft>
              <a:buFont typeface="Arial" pitchFamily="34" charset="0"/>
              <a:buNone/>
              <a:defRPr/>
            </a:pPr>
            <a:r>
              <a:rPr lang="en-US" sz="9600" dirty="0" smtClean="0">
                <a:latin typeface="Arial" pitchFamily="34" charset="0"/>
                <a:cs typeface="Arial" pitchFamily="34" charset="0"/>
              </a:rPr>
              <a:t>  The following general rules should prove useful in writing specific instructional objectives:</a:t>
            </a:r>
          </a:p>
          <a:p>
            <a:pPr marL="320040" indent="-320040" algn="just" eaLnBrk="1" fontAlgn="auto" hangingPunct="1">
              <a:spcAft>
                <a:spcPts val="0"/>
              </a:spcAft>
              <a:buFont typeface="Arial" pitchFamily="34" charset="0"/>
              <a:buNone/>
              <a:defRPr/>
            </a:pPr>
            <a:r>
              <a:rPr lang="en-US" sz="9600" dirty="0" smtClean="0">
                <a:latin typeface="Arial" pitchFamily="34" charset="0"/>
                <a:cs typeface="Arial" pitchFamily="34" charset="0"/>
              </a:rPr>
              <a:t>• </a:t>
            </a:r>
            <a:r>
              <a:rPr lang="en-US" sz="9600" b="1" dirty="0" smtClean="0">
                <a:latin typeface="Arial" pitchFamily="34" charset="0"/>
                <a:cs typeface="Arial" pitchFamily="34" charset="0"/>
              </a:rPr>
              <a:t>Be Concise</a:t>
            </a:r>
            <a:r>
              <a:rPr lang="en-US" sz="9600" dirty="0" smtClean="0">
                <a:latin typeface="Arial" pitchFamily="34" charset="0"/>
                <a:cs typeface="Arial" pitchFamily="34" charset="0"/>
              </a:rPr>
              <a:t>. An instructional objective is a specific statement of what the learners will be able to do when they complete the instruction (Dick et al., 2005)</a:t>
            </a:r>
          </a:p>
          <a:p>
            <a:pPr marL="320040" indent="-320040" algn="just" eaLnBrk="1" fontAlgn="auto" hangingPunct="1">
              <a:spcAft>
                <a:spcPts val="0"/>
              </a:spcAft>
              <a:buFont typeface="Arial" pitchFamily="34" charset="0"/>
              <a:buNone/>
              <a:defRPr/>
            </a:pPr>
            <a:r>
              <a:rPr lang="en-US" sz="9600" dirty="0" smtClean="0">
                <a:latin typeface="Arial" pitchFamily="34" charset="0"/>
                <a:cs typeface="Arial" pitchFamily="34" charset="0"/>
              </a:rPr>
              <a:t>• </a:t>
            </a:r>
            <a:r>
              <a:rPr lang="en-US" sz="9600" b="1" dirty="0" smtClean="0">
                <a:latin typeface="Arial" pitchFamily="34" charset="0"/>
                <a:cs typeface="Arial" pitchFamily="34" charset="0"/>
              </a:rPr>
              <a:t>Be Singular</a:t>
            </a:r>
            <a:r>
              <a:rPr lang="en-US" sz="9600" dirty="0" smtClean="0">
                <a:latin typeface="Arial" pitchFamily="34" charset="0"/>
                <a:cs typeface="Arial" pitchFamily="34" charset="0"/>
              </a:rPr>
              <a:t>. Should focus on one aspect of behavior</a:t>
            </a:r>
          </a:p>
          <a:p>
            <a:pPr marL="320040" indent="-320040" algn="just" eaLnBrk="1" fontAlgn="auto" hangingPunct="1">
              <a:spcAft>
                <a:spcPts val="0"/>
              </a:spcAft>
              <a:buFont typeface="Arial" pitchFamily="34" charset="0"/>
              <a:buNone/>
              <a:defRPr/>
            </a:pPr>
            <a:r>
              <a:rPr lang="en-US" sz="9600" dirty="0" smtClean="0">
                <a:latin typeface="Arial" pitchFamily="34" charset="0"/>
                <a:cs typeface="Arial" pitchFamily="34" charset="0"/>
              </a:rPr>
              <a:t>•</a:t>
            </a:r>
            <a:r>
              <a:rPr lang="en-US" sz="9600" b="1" dirty="0" smtClean="0">
                <a:latin typeface="Arial" pitchFamily="34" charset="0"/>
                <a:cs typeface="Arial" pitchFamily="34" charset="0"/>
              </a:rPr>
              <a:t> Be Realistic-It</a:t>
            </a:r>
            <a:r>
              <a:rPr lang="en-US" sz="9600" dirty="0" smtClean="0">
                <a:latin typeface="Arial" pitchFamily="34" charset="0"/>
                <a:cs typeface="Arial" pitchFamily="34" charset="0"/>
              </a:rPr>
              <a:t> should focus on observable behavior, not on teacher illusions or indefinable traits.</a:t>
            </a:r>
          </a:p>
          <a:p>
            <a:pPr marL="320040" indent="-320040" algn="just" eaLnBrk="1" fontAlgn="auto" hangingPunct="1">
              <a:spcAft>
                <a:spcPts val="0"/>
              </a:spcAft>
              <a:buFont typeface="Wingdings"/>
              <a:buChar char=""/>
              <a:defRPr/>
            </a:pPr>
            <a:r>
              <a:rPr lang="en-US" sz="9600" dirty="0" smtClean="0">
                <a:latin typeface="Arial" pitchFamily="34" charset="0"/>
                <a:cs typeface="Arial" pitchFamily="34" charset="0"/>
              </a:rPr>
              <a:t>Consists of </a:t>
            </a:r>
            <a:r>
              <a:rPr lang="en-US" sz="9600" b="1" dirty="0" smtClean="0">
                <a:latin typeface="Arial" pitchFamily="34" charset="0"/>
                <a:cs typeface="Arial" pitchFamily="34" charset="0"/>
              </a:rPr>
              <a:t>an action verb</a:t>
            </a:r>
            <a:r>
              <a:rPr lang="en-US" sz="9600" dirty="0" smtClean="0">
                <a:latin typeface="Arial" pitchFamily="34" charset="0"/>
                <a:cs typeface="Arial" pitchFamily="34" charset="0"/>
              </a:rPr>
              <a:t> (a word describing an action) and </a:t>
            </a:r>
            <a:r>
              <a:rPr lang="en-US" sz="9600" b="1" dirty="0" smtClean="0">
                <a:latin typeface="Arial" pitchFamily="34" charset="0"/>
                <a:cs typeface="Arial" pitchFamily="34" charset="0"/>
              </a:rPr>
              <a:t>a direct object</a:t>
            </a:r>
            <a:r>
              <a:rPr lang="en-US" sz="9600" dirty="0" smtClean="0">
                <a:latin typeface="Arial" pitchFamily="34" charset="0"/>
                <a:cs typeface="Arial" pitchFamily="34" charset="0"/>
              </a:rPr>
              <a:t> (the person or thing affected by the action expressed by the verb)</a:t>
            </a:r>
          </a:p>
          <a:p>
            <a:pPr marL="320040" indent="-320040" algn="just" eaLnBrk="1" fontAlgn="auto" hangingPunct="1">
              <a:spcAft>
                <a:spcPts val="0"/>
              </a:spcAft>
              <a:buFont typeface="Arial" pitchFamily="34" charset="0"/>
              <a:buChar char="•"/>
              <a:defRPr/>
            </a:pPr>
            <a:endParaRPr lang="en-US" dirty="0"/>
          </a:p>
        </p:txBody>
      </p:sp>
      <p:sp>
        <p:nvSpPr>
          <p:cNvPr id="5" name="Slide Number Placeholder 4"/>
          <p:cNvSpPr>
            <a:spLocks noGrp="1"/>
          </p:cNvSpPr>
          <p:nvPr>
            <p:ph type="sldNum" sz="quarter" idx="12"/>
          </p:nvPr>
        </p:nvSpPr>
        <p:spPr/>
        <p:txBody>
          <a:bodyPr/>
          <a:lstStyle/>
          <a:p>
            <a:fld id="{6844D71D-ABA2-47E9-9CAF-EC0BD211F77F}" type="slidenum">
              <a:rPr lang="en-US" smtClean="0"/>
              <a:pPr/>
              <a:t>89</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9AE68ECB-45DF-4803-AEF7-56B667E2A59E}"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a:xfrm>
            <a:off x="612775" y="228600"/>
            <a:ext cx="8153400" cy="990600"/>
          </a:xfrm>
        </p:spPr>
        <p:txBody>
          <a:bodyPr>
            <a:normAutofit fontScale="90000"/>
          </a:bodyPr>
          <a:lstStyle/>
          <a:p>
            <a:pPr eaLnBrk="1" fontAlgn="auto" hangingPunct="1">
              <a:spcAft>
                <a:spcPts val="0"/>
              </a:spcAft>
              <a:defRPr/>
            </a:pPr>
            <a:r>
              <a:rPr lang="en-US" sz="3600" b="1" dirty="0" smtClean="0">
                <a:latin typeface="Arial" charset="0"/>
                <a:cs typeface="Arial" charset="0"/>
              </a:rPr>
              <a:t>Characteristics/components of good Instructional objectives</a:t>
            </a:r>
            <a:endParaRPr lang="en-US" sz="3600" dirty="0" smtClean="0">
              <a:latin typeface="Arial" charset="0"/>
              <a:cs typeface="Arial" charset="0"/>
            </a:endParaRPr>
          </a:p>
        </p:txBody>
      </p:sp>
      <p:sp>
        <p:nvSpPr>
          <p:cNvPr id="24579" name="Content Placeholder 2"/>
          <p:cNvSpPr>
            <a:spLocks noGrp="1"/>
          </p:cNvSpPr>
          <p:nvPr>
            <p:ph sz="quarter" idx="1"/>
          </p:nvPr>
        </p:nvSpPr>
        <p:spPr>
          <a:xfrm>
            <a:off x="612775" y="1600200"/>
            <a:ext cx="8153400" cy="4495800"/>
          </a:xfrm>
        </p:spPr>
        <p:txBody>
          <a:bodyPr/>
          <a:lstStyle/>
          <a:p>
            <a:pPr algn="just" eaLnBrk="1" hangingPunct="1">
              <a:buFont typeface="Arial" charset="0"/>
              <a:buNone/>
            </a:pPr>
            <a:r>
              <a:rPr lang="en-US" b="1" dirty="0" smtClean="0">
                <a:latin typeface="Arial" charset="0"/>
                <a:cs typeface="Arial" charset="0"/>
              </a:rPr>
              <a:t>A:SMART METHOD</a:t>
            </a:r>
          </a:p>
          <a:p>
            <a:pPr lvl="1" algn="just" eaLnBrk="1" hangingPunct="1"/>
            <a:r>
              <a:rPr lang="en-US" sz="3200" dirty="0" smtClean="0">
                <a:latin typeface="Arial" charset="0"/>
                <a:cs typeface="Arial" charset="0"/>
              </a:rPr>
              <a:t>Objectives should be </a:t>
            </a:r>
            <a:r>
              <a:rPr lang="en-US" sz="3200" b="1" dirty="0" smtClean="0">
                <a:latin typeface="Arial" charset="0"/>
                <a:cs typeface="Arial" charset="0"/>
              </a:rPr>
              <a:t>SPECIFIC</a:t>
            </a:r>
          </a:p>
          <a:p>
            <a:pPr lvl="1" algn="just" eaLnBrk="1" hangingPunct="1"/>
            <a:r>
              <a:rPr lang="en-US" sz="3200" dirty="0" smtClean="0">
                <a:latin typeface="Arial" charset="0"/>
                <a:cs typeface="Arial" charset="0"/>
              </a:rPr>
              <a:t>Objectives should be </a:t>
            </a:r>
            <a:r>
              <a:rPr lang="en-US" sz="3200" b="1" dirty="0" smtClean="0">
                <a:latin typeface="Arial" charset="0"/>
                <a:cs typeface="Arial" charset="0"/>
              </a:rPr>
              <a:t>MEASURABLE</a:t>
            </a:r>
          </a:p>
          <a:p>
            <a:pPr lvl="1" algn="just" eaLnBrk="1" hangingPunct="1"/>
            <a:r>
              <a:rPr lang="en-US" sz="3200" dirty="0" smtClean="0">
                <a:latin typeface="Arial" charset="0"/>
                <a:cs typeface="Arial" charset="0"/>
              </a:rPr>
              <a:t>Objectives should be </a:t>
            </a:r>
            <a:r>
              <a:rPr lang="en-US" sz="3200" b="1" dirty="0" smtClean="0">
                <a:latin typeface="Arial" charset="0"/>
                <a:cs typeface="Arial" charset="0"/>
              </a:rPr>
              <a:t>ATTAINABLE</a:t>
            </a:r>
          </a:p>
          <a:p>
            <a:pPr lvl="1" algn="just" eaLnBrk="1" hangingPunct="1"/>
            <a:r>
              <a:rPr lang="en-US" sz="3200" dirty="0" smtClean="0">
                <a:latin typeface="Arial" charset="0"/>
                <a:cs typeface="Arial" charset="0"/>
              </a:rPr>
              <a:t>Objectives should be </a:t>
            </a:r>
            <a:r>
              <a:rPr lang="en-US" sz="3200" b="1" dirty="0" smtClean="0">
                <a:latin typeface="Arial" charset="0"/>
                <a:cs typeface="Arial" charset="0"/>
              </a:rPr>
              <a:t>REALISTIC</a:t>
            </a:r>
          </a:p>
          <a:p>
            <a:pPr lvl="1" algn="just" eaLnBrk="1" hangingPunct="1"/>
            <a:r>
              <a:rPr lang="en-US" sz="3200" dirty="0" smtClean="0">
                <a:latin typeface="Arial" charset="0"/>
                <a:cs typeface="Arial" charset="0"/>
              </a:rPr>
              <a:t>Objectives should be </a:t>
            </a:r>
            <a:r>
              <a:rPr lang="en-US" sz="3200" b="1" dirty="0" smtClean="0">
                <a:latin typeface="Arial" charset="0"/>
                <a:cs typeface="Arial" charset="0"/>
              </a:rPr>
              <a:t>TIME</a:t>
            </a:r>
            <a:r>
              <a:rPr lang="en-US" sz="3200" dirty="0" smtClean="0">
                <a:latin typeface="Arial" charset="0"/>
                <a:cs typeface="Arial" charset="0"/>
              </a:rPr>
              <a:t> bound</a:t>
            </a:r>
          </a:p>
          <a:p>
            <a:pPr eaLnBrk="1" hangingPunct="1"/>
            <a:endParaRPr lang="en-US" dirty="0" smtClean="0"/>
          </a:p>
        </p:txBody>
      </p:sp>
      <p:sp>
        <p:nvSpPr>
          <p:cNvPr id="5" name="Slide Number Placeholder 4"/>
          <p:cNvSpPr>
            <a:spLocks noGrp="1"/>
          </p:cNvSpPr>
          <p:nvPr>
            <p:ph type="sldNum" sz="quarter" idx="12"/>
          </p:nvPr>
        </p:nvSpPr>
        <p:spPr/>
        <p:txBody>
          <a:bodyPr/>
          <a:lstStyle/>
          <a:p>
            <a:fld id="{6844D71D-ABA2-47E9-9CAF-EC0BD211F77F}" type="slidenum">
              <a:rPr lang="en-US" smtClean="0"/>
              <a:pPr/>
              <a:t>90</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F7D4083D-7474-4C6D-BE86-F4EDBAD5F423}"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28600"/>
            <a:ext cx="8686800" cy="990600"/>
          </a:xfrm>
        </p:spPr>
        <p:txBody>
          <a:bodyPr>
            <a:normAutofit fontScale="90000"/>
          </a:bodyPr>
          <a:lstStyle/>
          <a:p>
            <a:pPr eaLnBrk="1" fontAlgn="auto" hangingPunct="1">
              <a:spcAft>
                <a:spcPts val="0"/>
              </a:spcAft>
              <a:defRPr/>
            </a:pPr>
            <a:r>
              <a:rPr lang="en-US" sz="3600" b="1" dirty="0" smtClean="0">
                <a:latin typeface="Arial" charset="0"/>
                <a:cs typeface="Arial" charset="0"/>
              </a:rPr>
              <a:t>Characteristics/Components of a good Instructional Objective cont…</a:t>
            </a:r>
            <a:endParaRPr lang="en-US" sz="3600" dirty="0" smtClean="0">
              <a:latin typeface="Arial" charset="0"/>
              <a:cs typeface="Arial" charset="0"/>
            </a:endParaRPr>
          </a:p>
        </p:txBody>
      </p:sp>
      <p:sp>
        <p:nvSpPr>
          <p:cNvPr id="3" name="Content Placeholder 2"/>
          <p:cNvSpPr>
            <a:spLocks noGrp="1"/>
          </p:cNvSpPr>
          <p:nvPr>
            <p:ph sz="quarter" idx="1"/>
          </p:nvPr>
        </p:nvSpPr>
        <p:spPr>
          <a:xfrm>
            <a:off x="457200" y="990600"/>
            <a:ext cx="8229600" cy="5029200"/>
          </a:xfrm>
        </p:spPr>
        <p:txBody>
          <a:bodyPr rtlCol="0">
            <a:normAutofit fontScale="25000" lnSpcReduction="20000"/>
          </a:bodyPr>
          <a:lstStyle/>
          <a:p>
            <a:pPr marL="320040" indent="-320040" algn="just" eaLnBrk="1" fontAlgn="auto" hangingPunct="1">
              <a:spcAft>
                <a:spcPts val="0"/>
              </a:spcAft>
              <a:buFont typeface="Arial" pitchFamily="34" charset="0"/>
              <a:buChar char="•"/>
              <a:defRPr/>
            </a:pPr>
            <a:endParaRPr lang="en-US" sz="11200" dirty="0" smtClean="0">
              <a:latin typeface="Arial" pitchFamily="34" charset="0"/>
              <a:cs typeface="Arial" pitchFamily="34" charset="0"/>
            </a:endParaRPr>
          </a:p>
          <a:p>
            <a:pPr marL="320040" indent="-320040" eaLnBrk="1" fontAlgn="auto" hangingPunct="1">
              <a:spcAft>
                <a:spcPts val="0"/>
              </a:spcAft>
              <a:buFont typeface="Arial" charset="0"/>
              <a:buNone/>
              <a:defRPr/>
            </a:pPr>
            <a:r>
              <a:rPr lang="en-US" sz="11200" b="1" dirty="0" smtClean="0">
                <a:latin typeface="Arial" pitchFamily="34" charset="0"/>
                <a:cs typeface="Arial" pitchFamily="34" charset="0"/>
              </a:rPr>
              <a:t>B: ABCDT  METHOD</a:t>
            </a:r>
          </a:p>
          <a:p>
            <a:pPr marL="320040" indent="-320040" eaLnBrk="1" fontAlgn="auto" hangingPunct="1">
              <a:spcAft>
                <a:spcPts val="0"/>
              </a:spcAft>
              <a:buFont typeface="Arial" pitchFamily="34" charset="0"/>
              <a:buChar char="•"/>
              <a:defRPr/>
            </a:pPr>
            <a:r>
              <a:rPr lang="en-US" sz="11200" dirty="0" smtClean="0">
                <a:latin typeface="Arial" pitchFamily="34" charset="0"/>
                <a:cs typeface="Arial" pitchFamily="34" charset="0"/>
              </a:rPr>
              <a:t>In this method, </a:t>
            </a:r>
            <a:r>
              <a:rPr lang="en-US" sz="11200" b="1" dirty="0" smtClean="0">
                <a:latin typeface="Arial" pitchFamily="34" charset="0"/>
                <a:cs typeface="Arial" pitchFamily="34" charset="0"/>
              </a:rPr>
              <a:t>"A"</a:t>
            </a:r>
            <a:r>
              <a:rPr lang="en-US" sz="11200" dirty="0" smtClean="0">
                <a:latin typeface="Arial" pitchFamily="34" charset="0"/>
                <a:cs typeface="Arial" pitchFamily="34" charset="0"/>
              </a:rPr>
              <a:t> is for audience, </a:t>
            </a:r>
            <a:r>
              <a:rPr lang="en-US" sz="11200" b="1" dirty="0" smtClean="0">
                <a:latin typeface="Arial" pitchFamily="34" charset="0"/>
                <a:cs typeface="Arial" pitchFamily="34" charset="0"/>
              </a:rPr>
              <a:t>"B"</a:t>
            </a:r>
            <a:r>
              <a:rPr lang="en-US" sz="11200" dirty="0" smtClean="0">
                <a:latin typeface="Arial" pitchFamily="34" charset="0"/>
                <a:cs typeface="Arial" pitchFamily="34" charset="0"/>
              </a:rPr>
              <a:t> is for behavior, </a:t>
            </a:r>
            <a:r>
              <a:rPr lang="en-US" sz="11200" b="1" dirty="0" smtClean="0">
                <a:latin typeface="Arial" pitchFamily="34" charset="0"/>
                <a:cs typeface="Arial" pitchFamily="34" charset="0"/>
              </a:rPr>
              <a:t>"C"</a:t>
            </a:r>
            <a:r>
              <a:rPr lang="en-US" sz="11200" dirty="0" smtClean="0">
                <a:latin typeface="Arial" pitchFamily="34" charset="0"/>
                <a:cs typeface="Arial" pitchFamily="34" charset="0"/>
              </a:rPr>
              <a:t> for conditions and </a:t>
            </a:r>
            <a:r>
              <a:rPr lang="en-US" sz="11200" b="1" dirty="0" smtClean="0">
                <a:latin typeface="Arial" pitchFamily="34" charset="0"/>
                <a:cs typeface="Arial" pitchFamily="34" charset="0"/>
              </a:rPr>
              <a:t>"D"</a:t>
            </a:r>
            <a:r>
              <a:rPr lang="en-US" sz="11200" dirty="0" smtClean="0">
                <a:latin typeface="Arial" pitchFamily="34" charset="0"/>
                <a:cs typeface="Arial" pitchFamily="34" charset="0"/>
              </a:rPr>
              <a:t> is for degree of mastery needed.</a:t>
            </a:r>
          </a:p>
          <a:p>
            <a:pPr marL="320040" indent="-320040" eaLnBrk="1" fontAlgn="auto" hangingPunct="1">
              <a:spcAft>
                <a:spcPts val="0"/>
              </a:spcAft>
              <a:buFont typeface="Arial" pitchFamily="34" charset="0"/>
              <a:buNone/>
              <a:defRPr/>
            </a:pPr>
            <a:endParaRPr lang="en-US" sz="11200" dirty="0" smtClean="0">
              <a:latin typeface="Arial" pitchFamily="34" charset="0"/>
              <a:cs typeface="Arial" pitchFamily="34" charset="0"/>
            </a:endParaRPr>
          </a:p>
          <a:p>
            <a:pPr marL="320040" indent="-320040" algn="just" eaLnBrk="1" fontAlgn="auto" hangingPunct="1">
              <a:spcAft>
                <a:spcPts val="0"/>
              </a:spcAft>
              <a:buFont typeface="Arial" pitchFamily="34" charset="0"/>
              <a:buChar char="•"/>
              <a:defRPr/>
            </a:pPr>
            <a:r>
              <a:rPr lang="en-US" sz="11200" dirty="0" smtClean="0">
                <a:latin typeface="Arial" pitchFamily="34" charset="0"/>
                <a:cs typeface="Arial" pitchFamily="34" charset="0"/>
              </a:rPr>
              <a:t>The ABCD method of writing educational objectives helps to assure that all the critical components are included.</a:t>
            </a:r>
          </a:p>
          <a:p>
            <a:pPr marL="320040" indent="-320040" algn="just" eaLnBrk="1" fontAlgn="auto" hangingPunct="1">
              <a:spcAft>
                <a:spcPts val="0"/>
              </a:spcAft>
              <a:buFont typeface="Arial" pitchFamily="34" charset="0"/>
              <a:buChar char="•"/>
              <a:defRPr/>
            </a:pPr>
            <a:endParaRPr lang="en-US" sz="5100" dirty="0" smtClean="0">
              <a:latin typeface="Arial" pitchFamily="34" charset="0"/>
              <a:cs typeface="Arial" pitchFamily="34" charset="0"/>
            </a:endParaRPr>
          </a:p>
          <a:p>
            <a:pPr marL="320040" indent="-320040" algn="just" eaLnBrk="1" fontAlgn="auto" hangingPunct="1">
              <a:spcAft>
                <a:spcPts val="0"/>
              </a:spcAft>
              <a:buFont typeface="Arial" pitchFamily="34" charset="0"/>
              <a:buChar char="•"/>
              <a:defRPr/>
            </a:pPr>
            <a:endParaRPr lang="en-US" sz="2800" dirty="0">
              <a:latin typeface="Arial" pitchFamily="34" charset="0"/>
              <a:cs typeface="Arial" pitchFamily="34" charset="0"/>
            </a:endParaRPr>
          </a:p>
        </p:txBody>
      </p:sp>
      <p:sp>
        <p:nvSpPr>
          <p:cNvPr id="5" name="Slide Number Placeholder 4"/>
          <p:cNvSpPr>
            <a:spLocks noGrp="1"/>
          </p:cNvSpPr>
          <p:nvPr>
            <p:ph type="sldNum" sz="quarter" idx="12"/>
          </p:nvPr>
        </p:nvSpPr>
        <p:spPr/>
        <p:txBody>
          <a:bodyPr/>
          <a:lstStyle/>
          <a:p>
            <a:fld id="{6844D71D-ABA2-47E9-9CAF-EC0BD211F77F}" type="slidenum">
              <a:rPr lang="en-US" smtClean="0"/>
              <a:pPr/>
              <a:t>91</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44FCB30A-157C-42A4-9034-0771F42EB0A5}"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382000" cy="1143000"/>
          </a:xfrm>
        </p:spPr>
        <p:txBody>
          <a:bodyPr>
            <a:normAutofit fontScale="90000"/>
          </a:bodyPr>
          <a:lstStyle/>
          <a:p>
            <a:pPr eaLnBrk="1" fontAlgn="auto" hangingPunct="1">
              <a:spcAft>
                <a:spcPts val="0"/>
              </a:spcAft>
              <a:defRPr/>
            </a:pPr>
            <a:r>
              <a:rPr lang="en-US" sz="3600" b="1" dirty="0" smtClean="0">
                <a:latin typeface="Arial" charset="0"/>
                <a:cs typeface="Arial" charset="0"/>
              </a:rPr>
              <a:t>Characteristics/Components of good Instructional Objectives cont…</a:t>
            </a:r>
          </a:p>
        </p:txBody>
      </p:sp>
      <p:sp>
        <p:nvSpPr>
          <p:cNvPr id="3" name="Content Placeholder 2"/>
          <p:cNvSpPr>
            <a:spLocks noGrp="1"/>
          </p:cNvSpPr>
          <p:nvPr>
            <p:ph sz="quarter" idx="1"/>
          </p:nvPr>
        </p:nvSpPr>
        <p:spPr>
          <a:xfrm>
            <a:off x="457200" y="1219200"/>
            <a:ext cx="8229600" cy="3962400"/>
          </a:xfrm>
        </p:spPr>
        <p:txBody>
          <a:bodyPr rtlCol="0">
            <a:normAutofit fontScale="25000" lnSpcReduction="20000"/>
          </a:bodyPr>
          <a:lstStyle/>
          <a:p>
            <a:pPr marL="320040" indent="-320040" algn="just" eaLnBrk="1" fontAlgn="auto" hangingPunct="1">
              <a:spcAft>
                <a:spcPts val="0"/>
              </a:spcAft>
              <a:buFont typeface="Arial" pitchFamily="34" charset="0"/>
              <a:buChar char="•"/>
              <a:defRPr/>
            </a:pPr>
            <a:endParaRPr lang="en-US" sz="11200" b="1" dirty="0" smtClean="0">
              <a:latin typeface="Arial" pitchFamily="34" charset="0"/>
              <a:cs typeface="Arial" pitchFamily="34" charset="0"/>
            </a:endParaRPr>
          </a:p>
          <a:p>
            <a:pPr marL="320040" indent="-320040" algn="just" eaLnBrk="1" fontAlgn="auto" hangingPunct="1">
              <a:spcAft>
                <a:spcPts val="0"/>
              </a:spcAft>
              <a:buFont typeface="Arial" pitchFamily="34" charset="0"/>
              <a:buChar char="•"/>
              <a:defRPr/>
            </a:pPr>
            <a:r>
              <a:rPr lang="en-US" sz="11200" b="1" dirty="0" smtClean="0">
                <a:latin typeface="Arial" pitchFamily="34" charset="0"/>
                <a:cs typeface="Arial" pitchFamily="34" charset="0"/>
              </a:rPr>
              <a:t>A- Audience</a:t>
            </a:r>
            <a:r>
              <a:rPr lang="en-US" sz="11200" dirty="0" smtClean="0">
                <a:latin typeface="Arial" pitchFamily="34" charset="0"/>
                <a:cs typeface="Arial" pitchFamily="34" charset="0"/>
              </a:rPr>
              <a:t>: always the </a:t>
            </a:r>
            <a:r>
              <a:rPr lang="en-US" sz="11200" b="1" dirty="0" smtClean="0">
                <a:latin typeface="Arial" pitchFamily="34" charset="0"/>
                <a:cs typeface="Arial" pitchFamily="34" charset="0"/>
              </a:rPr>
              <a:t>WHO</a:t>
            </a:r>
            <a:r>
              <a:rPr lang="en-US" sz="11200" dirty="0" smtClean="0">
                <a:latin typeface="Arial" pitchFamily="34" charset="0"/>
                <a:cs typeface="Arial" pitchFamily="34" charset="0"/>
              </a:rPr>
              <a:t> "The student will be able to…" Remember that, the audience is always the learner, and not the instructor</a:t>
            </a:r>
          </a:p>
          <a:p>
            <a:pPr marL="320040" indent="-320040" algn="just" eaLnBrk="1" fontAlgn="auto" hangingPunct="1">
              <a:spcAft>
                <a:spcPts val="0"/>
              </a:spcAft>
              <a:buFont typeface="Arial" pitchFamily="34" charset="0"/>
              <a:buChar char="•"/>
              <a:defRPr/>
            </a:pPr>
            <a:endParaRPr lang="en-US" sz="11200" dirty="0" smtClean="0">
              <a:latin typeface="Arial" pitchFamily="34" charset="0"/>
              <a:cs typeface="Arial" pitchFamily="34" charset="0"/>
            </a:endParaRPr>
          </a:p>
          <a:p>
            <a:pPr marL="320040" indent="-320040" algn="just" eaLnBrk="1" fontAlgn="auto" hangingPunct="1">
              <a:spcAft>
                <a:spcPts val="0"/>
              </a:spcAft>
              <a:buFont typeface="Arial" pitchFamily="34" charset="0"/>
              <a:buChar char="•"/>
              <a:defRPr/>
            </a:pPr>
            <a:r>
              <a:rPr lang="en-US" sz="11200" b="1" dirty="0" smtClean="0">
                <a:latin typeface="Arial" pitchFamily="34" charset="0"/>
                <a:cs typeface="Arial" pitchFamily="34" charset="0"/>
              </a:rPr>
              <a:t>B- Behavior: </a:t>
            </a:r>
            <a:r>
              <a:rPr lang="en-US" sz="11200" dirty="0" smtClean="0">
                <a:latin typeface="Arial" pitchFamily="34" charset="0"/>
                <a:cs typeface="Arial" pitchFamily="34" charset="0"/>
              </a:rPr>
              <a:t>What a learner is expected to be able to do or the product or result of the doing.  The behavior verb denotes an overt, observable action (behavior), such as identify, name, list, describe, etc. </a:t>
            </a:r>
          </a:p>
          <a:p>
            <a:pPr marL="320040" indent="-320040" algn="just" eaLnBrk="1" fontAlgn="auto" hangingPunct="1">
              <a:spcAft>
                <a:spcPts val="0"/>
              </a:spcAft>
              <a:buFont typeface="Arial" pitchFamily="34" charset="0"/>
              <a:buNone/>
              <a:defRPr/>
            </a:pPr>
            <a:r>
              <a:rPr lang="en-US" sz="11200" dirty="0" smtClean="0">
                <a:latin typeface="Arial" pitchFamily="34" charset="0"/>
                <a:cs typeface="Arial" pitchFamily="34" charset="0"/>
              </a:rPr>
              <a:t> </a:t>
            </a:r>
            <a:endParaRPr lang="en-US" dirty="0"/>
          </a:p>
        </p:txBody>
      </p:sp>
      <p:sp>
        <p:nvSpPr>
          <p:cNvPr id="5" name="Slide Number Placeholder 4"/>
          <p:cNvSpPr>
            <a:spLocks noGrp="1"/>
          </p:cNvSpPr>
          <p:nvPr>
            <p:ph type="sldNum" sz="quarter" idx="12"/>
          </p:nvPr>
        </p:nvSpPr>
        <p:spPr/>
        <p:txBody>
          <a:bodyPr/>
          <a:lstStyle/>
          <a:p>
            <a:fld id="{6844D71D-ABA2-47E9-9CAF-EC0BD211F77F}" type="slidenum">
              <a:rPr lang="en-US" smtClean="0"/>
              <a:pPr/>
              <a:t>92</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EC6C0CBF-9622-4203-B2A7-EF7B65DF30FA}"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04800" y="533400"/>
            <a:ext cx="8229600" cy="6096000"/>
          </a:xfrm>
        </p:spPr>
        <p:txBody>
          <a:bodyPr rtlCol="0">
            <a:normAutofit fontScale="25000" lnSpcReduction="20000"/>
          </a:bodyPr>
          <a:lstStyle/>
          <a:p>
            <a:pPr marL="320040" indent="-320040" algn="just" eaLnBrk="1" fontAlgn="auto" hangingPunct="1">
              <a:spcAft>
                <a:spcPts val="0"/>
              </a:spcAft>
              <a:buFont typeface="Arial" pitchFamily="34" charset="0"/>
              <a:buNone/>
              <a:defRPr/>
            </a:pPr>
            <a:endParaRPr lang="en-US" sz="11200" dirty="0" smtClean="0">
              <a:latin typeface="Arial" pitchFamily="34" charset="0"/>
              <a:cs typeface="Arial" pitchFamily="34" charset="0"/>
            </a:endParaRPr>
          </a:p>
          <a:p>
            <a:pPr marL="320040" indent="-320040" algn="just" eaLnBrk="1" fontAlgn="auto" hangingPunct="1">
              <a:spcAft>
                <a:spcPts val="0"/>
              </a:spcAft>
              <a:buFont typeface="Arial" pitchFamily="34" charset="0"/>
              <a:buNone/>
              <a:defRPr/>
            </a:pPr>
            <a:endParaRPr lang="en-US" sz="11200" b="1" dirty="0" smtClean="0">
              <a:latin typeface="Arial" pitchFamily="34" charset="0"/>
              <a:cs typeface="Arial" pitchFamily="34" charset="0"/>
            </a:endParaRPr>
          </a:p>
          <a:p>
            <a:pPr marL="320040" indent="-320040" algn="just" eaLnBrk="1" fontAlgn="auto" hangingPunct="1">
              <a:spcAft>
                <a:spcPts val="0"/>
              </a:spcAft>
              <a:buFont typeface="Arial" pitchFamily="34" charset="0"/>
              <a:buNone/>
              <a:defRPr/>
            </a:pPr>
            <a:endParaRPr lang="en-US" sz="11200" b="1" dirty="0" smtClean="0">
              <a:latin typeface="Arial" pitchFamily="34" charset="0"/>
              <a:cs typeface="Arial" pitchFamily="34" charset="0"/>
            </a:endParaRPr>
          </a:p>
          <a:p>
            <a:pPr marL="320040" indent="-320040" algn="just" eaLnBrk="1" fontAlgn="auto" hangingPunct="1">
              <a:spcAft>
                <a:spcPts val="0"/>
              </a:spcAft>
              <a:buFont typeface="Arial" pitchFamily="34" charset="0"/>
              <a:buNone/>
              <a:defRPr/>
            </a:pPr>
            <a:r>
              <a:rPr lang="en-US" sz="11200" b="1" dirty="0" smtClean="0">
                <a:latin typeface="Arial" pitchFamily="34" charset="0"/>
                <a:cs typeface="Arial" pitchFamily="34" charset="0"/>
              </a:rPr>
              <a:t>C-Condition: </a:t>
            </a:r>
            <a:r>
              <a:rPr lang="en-US" sz="11200" dirty="0" smtClean="0">
                <a:latin typeface="Arial" pitchFamily="34" charset="0"/>
                <a:cs typeface="Arial" pitchFamily="34" charset="0"/>
              </a:rPr>
              <a:t>This a statement that describes the conditions under which the behavior is to be performed. The condition part of an objective specifies the circumstances, commands, directions, etc., that the student is given to initiate the behavior. </a:t>
            </a:r>
          </a:p>
          <a:p>
            <a:pPr marL="320040" indent="-320040" algn="just" eaLnBrk="1" fontAlgn="auto" hangingPunct="1">
              <a:spcAft>
                <a:spcPts val="0"/>
              </a:spcAft>
              <a:buFont typeface="Arial" pitchFamily="34" charset="0"/>
              <a:buNone/>
              <a:defRPr/>
            </a:pPr>
            <a:endParaRPr lang="en-US" sz="11200" dirty="0" smtClean="0">
              <a:latin typeface="Arial" pitchFamily="34" charset="0"/>
              <a:cs typeface="Arial" pitchFamily="34" charset="0"/>
            </a:endParaRPr>
          </a:p>
          <a:p>
            <a:pPr marL="320040" indent="-320040" algn="just" eaLnBrk="1" fontAlgn="auto" hangingPunct="1">
              <a:spcAft>
                <a:spcPts val="0"/>
              </a:spcAft>
              <a:buFont typeface="Arial" pitchFamily="34" charset="0"/>
              <a:buNone/>
              <a:defRPr/>
            </a:pPr>
            <a:r>
              <a:rPr lang="en-US" sz="11200" b="1" dirty="0" smtClean="0">
                <a:latin typeface="Arial" pitchFamily="34" charset="0"/>
                <a:cs typeface="Arial" pitchFamily="34" charset="0"/>
              </a:rPr>
              <a:t> D-The degree, or criteria: The</a:t>
            </a:r>
            <a:r>
              <a:rPr lang="en-US" sz="11200" dirty="0" smtClean="0">
                <a:latin typeface="Arial" pitchFamily="34" charset="0"/>
                <a:cs typeface="Arial" pitchFamily="34" charset="0"/>
              </a:rPr>
              <a:t> criterion describes acceptable performance by describing how well the learner must perform in order to be considered competent. </a:t>
            </a:r>
          </a:p>
          <a:p>
            <a:pPr marL="320040" indent="-320040" algn="just" eaLnBrk="1" fontAlgn="auto" hangingPunct="1">
              <a:spcAft>
                <a:spcPts val="0"/>
              </a:spcAft>
              <a:buFont typeface="Arial" pitchFamily="34" charset="0"/>
              <a:buNone/>
              <a:defRPr/>
            </a:pPr>
            <a:r>
              <a:rPr lang="en-US" sz="11200" b="1" dirty="0" smtClean="0">
                <a:latin typeface="Arial" pitchFamily="34" charset="0"/>
                <a:cs typeface="Arial" pitchFamily="34" charset="0"/>
              </a:rPr>
              <a:t>T</a:t>
            </a:r>
            <a:r>
              <a:rPr lang="en-US" sz="11200" dirty="0" smtClean="0">
                <a:latin typeface="Arial" pitchFamily="34" charset="0"/>
                <a:cs typeface="Arial" pitchFamily="34" charset="0"/>
              </a:rPr>
              <a:t>-</a:t>
            </a:r>
            <a:r>
              <a:rPr lang="en-US" sz="11200" b="1" dirty="0" smtClean="0">
                <a:latin typeface="Arial" pitchFamily="34" charset="0"/>
                <a:cs typeface="Arial" pitchFamily="34" charset="0"/>
              </a:rPr>
              <a:t>Time frame</a:t>
            </a:r>
          </a:p>
          <a:p>
            <a:pPr marL="320040" indent="-320040" algn="just" eaLnBrk="1" fontAlgn="auto" hangingPunct="1">
              <a:spcAft>
                <a:spcPts val="0"/>
              </a:spcAft>
              <a:buFont typeface="Arial" pitchFamily="34" charset="0"/>
              <a:buNone/>
              <a:defRPr/>
            </a:pPr>
            <a:endParaRPr lang="en-US" sz="2800" dirty="0" smtClean="0">
              <a:latin typeface="Arial" pitchFamily="34" charset="0"/>
              <a:cs typeface="Arial" pitchFamily="34" charset="0"/>
            </a:endParaRPr>
          </a:p>
          <a:p>
            <a:pPr marL="320040" indent="-320040" algn="just" eaLnBrk="1" fontAlgn="auto" hangingPunct="1">
              <a:spcAft>
                <a:spcPts val="0"/>
              </a:spcAft>
              <a:buFont typeface="Arial" pitchFamily="34" charset="0"/>
              <a:buNone/>
              <a:defRPr/>
            </a:pPr>
            <a:endParaRPr lang="en-US" sz="2800" dirty="0">
              <a:latin typeface="Arial" pitchFamily="34" charset="0"/>
              <a:cs typeface="Arial" pitchFamily="34" charset="0"/>
            </a:endParaRPr>
          </a:p>
        </p:txBody>
      </p:sp>
      <p:sp>
        <p:nvSpPr>
          <p:cNvPr id="5" name="Slide Number Placeholder 4"/>
          <p:cNvSpPr>
            <a:spLocks noGrp="1"/>
          </p:cNvSpPr>
          <p:nvPr>
            <p:ph type="sldNum" sz="quarter" idx="12"/>
          </p:nvPr>
        </p:nvSpPr>
        <p:spPr/>
        <p:txBody>
          <a:bodyPr/>
          <a:lstStyle/>
          <a:p>
            <a:fld id="{6844D71D-ABA2-47E9-9CAF-EC0BD211F77F}" type="slidenum">
              <a:rPr lang="en-US" smtClean="0"/>
              <a:pPr/>
              <a:t>93</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B456BAC5-AF1B-4F30-9A57-FAC0798B7718}"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609600"/>
            <a:ext cx="8458200" cy="1143000"/>
          </a:xfrm>
        </p:spPr>
        <p:txBody>
          <a:bodyPr rtlCol="0">
            <a:normAutofit fontScale="90000"/>
          </a:bodyPr>
          <a:lstStyle/>
          <a:p>
            <a:pPr algn="ctr" eaLnBrk="1" fontAlgn="auto" hangingPunct="1">
              <a:spcAft>
                <a:spcPts val="0"/>
              </a:spcAft>
              <a:defRPr/>
            </a:pPr>
            <a:r>
              <a:rPr lang="en-US" sz="3600" b="1" dirty="0" smtClean="0">
                <a:latin typeface="Arial" pitchFamily="34" charset="0"/>
                <a:cs typeface="Arial" pitchFamily="34" charset="0"/>
              </a:rPr>
              <a:t/>
            </a:r>
            <a:br>
              <a:rPr lang="en-US" sz="3600" b="1" dirty="0" smtClean="0">
                <a:latin typeface="Arial" pitchFamily="34" charset="0"/>
                <a:cs typeface="Arial" pitchFamily="34" charset="0"/>
              </a:rPr>
            </a:br>
            <a:r>
              <a:rPr lang="en-US" sz="3600" b="1" dirty="0" smtClean="0">
                <a:latin typeface="Arial" pitchFamily="34" charset="0"/>
                <a:cs typeface="Arial" pitchFamily="34" charset="0"/>
              </a:rPr>
              <a:t>Important  Points Regarding Proper Statement of Instuctional Objectives</a:t>
            </a:r>
            <a:r>
              <a:rPr lang="en-US" sz="4000" dirty="0" smtClean="0">
                <a:latin typeface="Arial" pitchFamily="34" charset="0"/>
                <a:cs typeface="Arial" pitchFamily="34" charset="0"/>
              </a:rPr>
              <a:t/>
            </a:r>
            <a:br>
              <a:rPr lang="en-US" sz="4000" dirty="0" smtClean="0">
                <a:latin typeface="Arial" pitchFamily="34" charset="0"/>
                <a:cs typeface="Arial" pitchFamily="34" charset="0"/>
              </a:rPr>
            </a:br>
            <a:endParaRPr lang="en-US" sz="4000" dirty="0">
              <a:latin typeface="Arial" pitchFamily="34" charset="0"/>
              <a:cs typeface="Arial" pitchFamily="34" charset="0"/>
            </a:endParaRPr>
          </a:p>
        </p:txBody>
      </p:sp>
      <p:sp>
        <p:nvSpPr>
          <p:cNvPr id="3" name="Content Placeholder 2"/>
          <p:cNvSpPr>
            <a:spLocks noGrp="1"/>
          </p:cNvSpPr>
          <p:nvPr>
            <p:ph sz="quarter" idx="1"/>
          </p:nvPr>
        </p:nvSpPr>
        <p:spPr>
          <a:xfrm>
            <a:off x="304800" y="1600200"/>
            <a:ext cx="8839200" cy="5257800"/>
          </a:xfrm>
        </p:spPr>
        <p:txBody>
          <a:bodyPr/>
          <a:lstStyle/>
          <a:p>
            <a:pPr algn="just" eaLnBrk="1" hangingPunct="1"/>
            <a:r>
              <a:rPr lang="en-US" sz="2800" dirty="0" smtClean="0">
                <a:latin typeface="Arial" charset="0"/>
                <a:cs typeface="Arial" charset="0"/>
              </a:rPr>
              <a:t>Never use the word </a:t>
            </a:r>
            <a:r>
              <a:rPr lang="en-US" sz="2800" b="1" dirty="0" smtClean="0">
                <a:latin typeface="Arial" charset="0"/>
                <a:cs typeface="Arial" charset="0"/>
              </a:rPr>
              <a:t>understand</a:t>
            </a:r>
            <a:r>
              <a:rPr lang="en-US" sz="2800" dirty="0" smtClean="0">
                <a:latin typeface="Arial" charset="0"/>
                <a:cs typeface="Arial" charset="0"/>
              </a:rPr>
              <a:t> in stating specific instructional objective. It is too vague, and does not specify a measurable behavior.</a:t>
            </a:r>
          </a:p>
          <a:p>
            <a:pPr algn="just" eaLnBrk="1" hangingPunct="1"/>
            <a:r>
              <a:rPr lang="en-US" sz="2800" dirty="0" smtClean="0">
                <a:latin typeface="Arial" charset="0"/>
                <a:cs typeface="Arial" charset="0"/>
              </a:rPr>
              <a:t> It is important to choose the correct key verbs to express the desired behavior you want students to produce. </a:t>
            </a:r>
          </a:p>
          <a:p>
            <a:pPr algn="just" eaLnBrk="1" hangingPunct="1"/>
            <a:r>
              <a:rPr lang="en-US" sz="2800" b="1" dirty="0" smtClean="0">
                <a:latin typeface="Arial" charset="0"/>
                <a:cs typeface="Arial" charset="0"/>
              </a:rPr>
              <a:t>The action verb</a:t>
            </a:r>
            <a:r>
              <a:rPr lang="en-US" sz="2800" dirty="0" smtClean="0">
                <a:latin typeface="Arial" charset="0"/>
                <a:cs typeface="Arial" charset="0"/>
              </a:rPr>
              <a:t> is the most important element of an objective and can never be omitted.</a:t>
            </a:r>
          </a:p>
          <a:p>
            <a:pPr algn="just" eaLnBrk="1" hangingPunct="1"/>
            <a:r>
              <a:rPr lang="en-US" sz="2800" dirty="0" smtClean="0">
                <a:latin typeface="Arial" charset="0"/>
                <a:cs typeface="Arial" charset="0"/>
              </a:rPr>
              <a:t> It specifically states what the student will do following instruction. </a:t>
            </a:r>
          </a:p>
        </p:txBody>
      </p:sp>
      <p:sp>
        <p:nvSpPr>
          <p:cNvPr id="5" name="Slide Number Placeholder 4"/>
          <p:cNvSpPr>
            <a:spLocks noGrp="1"/>
          </p:cNvSpPr>
          <p:nvPr>
            <p:ph type="sldNum" sz="quarter" idx="12"/>
          </p:nvPr>
        </p:nvSpPr>
        <p:spPr/>
        <p:txBody>
          <a:bodyPr/>
          <a:lstStyle/>
          <a:p>
            <a:fld id="{6844D71D-ABA2-47E9-9CAF-EC0BD211F77F}" type="slidenum">
              <a:rPr lang="en-US" smtClean="0"/>
              <a:pPr/>
              <a:t>94</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F092B70B-0854-4926-8782-B342272555BB}"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990600"/>
          </a:xfrm>
        </p:spPr>
        <p:txBody>
          <a:bodyPr/>
          <a:lstStyle/>
          <a:p>
            <a:pPr eaLnBrk="1" hangingPunct="1"/>
            <a:r>
              <a:rPr lang="en-US" sz="3200" b="1" dirty="0" smtClean="0">
                <a:latin typeface="Arial" charset="0"/>
                <a:cs typeface="Arial" charset="0"/>
              </a:rPr>
              <a:t> </a:t>
            </a:r>
            <a:r>
              <a:rPr lang="en-US" sz="3600" b="1" dirty="0" smtClean="0">
                <a:latin typeface="Arial" charset="0"/>
                <a:cs typeface="Arial" charset="0"/>
              </a:rPr>
              <a:t>Categories of Objectives</a:t>
            </a:r>
            <a:endParaRPr lang="en-US" sz="3600" dirty="0" smtClean="0">
              <a:latin typeface="Arial" charset="0"/>
              <a:cs typeface="Arial" charset="0"/>
            </a:endParaRPr>
          </a:p>
        </p:txBody>
      </p:sp>
      <p:sp>
        <p:nvSpPr>
          <p:cNvPr id="3" name="Content Placeholder 2"/>
          <p:cNvSpPr>
            <a:spLocks noGrp="1"/>
          </p:cNvSpPr>
          <p:nvPr>
            <p:ph sz="quarter" idx="1"/>
          </p:nvPr>
        </p:nvSpPr>
        <p:spPr>
          <a:xfrm>
            <a:off x="228600" y="838200"/>
            <a:ext cx="8610600" cy="5638800"/>
          </a:xfrm>
        </p:spPr>
        <p:txBody>
          <a:bodyPr/>
          <a:lstStyle/>
          <a:p>
            <a:pPr eaLnBrk="1" hangingPunct="1">
              <a:buFont typeface="Arial" charset="0"/>
              <a:buNone/>
            </a:pPr>
            <a:r>
              <a:rPr lang="en-US" sz="2800" b="1" dirty="0" smtClean="0">
                <a:latin typeface="Arial" charset="0"/>
                <a:cs typeface="Arial" charset="0"/>
              </a:rPr>
              <a:t> </a:t>
            </a:r>
          </a:p>
          <a:p>
            <a:pPr eaLnBrk="1" hangingPunct="1">
              <a:buFont typeface="Arial" charset="0"/>
              <a:buNone/>
            </a:pPr>
            <a:r>
              <a:rPr lang="en-US" sz="2800" b="1" dirty="0" smtClean="0">
                <a:latin typeface="Arial" charset="0"/>
                <a:cs typeface="Arial" charset="0"/>
              </a:rPr>
              <a:t>Blooms’ Taxonomy classification of objectives</a:t>
            </a:r>
            <a:endParaRPr lang="en-US" sz="2800" u="sng" dirty="0" smtClean="0">
              <a:latin typeface="Arial" charset="0"/>
              <a:cs typeface="Arial" charset="0"/>
            </a:endParaRPr>
          </a:p>
          <a:p>
            <a:pPr algn="just" eaLnBrk="1" hangingPunct="1"/>
            <a:r>
              <a:rPr lang="en-US" sz="2800" dirty="0" smtClean="0">
                <a:latin typeface="Arial" charset="0"/>
                <a:cs typeface="Arial" charset="0"/>
              </a:rPr>
              <a:t> Refers to a classification of the different objectives that </a:t>
            </a:r>
            <a:r>
              <a:rPr lang="en-US" sz="2800" u="sng" dirty="0" smtClean="0">
                <a:latin typeface="Arial" charset="0"/>
                <a:cs typeface="Arial" charset="0"/>
                <a:hlinkClick r:id="rId2" tooltip="Education"/>
              </a:rPr>
              <a:t>educators</a:t>
            </a:r>
            <a:r>
              <a:rPr lang="en-US" sz="2800" dirty="0" smtClean="0">
                <a:latin typeface="Arial" charset="0"/>
                <a:cs typeface="Arial" charset="0"/>
              </a:rPr>
              <a:t> set for students (learning objectives). </a:t>
            </a:r>
          </a:p>
          <a:p>
            <a:pPr algn="just" eaLnBrk="1" hangingPunct="1"/>
            <a:r>
              <a:rPr lang="en-US" sz="2800" dirty="0" smtClean="0">
                <a:latin typeface="Arial" charset="0"/>
                <a:cs typeface="Arial" charset="0"/>
              </a:rPr>
              <a:t>It was provided in 1956  by a committee of educators chaired by </a:t>
            </a:r>
            <a:r>
              <a:rPr lang="en-US" sz="2800" dirty="0" smtClean="0">
                <a:latin typeface="Arial" charset="0"/>
                <a:cs typeface="Arial" charset="0"/>
                <a:hlinkClick r:id="rId3" tooltip="Benjamin Bloom"/>
              </a:rPr>
              <a:t>Benjamin Bloom</a:t>
            </a:r>
            <a:endParaRPr lang="en-US" sz="2800" dirty="0" smtClean="0">
              <a:latin typeface="Arial" charset="0"/>
              <a:cs typeface="Arial" charset="0"/>
            </a:endParaRPr>
          </a:p>
          <a:p>
            <a:pPr algn="just" eaLnBrk="1" hangingPunct="1"/>
            <a:endParaRPr lang="en-US" sz="2800" dirty="0" smtClean="0">
              <a:latin typeface="Arial" charset="0"/>
              <a:cs typeface="Arial" charset="0"/>
            </a:endParaRPr>
          </a:p>
          <a:p>
            <a:pPr eaLnBrk="1" hangingPunct="1">
              <a:buFont typeface="Arial" charset="0"/>
              <a:buNone/>
            </a:pPr>
            <a:endParaRPr lang="en-US" sz="11200" dirty="0" smtClean="0">
              <a:latin typeface="Arial" charset="0"/>
              <a:cs typeface="Arial" charset="0"/>
            </a:endParaRPr>
          </a:p>
          <a:p>
            <a:pPr eaLnBrk="1" hangingPunct="1"/>
            <a:endParaRPr lang="en-US" dirty="0" smtClean="0"/>
          </a:p>
          <a:p>
            <a:pPr eaLnBrk="1" hangingPunct="1">
              <a:buFont typeface="Arial" charset="0"/>
              <a:buNone/>
            </a:pPr>
            <a:endParaRPr lang="en-US" b="1" dirty="0" smtClean="0"/>
          </a:p>
          <a:p>
            <a:pPr eaLnBrk="1" hangingPunct="1"/>
            <a:endParaRPr lang="en-US" dirty="0" smtClean="0"/>
          </a:p>
        </p:txBody>
      </p:sp>
      <p:sp>
        <p:nvSpPr>
          <p:cNvPr id="5" name="Slide Number Placeholder 4"/>
          <p:cNvSpPr>
            <a:spLocks noGrp="1"/>
          </p:cNvSpPr>
          <p:nvPr>
            <p:ph type="sldNum" sz="quarter" idx="12"/>
          </p:nvPr>
        </p:nvSpPr>
        <p:spPr/>
        <p:txBody>
          <a:bodyPr/>
          <a:lstStyle/>
          <a:p>
            <a:fld id="{6844D71D-ABA2-47E9-9CAF-EC0BD211F77F}" type="slidenum">
              <a:rPr lang="en-US" smtClean="0"/>
              <a:pPr/>
              <a:t>95</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066F6EA9-B9FF-4D4A-BEB7-B9BC206D14DD}"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a:xfrm>
            <a:off x="457200" y="152400"/>
            <a:ext cx="8229600" cy="762000"/>
          </a:xfrm>
        </p:spPr>
        <p:txBody>
          <a:bodyPr/>
          <a:lstStyle/>
          <a:p>
            <a:pPr algn="ctr" eaLnBrk="1" hangingPunct="1"/>
            <a:r>
              <a:rPr lang="en-US" sz="3600" b="1" dirty="0" smtClean="0">
                <a:latin typeface="Arial" charset="0"/>
                <a:cs typeface="Arial" charset="0"/>
              </a:rPr>
              <a:t>Categories of Objectives cont…</a:t>
            </a:r>
            <a:endParaRPr lang="en-US" sz="3600" dirty="0" smtClean="0"/>
          </a:p>
        </p:txBody>
      </p:sp>
      <p:sp>
        <p:nvSpPr>
          <p:cNvPr id="3" name="Content Placeholder 2"/>
          <p:cNvSpPr>
            <a:spLocks noGrp="1"/>
          </p:cNvSpPr>
          <p:nvPr>
            <p:ph sz="quarter" idx="1"/>
          </p:nvPr>
        </p:nvSpPr>
        <p:spPr>
          <a:xfrm>
            <a:off x="457200" y="990600"/>
            <a:ext cx="8229600" cy="4648200"/>
          </a:xfrm>
        </p:spPr>
        <p:txBody>
          <a:bodyPr rtlCol="0">
            <a:normAutofit fontScale="25000" lnSpcReduction="20000"/>
          </a:bodyPr>
          <a:lstStyle/>
          <a:p>
            <a:pPr marL="320040" indent="-320040" algn="just" eaLnBrk="1" fontAlgn="auto" hangingPunct="1">
              <a:spcAft>
                <a:spcPts val="0"/>
              </a:spcAft>
              <a:buFont typeface="Arial" pitchFamily="34" charset="0"/>
              <a:buNone/>
              <a:defRPr/>
            </a:pPr>
            <a:endParaRPr lang="en-US" sz="11200" dirty="0" smtClean="0">
              <a:latin typeface="Arial" pitchFamily="34" charset="0"/>
              <a:cs typeface="Arial" pitchFamily="34" charset="0"/>
            </a:endParaRPr>
          </a:p>
          <a:p>
            <a:pPr marL="320040" indent="-320040" algn="just" eaLnBrk="1" fontAlgn="auto" hangingPunct="1">
              <a:spcAft>
                <a:spcPts val="0"/>
              </a:spcAft>
              <a:buFont typeface="Wingdings" pitchFamily="2" charset="2"/>
              <a:buChar char="§"/>
              <a:defRPr/>
            </a:pPr>
            <a:r>
              <a:rPr lang="en-US" sz="11200" dirty="0" smtClean="0">
                <a:latin typeface="Arial" pitchFamily="34" charset="0"/>
                <a:cs typeface="Arial" pitchFamily="34" charset="0"/>
              </a:rPr>
              <a:t>Bloom's Taxonomy divides educational objectives into three "domains": </a:t>
            </a:r>
            <a:r>
              <a:rPr lang="en-US" sz="11200" u="sng" dirty="0" smtClean="0">
                <a:latin typeface="Arial" pitchFamily="34" charset="0"/>
                <a:cs typeface="Arial" pitchFamily="34" charset="0"/>
                <a:hlinkClick r:id="rId2" tooltip="Cognitive"/>
              </a:rPr>
              <a:t>Cognitive</a:t>
            </a:r>
            <a:r>
              <a:rPr lang="en-US" sz="11200" dirty="0" smtClean="0">
                <a:latin typeface="Arial" pitchFamily="34" charset="0"/>
                <a:cs typeface="Arial" pitchFamily="34" charset="0"/>
              </a:rPr>
              <a:t>, </a:t>
            </a:r>
            <a:r>
              <a:rPr lang="en-US" sz="11200" u="sng" dirty="0" smtClean="0">
                <a:latin typeface="Arial" pitchFamily="34" charset="0"/>
                <a:cs typeface="Arial" pitchFamily="34" charset="0"/>
                <a:hlinkClick r:id="rId3" tooltip="Affective"/>
              </a:rPr>
              <a:t>Affective</a:t>
            </a:r>
            <a:r>
              <a:rPr lang="en-US" sz="11200" dirty="0" smtClean="0">
                <a:latin typeface="Arial" pitchFamily="34" charset="0"/>
                <a:cs typeface="Arial" pitchFamily="34" charset="0"/>
              </a:rPr>
              <a:t>, and </a:t>
            </a:r>
            <a:r>
              <a:rPr lang="en-US" sz="11200" u="sng" dirty="0" smtClean="0">
                <a:latin typeface="Arial" pitchFamily="34" charset="0"/>
                <a:cs typeface="Arial" pitchFamily="34" charset="0"/>
                <a:hlinkClick r:id="rId4" tooltip="Psychomotor learning"/>
              </a:rPr>
              <a:t>Psychomotor</a:t>
            </a:r>
            <a:r>
              <a:rPr lang="en-US" sz="11200" dirty="0" smtClean="0">
                <a:latin typeface="Arial" pitchFamily="34" charset="0"/>
                <a:cs typeface="Arial" pitchFamily="34" charset="0"/>
              </a:rPr>
              <a:t> (sometimes loosely described as </a:t>
            </a:r>
            <a:r>
              <a:rPr lang="en-US" sz="11200" i="1" dirty="0" smtClean="0">
                <a:latin typeface="Arial" pitchFamily="34" charset="0"/>
                <a:cs typeface="Arial" pitchFamily="34" charset="0"/>
              </a:rPr>
              <a:t>knowing/head</a:t>
            </a:r>
            <a:r>
              <a:rPr lang="en-US" sz="11200" dirty="0" smtClean="0">
                <a:latin typeface="Arial" pitchFamily="34" charset="0"/>
                <a:cs typeface="Arial" pitchFamily="34" charset="0"/>
              </a:rPr>
              <a:t>, </a:t>
            </a:r>
            <a:r>
              <a:rPr lang="en-US" sz="11200" i="1" dirty="0" smtClean="0">
                <a:latin typeface="Arial" pitchFamily="34" charset="0"/>
                <a:cs typeface="Arial" pitchFamily="34" charset="0"/>
              </a:rPr>
              <a:t>feeling/heart</a:t>
            </a:r>
            <a:r>
              <a:rPr lang="en-US" sz="11200" dirty="0" smtClean="0">
                <a:latin typeface="Arial" pitchFamily="34" charset="0"/>
                <a:cs typeface="Arial" pitchFamily="34" charset="0"/>
              </a:rPr>
              <a:t> and </a:t>
            </a:r>
            <a:r>
              <a:rPr lang="en-US" sz="11200" i="1" dirty="0" smtClean="0">
                <a:latin typeface="Arial" pitchFamily="34" charset="0"/>
                <a:cs typeface="Arial" pitchFamily="34" charset="0"/>
              </a:rPr>
              <a:t>doing/hands</a:t>
            </a:r>
            <a:r>
              <a:rPr lang="en-US" sz="11200" dirty="0" smtClean="0">
                <a:latin typeface="Arial" pitchFamily="34" charset="0"/>
                <a:cs typeface="Arial" pitchFamily="34" charset="0"/>
              </a:rPr>
              <a:t> respectively).</a:t>
            </a:r>
          </a:p>
          <a:p>
            <a:pPr marL="320040" indent="-320040" algn="just" eaLnBrk="1" fontAlgn="auto" hangingPunct="1">
              <a:spcAft>
                <a:spcPts val="0"/>
              </a:spcAft>
              <a:buFont typeface="Arial" charset="0"/>
              <a:buNone/>
              <a:defRPr/>
            </a:pPr>
            <a:endParaRPr lang="en-US" sz="11200" dirty="0" smtClean="0">
              <a:latin typeface="Arial" pitchFamily="34" charset="0"/>
              <a:cs typeface="Arial" pitchFamily="34" charset="0"/>
            </a:endParaRPr>
          </a:p>
          <a:p>
            <a:pPr marL="320040" indent="-320040" algn="just" eaLnBrk="1" fontAlgn="auto" hangingPunct="1">
              <a:spcAft>
                <a:spcPts val="0"/>
              </a:spcAft>
              <a:buFont typeface="Wingdings" pitchFamily="2" charset="2"/>
              <a:buChar char="§"/>
              <a:defRPr/>
            </a:pPr>
            <a:r>
              <a:rPr lang="en-US" sz="11200" dirty="0" smtClean="0">
                <a:latin typeface="Arial" pitchFamily="34" charset="0"/>
                <a:cs typeface="Arial" pitchFamily="34" charset="0"/>
              </a:rPr>
              <a:t>Within each domain, learning at the higher levels is dependent on having attained prerequisite knowledge and skills at lower levels.</a:t>
            </a:r>
          </a:p>
          <a:p>
            <a:pPr marL="320040" indent="-320040" eaLnBrk="1" fontAlgn="auto" hangingPunct="1">
              <a:spcAft>
                <a:spcPts val="0"/>
              </a:spcAft>
              <a:buFont typeface="Arial" pitchFamily="34" charset="0"/>
              <a:buChar char="•"/>
              <a:defRPr/>
            </a:pPr>
            <a:endParaRPr lang="en-US" dirty="0"/>
          </a:p>
        </p:txBody>
      </p:sp>
      <p:sp>
        <p:nvSpPr>
          <p:cNvPr id="5" name="Slide Number Placeholder 4"/>
          <p:cNvSpPr>
            <a:spLocks noGrp="1"/>
          </p:cNvSpPr>
          <p:nvPr>
            <p:ph type="sldNum" sz="quarter" idx="12"/>
          </p:nvPr>
        </p:nvSpPr>
        <p:spPr/>
        <p:txBody>
          <a:bodyPr/>
          <a:lstStyle/>
          <a:p>
            <a:fld id="{6844D71D-ABA2-47E9-9CAF-EC0BD211F77F}" type="slidenum">
              <a:rPr lang="en-US" smtClean="0"/>
              <a:pPr/>
              <a:t>96</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630FDEAD-6180-4438-AA00-2ACA0C3D1F44}"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0"/>
            <a:ext cx="8534400" cy="1066800"/>
          </a:xfrm>
        </p:spPr>
        <p:txBody>
          <a:bodyPr/>
          <a:lstStyle/>
          <a:p>
            <a:pPr eaLnBrk="1" hangingPunct="1"/>
            <a:r>
              <a:rPr lang="en-US" sz="3600" b="1" dirty="0" smtClean="0">
                <a:latin typeface="Arial" charset="0"/>
                <a:cs typeface="Arial" charset="0"/>
              </a:rPr>
              <a:t>Categories of Objectives cont…</a:t>
            </a:r>
            <a:endParaRPr lang="en-US" sz="3600" dirty="0" smtClean="0">
              <a:latin typeface="Arial" charset="0"/>
              <a:cs typeface="Arial" charset="0"/>
            </a:endParaRPr>
          </a:p>
        </p:txBody>
      </p:sp>
      <p:sp>
        <p:nvSpPr>
          <p:cNvPr id="3" name="Content Placeholder 2"/>
          <p:cNvSpPr>
            <a:spLocks noGrp="1"/>
          </p:cNvSpPr>
          <p:nvPr>
            <p:ph sz="quarter" idx="1"/>
          </p:nvPr>
        </p:nvSpPr>
        <p:spPr>
          <a:xfrm>
            <a:off x="228600" y="1752600"/>
            <a:ext cx="8686800" cy="4953000"/>
          </a:xfrm>
        </p:spPr>
        <p:txBody>
          <a:bodyPr/>
          <a:lstStyle/>
          <a:p>
            <a:pPr algn="ctr" eaLnBrk="1" hangingPunct="1">
              <a:buFont typeface="Arial" charset="0"/>
              <a:buNone/>
            </a:pPr>
            <a:r>
              <a:rPr lang="en-US" b="1" dirty="0" smtClean="0"/>
              <a:t> </a:t>
            </a:r>
            <a:r>
              <a:rPr lang="en-US" sz="2800" b="1" dirty="0" smtClean="0">
                <a:latin typeface="Arial" charset="0"/>
                <a:cs typeface="Arial" charset="0"/>
              </a:rPr>
              <a:t>A. COGNITIVE OBJECTIVES   </a:t>
            </a:r>
          </a:p>
          <a:p>
            <a:pPr algn="just" eaLnBrk="1" hangingPunct="1">
              <a:buFont typeface="Wingdings" pitchFamily="2" charset="2"/>
              <a:buChar char="§"/>
            </a:pPr>
            <a:r>
              <a:rPr lang="en-US" sz="2800" dirty="0" smtClean="0">
                <a:latin typeface="Arial" charset="0"/>
                <a:cs typeface="Arial" charset="0"/>
              </a:rPr>
              <a:t>Are objectives that specify what the learner will be able to do intellectually as a result of instruction.</a:t>
            </a:r>
          </a:p>
          <a:p>
            <a:pPr algn="just" eaLnBrk="1" hangingPunct="1">
              <a:buFont typeface="Wingdings" pitchFamily="2" charset="2"/>
              <a:buChar char="§"/>
            </a:pPr>
            <a:r>
              <a:rPr lang="en-US" sz="2800" dirty="0" smtClean="0">
                <a:latin typeface="Arial" charset="0"/>
                <a:cs typeface="Arial" charset="0"/>
              </a:rPr>
              <a:t>They deal with the learning of knowledge and its application (recall, list, define, interpret, apply//use, analyze, summarize, criticize, identify)</a:t>
            </a:r>
          </a:p>
          <a:p>
            <a:pPr algn="just" eaLnBrk="1" hangingPunct="1">
              <a:buFont typeface="Arial" charset="0"/>
              <a:buNone/>
            </a:pPr>
            <a:r>
              <a:rPr lang="en-US" sz="2800" b="1" dirty="0" smtClean="0">
                <a:latin typeface="Arial" charset="0"/>
                <a:cs typeface="Arial" charset="0"/>
              </a:rPr>
              <a:t>-For example,</a:t>
            </a:r>
            <a:r>
              <a:rPr lang="en-US" sz="2800" dirty="0" smtClean="0">
                <a:latin typeface="Arial" charset="0"/>
                <a:cs typeface="Arial" charset="0"/>
              </a:rPr>
              <a:t> "Given a description of a planet, the student will be able to identify that planet, as demonstrated verbally or in writing."</a:t>
            </a:r>
          </a:p>
          <a:p>
            <a:pPr eaLnBrk="1" hangingPunct="1">
              <a:buFont typeface="Wingdings" pitchFamily="2" charset="2"/>
              <a:buChar char="ü"/>
            </a:pPr>
            <a:endParaRPr lang="en-US" dirty="0" smtClean="0"/>
          </a:p>
        </p:txBody>
      </p:sp>
      <p:sp>
        <p:nvSpPr>
          <p:cNvPr id="5" name="Slide Number Placeholder 4"/>
          <p:cNvSpPr>
            <a:spLocks noGrp="1"/>
          </p:cNvSpPr>
          <p:nvPr>
            <p:ph type="sldNum" sz="quarter" idx="12"/>
          </p:nvPr>
        </p:nvSpPr>
        <p:spPr/>
        <p:txBody>
          <a:bodyPr/>
          <a:lstStyle/>
          <a:p>
            <a:fld id="{6844D71D-ABA2-47E9-9CAF-EC0BD211F77F}" type="slidenum">
              <a:rPr lang="en-US" smtClean="0"/>
              <a:pPr/>
              <a:t>97</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AD8D1E62-E276-47DB-8869-62CA06284C3D}"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685800"/>
          </a:xfrm>
        </p:spPr>
        <p:txBody>
          <a:bodyPr/>
          <a:lstStyle/>
          <a:p>
            <a:pPr algn="ctr" eaLnBrk="1" hangingPunct="1"/>
            <a:r>
              <a:rPr lang="en-US" sz="3600" b="1" dirty="0" smtClean="0">
                <a:latin typeface="Arial" charset="0"/>
                <a:cs typeface="Arial" charset="0"/>
              </a:rPr>
              <a:t>Categories objectives cont…</a:t>
            </a:r>
          </a:p>
        </p:txBody>
      </p:sp>
      <p:sp>
        <p:nvSpPr>
          <p:cNvPr id="3" name="Content Placeholder 2"/>
          <p:cNvSpPr>
            <a:spLocks noGrp="1"/>
          </p:cNvSpPr>
          <p:nvPr>
            <p:ph sz="quarter" idx="1"/>
          </p:nvPr>
        </p:nvSpPr>
        <p:spPr>
          <a:xfrm>
            <a:off x="457200" y="762000"/>
            <a:ext cx="8229600" cy="5364163"/>
          </a:xfrm>
        </p:spPr>
        <p:txBody>
          <a:bodyPr>
            <a:normAutofit lnSpcReduction="10000"/>
          </a:bodyPr>
          <a:lstStyle/>
          <a:p>
            <a:pPr marL="320040" indent="-320040" algn="just" eaLnBrk="1" fontAlgn="auto" hangingPunct="1">
              <a:spcAft>
                <a:spcPts val="0"/>
              </a:spcAft>
              <a:buFont typeface="Wingdings" pitchFamily="2" charset="2"/>
              <a:buChar char="§"/>
              <a:defRPr/>
            </a:pPr>
            <a:endParaRPr lang="en-US" sz="2800" dirty="0" smtClean="0">
              <a:latin typeface="Arial" charset="0"/>
              <a:cs typeface="Arial" charset="0"/>
            </a:endParaRPr>
          </a:p>
          <a:p>
            <a:pPr marL="320040" indent="-320040" algn="just" eaLnBrk="1" fontAlgn="auto" hangingPunct="1">
              <a:spcAft>
                <a:spcPts val="0"/>
              </a:spcAft>
              <a:buFont typeface="Wingdings" pitchFamily="2" charset="2"/>
              <a:buChar char="§"/>
              <a:defRPr/>
            </a:pPr>
            <a:endParaRPr lang="en-US" sz="2800" dirty="0" smtClean="0">
              <a:latin typeface="Arial" charset="0"/>
              <a:cs typeface="Arial" charset="0"/>
            </a:endParaRPr>
          </a:p>
          <a:p>
            <a:pPr marL="320040" indent="-320040" algn="just" eaLnBrk="1" fontAlgn="auto" hangingPunct="1">
              <a:spcAft>
                <a:spcPts val="0"/>
              </a:spcAft>
              <a:buFont typeface="Wingdings" pitchFamily="2" charset="2"/>
              <a:buChar char="§"/>
              <a:defRPr/>
            </a:pPr>
            <a:r>
              <a:rPr lang="en-US" sz="2800" dirty="0" smtClean="0">
                <a:latin typeface="Arial" charset="0"/>
                <a:cs typeface="Arial" charset="0"/>
              </a:rPr>
              <a:t>Teachers are able to use Bloom’s taxonomy of Cognitive Objectives to create stimulating classroom discussions at any grade level and with any topic.</a:t>
            </a:r>
          </a:p>
          <a:p>
            <a:pPr marL="320040" indent="-320040" algn="just" eaLnBrk="1" fontAlgn="auto" hangingPunct="1">
              <a:spcAft>
                <a:spcPts val="0"/>
              </a:spcAft>
              <a:buFont typeface="Arial" charset="0"/>
              <a:buNone/>
              <a:defRPr/>
            </a:pPr>
            <a:endParaRPr lang="en-US" sz="2800" dirty="0" smtClean="0">
              <a:latin typeface="Arial" charset="0"/>
              <a:cs typeface="Arial" charset="0"/>
            </a:endParaRPr>
          </a:p>
          <a:p>
            <a:pPr marL="320040" indent="-320040" algn="just" eaLnBrk="1" fontAlgn="auto" hangingPunct="1">
              <a:spcAft>
                <a:spcPts val="0"/>
              </a:spcAft>
              <a:buFont typeface="Wingdings" pitchFamily="2" charset="2"/>
              <a:buChar char="§"/>
              <a:defRPr/>
            </a:pPr>
            <a:r>
              <a:rPr lang="en-US" sz="2800" dirty="0" smtClean="0">
                <a:latin typeface="Arial" charset="0"/>
                <a:cs typeface="Arial" charset="0"/>
              </a:rPr>
              <a:t> Asking different types of questions from the lower level (knowledge and comprehension) questions to the higher level (application, analysis, synthesis, and evaluation) questions stimulates the thinking processes. </a:t>
            </a:r>
          </a:p>
          <a:p>
            <a:pPr marL="320040" indent="-320040" eaLnBrk="1" fontAlgn="auto" hangingPunct="1">
              <a:spcAft>
                <a:spcPts val="0"/>
              </a:spcAft>
              <a:buFont typeface="Wingdings"/>
              <a:buChar char=""/>
              <a:defRPr/>
            </a:pPr>
            <a:endParaRPr lang="en-US" dirty="0" smtClean="0"/>
          </a:p>
        </p:txBody>
      </p:sp>
      <p:sp>
        <p:nvSpPr>
          <p:cNvPr id="5" name="Slide Number Placeholder 4"/>
          <p:cNvSpPr>
            <a:spLocks noGrp="1"/>
          </p:cNvSpPr>
          <p:nvPr>
            <p:ph type="sldNum" sz="quarter" idx="12"/>
          </p:nvPr>
        </p:nvSpPr>
        <p:spPr/>
        <p:txBody>
          <a:bodyPr/>
          <a:lstStyle/>
          <a:p>
            <a:fld id="{6844D71D-ABA2-47E9-9CAF-EC0BD211F77F}" type="slidenum">
              <a:rPr lang="en-US" smtClean="0"/>
              <a:pPr/>
              <a:t>98</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B17BD769-BBDB-4934-9D10-4BA08DAF16FC}"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152400"/>
            <a:ext cx="8686800" cy="914400"/>
          </a:xfrm>
        </p:spPr>
        <p:txBody>
          <a:bodyPr/>
          <a:lstStyle/>
          <a:p>
            <a:pPr algn="ctr" eaLnBrk="1" hangingPunct="1"/>
            <a:r>
              <a:rPr lang="en-US" sz="3600" b="1" dirty="0" smtClean="0">
                <a:latin typeface="Arial" charset="0"/>
                <a:cs typeface="Arial" charset="0"/>
              </a:rPr>
              <a:t>Levels of Cognitive Domain</a:t>
            </a:r>
            <a:endParaRPr lang="en-US" sz="3600" dirty="0" smtClean="0"/>
          </a:p>
        </p:txBody>
      </p:sp>
      <p:sp>
        <p:nvSpPr>
          <p:cNvPr id="3" name="Content Placeholder 2"/>
          <p:cNvSpPr>
            <a:spLocks noGrp="1"/>
          </p:cNvSpPr>
          <p:nvPr>
            <p:ph sz="quarter" idx="1"/>
          </p:nvPr>
        </p:nvSpPr>
        <p:spPr>
          <a:xfrm>
            <a:off x="457200" y="914400"/>
            <a:ext cx="8382000" cy="5791200"/>
          </a:xfrm>
        </p:spPr>
        <p:txBody>
          <a:bodyPr rtlCol="0">
            <a:normAutofit fontScale="25000" lnSpcReduction="20000"/>
          </a:bodyPr>
          <a:lstStyle/>
          <a:p>
            <a:pPr marL="320040" indent="-320040" algn="just" eaLnBrk="1" fontAlgn="auto" hangingPunct="1">
              <a:spcAft>
                <a:spcPts val="0"/>
              </a:spcAft>
              <a:buFont typeface="Arial" charset="0"/>
              <a:buNone/>
              <a:defRPr/>
            </a:pPr>
            <a:endParaRPr lang="en-US" sz="11200" dirty="0" smtClean="0">
              <a:latin typeface="Arial" pitchFamily="34" charset="0"/>
              <a:cs typeface="Arial" pitchFamily="34" charset="0"/>
            </a:endParaRPr>
          </a:p>
          <a:p>
            <a:pPr marL="320040" indent="-320040" algn="just" eaLnBrk="1" fontAlgn="auto" hangingPunct="1">
              <a:spcAft>
                <a:spcPts val="0"/>
              </a:spcAft>
              <a:buFont typeface="Arial" charset="0"/>
              <a:buNone/>
              <a:defRPr/>
            </a:pPr>
            <a:endParaRPr lang="en-US" sz="11200" dirty="0" smtClean="0">
              <a:latin typeface="Arial" pitchFamily="34" charset="0"/>
              <a:cs typeface="Arial" pitchFamily="34" charset="0"/>
            </a:endParaRPr>
          </a:p>
          <a:p>
            <a:pPr marL="320040" indent="-320040" algn="just" eaLnBrk="1" fontAlgn="auto" hangingPunct="1">
              <a:spcAft>
                <a:spcPts val="0"/>
              </a:spcAft>
              <a:buFont typeface="Arial" charset="0"/>
              <a:buNone/>
              <a:defRPr/>
            </a:pPr>
            <a:r>
              <a:rPr lang="en-US" sz="11200" dirty="0" smtClean="0">
                <a:latin typeface="Arial" pitchFamily="34" charset="0"/>
                <a:cs typeface="Arial" pitchFamily="34" charset="0"/>
              </a:rPr>
              <a:t>Bloom classified the cognitive domain into 6 mental ability levels .</a:t>
            </a:r>
          </a:p>
          <a:p>
            <a:pPr marL="320040" indent="-320040" algn="just" eaLnBrk="1" fontAlgn="auto" hangingPunct="1">
              <a:spcAft>
                <a:spcPts val="0"/>
              </a:spcAft>
              <a:buFont typeface="Arial" charset="0"/>
              <a:buNone/>
              <a:defRPr/>
            </a:pPr>
            <a:r>
              <a:rPr lang="en-US" sz="11200" b="1" dirty="0" smtClean="0">
                <a:latin typeface="Arial" pitchFamily="34" charset="0"/>
                <a:cs typeface="Arial" pitchFamily="34" charset="0"/>
              </a:rPr>
              <a:t>1.Knowledge: </a:t>
            </a:r>
            <a:r>
              <a:rPr lang="en-US" sz="11200" dirty="0" smtClean="0">
                <a:latin typeface="Arial" pitchFamily="34" charset="0"/>
                <a:cs typeface="Arial" pitchFamily="34" charset="0"/>
              </a:rPr>
              <a:t>(recalling information) represents the lowest level in Bloom's taxonomy. It is "low" only in the sense that it comes first </a:t>
            </a:r>
          </a:p>
          <a:p>
            <a:pPr marL="320040" indent="-320040" algn="just" eaLnBrk="1" fontAlgn="auto" hangingPunct="1">
              <a:spcAft>
                <a:spcPts val="0"/>
              </a:spcAft>
              <a:buFont typeface="Wingdings" pitchFamily="2" charset="2"/>
              <a:buChar char="§"/>
              <a:defRPr/>
            </a:pPr>
            <a:r>
              <a:rPr lang="en-US" sz="11200" dirty="0" smtClean="0">
                <a:latin typeface="Arial" pitchFamily="34" charset="0"/>
                <a:cs typeface="Arial" pitchFamily="34" charset="0"/>
              </a:rPr>
              <a:t>   It provides the basis for all "higher" cognitive activity. Only after a learner is able to recall information is it possible to move on to </a:t>
            </a:r>
            <a:r>
              <a:rPr lang="en-US" sz="11200" b="1" dirty="0" smtClean="0">
                <a:latin typeface="Arial" pitchFamily="34" charset="0"/>
                <a:cs typeface="Arial" pitchFamily="34" charset="0"/>
              </a:rPr>
              <a:t>comprehension</a:t>
            </a:r>
            <a:endParaRPr lang="en-US" sz="11200" dirty="0" smtClean="0">
              <a:latin typeface="Arial" charset="0"/>
              <a:cs typeface="Arial" charset="0"/>
            </a:endParaRPr>
          </a:p>
          <a:p>
            <a:pPr marL="320040" indent="-320040" algn="just" eaLnBrk="1" fontAlgn="auto" hangingPunct="1">
              <a:spcAft>
                <a:spcPts val="0"/>
              </a:spcAft>
              <a:buFont typeface="Arial" charset="0"/>
              <a:buNone/>
              <a:defRPr/>
            </a:pPr>
            <a:r>
              <a:rPr lang="en-US" sz="11200" b="1" dirty="0" smtClean="0">
                <a:latin typeface="Arial" charset="0"/>
                <a:cs typeface="Arial" charset="0"/>
              </a:rPr>
              <a:t>   Key terms used  include:</a:t>
            </a:r>
          </a:p>
          <a:p>
            <a:pPr marL="320040" indent="-320040" eaLnBrk="1" fontAlgn="auto" hangingPunct="1">
              <a:spcAft>
                <a:spcPts val="0"/>
              </a:spcAft>
              <a:buFont typeface="Wingdings" pitchFamily="2" charset="2"/>
              <a:buChar char="§"/>
              <a:defRPr/>
            </a:pPr>
            <a:r>
              <a:rPr lang="en-US" sz="11200" dirty="0" smtClean="0">
                <a:latin typeface="Arial" charset="0"/>
                <a:cs typeface="Arial" charset="0"/>
              </a:rPr>
              <a:t>To define, to locate (eg. Can you locate a certain country in the map?),to underline, to list, to mention, to name e.t.c.</a:t>
            </a:r>
          </a:p>
          <a:p>
            <a:pPr marL="320040" indent="-320040" eaLnBrk="1" fontAlgn="auto" hangingPunct="1">
              <a:spcAft>
                <a:spcPts val="0"/>
              </a:spcAft>
              <a:buFont typeface="Arial" charset="0"/>
              <a:buNone/>
              <a:defRPr/>
            </a:pPr>
            <a:endParaRPr lang="en-US" sz="11200" dirty="0" smtClean="0">
              <a:latin typeface="Arial" charset="0"/>
              <a:cs typeface="Arial" charset="0"/>
            </a:endParaRPr>
          </a:p>
          <a:p>
            <a:pPr marL="320040" indent="-320040" algn="just" eaLnBrk="1" fontAlgn="auto" hangingPunct="1">
              <a:spcAft>
                <a:spcPts val="0"/>
              </a:spcAft>
              <a:buFont typeface="Wingdings" pitchFamily="2" charset="2"/>
              <a:buChar char="Ø"/>
              <a:defRPr/>
            </a:pPr>
            <a:endParaRPr lang="en-US" sz="2800" dirty="0" smtClean="0">
              <a:latin typeface="Arial" charset="0"/>
              <a:cs typeface="Arial" charset="0"/>
            </a:endParaRPr>
          </a:p>
          <a:p>
            <a:pPr marL="320040" indent="-320040" algn="just" eaLnBrk="1" fontAlgn="auto" hangingPunct="1">
              <a:spcAft>
                <a:spcPts val="0"/>
              </a:spcAft>
              <a:buFont typeface="Wingdings" pitchFamily="2" charset="2"/>
              <a:buChar char="Ø"/>
              <a:defRPr/>
            </a:pPr>
            <a:endParaRPr lang="en-US" sz="2800" dirty="0" smtClean="0">
              <a:latin typeface="Arial" pitchFamily="34" charset="0"/>
              <a:cs typeface="Arial" pitchFamily="34" charset="0"/>
            </a:endParaRPr>
          </a:p>
          <a:p>
            <a:pPr marL="320040" indent="-320040" eaLnBrk="1" fontAlgn="auto" hangingPunct="1">
              <a:spcAft>
                <a:spcPts val="0"/>
              </a:spcAft>
              <a:buFont typeface="Arial" pitchFamily="34" charset="0"/>
              <a:buChar char="•"/>
              <a:defRPr/>
            </a:pPr>
            <a:endParaRPr lang="en-US" dirty="0"/>
          </a:p>
        </p:txBody>
      </p:sp>
      <p:sp>
        <p:nvSpPr>
          <p:cNvPr id="5" name="Slide Number Placeholder 4"/>
          <p:cNvSpPr>
            <a:spLocks noGrp="1"/>
          </p:cNvSpPr>
          <p:nvPr>
            <p:ph type="sldNum" sz="quarter" idx="12"/>
          </p:nvPr>
        </p:nvSpPr>
        <p:spPr/>
        <p:txBody>
          <a:bodyPr/>
          <a:lstStyle/>
          <a:p>
            <a:fld id="{6844D71D-ABA2-47E9-9CAF-EC0BD211F77F}" type="slidenum">
              <a:rPr lang="en-US" smtClean="0"/>
              <a:pPr/>
              <a:t>99</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A530557D-52CA-40A2-99AD-FF48998F9902}"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a:xfrm>
            <a:off x="612775" y="228600"/>
            <a:ext cx="8153400" cy="990600"/>
          </a:xfrm>
        </p:spPr>
        <p:txBody>
          <a:bodyPr/>
          <a:lstStyle/>
          <a:p>
            <a:pPr eaLnBrk="1" hangingPunct="1"/>
            <a:r>
              <a:rPr lang="en-US" sz="3600" b="1" dirty="0" smtClean="0">
                <a:latin typeface="Arial" charset="0"/>
                <a:cs typeface="Arial" charset="0"/>
              </a:rPr>
              <a:t>Levels of Cognitive Domain Cont…</a:t>
            </a:r>
          </a:p>
        </p:txBody>
      </p:sp>
      <p:sp>
        <p:nvSpPr>
          <p:cNvPr id="35843" name="Content Placeholder 2"/>
          <p:cNvSpPr>
            <a:spLocks noGrp="1"/>
          </p:cNvSpPr>
          <p:nvPr>
            <p:ph sz="quarter" idx="1"/>
          </p:nvPr>
        </p:nvSpPr>
        <p:spPr>
          <a:xfrm>
            <a:off x="457200" y="1371600"/>
            <a:ext cx="8229600" cy="5181600"/>
          </a:xfrm>
        </p:spPr>
        <p:txBody>
          <a:bodyPr>
            <a:normAutofit/>
          </a:bodyPr>
          <a:lstStyle/>
          <a:p>
            <a:pPr algn="just" eaLnBrk="1" hangingPunct="1">
              <a:buFont typeface="Arial" charset="0"/>
              <a:buNone/>
            </a:pPr>
            <a:r>
              <a:rPr lang="en-US" sz="2400" b="1" dirty="0" smtClean="0">
                <a:latin typeface="Arial" charset="0"/>
                <a:cs typeface="Arial" charset="0"/>
              </a:rPr>
              <a:t>2. Comprehension: </a:t>
            </a:r>
            <a:r>
              <a:rPr lang="en-US" sz="2400" dirty="0" smtClean="0">
                <a:latin typeface="Arial" charset="0"/>
                <a:cs typeface="Arial" charset="0"/>
              </a:rPr>
              <a:t>Is the next level of learning and encompasses understanding.</a:t>
            </a:r>
          </a:p>
          <a:p>
            <a:pPr algn="just" eaLnBrk="1" hangingPunct="1">
              <a:buFont typeface="Wingdings" pitchFamily="2" charset="2"/>
              <a:buChar char="§"/>
            </a:pPr>
            <a:r>
              <a:rPr lang="en-US" sz="2400" dirty="0" smtClean="0">
                <a:latin typeface="Arial" charset="0"/>
                <a:cs typeface="Arial" charset="0"/>
              </a:rPr>
              <a:t>At this level the student should be able to translate, comprehend, or interpret information based on the previous acquired knowledge. </a:t>
            </a:r>
          </a:p>
          <a:p>
            <a:pPr algn="just" eaLnBrk="1" hangingPunct="1">
              <a:buFont typeface="Wingdings" pitchFamily="2" charset="2"/>
              <a:buChar char="§"/>
            </a:pPr>
            <a:r>
              <a:rPr lang="en-US" sz="2400" dirty="0" smtClean="0">
                <a:latin typeface="Arial" charset="0"/>
                <a:cs typeface="Arial" charset="0"/>
              </a:rPr>
              <a:t>Learners are required to understand some simplest information/issues learned in the course of teaching and learning process </a:t>
            </a:r>
          </a:p>
          <a:p>
            <a:pPr algn="just" eaLnBrk="1" hangingPunct="1">
              <a:buFont typeface="Arial" charset="0"/>
              <a:buNone/>
            </a:pPr>
            <a:r>
              <a:rPr lang="en-US" sz="2400" b="1" dirty="0" smtClean="0">
                <a:latin typeface="Arial" charset="0"/>
                <a:cs typeface="Arial" charset="0"/>
              </a:rPr>
              <a:t>  Key terms used are</a:t>
            </a:r>
            <a:r>
              <a:rPr lang="en-US" sz="2400" dirty="0" smtClean="0">
                <a:latin typeface="Arial" charset="0"/>
                <a:cs typeface="Arial" charset="0"/>
              </a:rPr>
              <a:t>: To choose, to compare, to classify, to describe, to locate, to label </a:t>
            </a:r>
            <a:r>
              <a:rPr lang="en-US" sz="2400" dirty="0" err="1" smtClean="0">
                <a:latin typeface="Arial" charset="0"/>
                <a:cs typeface="Arial" charset="0"/>
              </a:rPr>
              <a:t>e.t.c</a:t>
            </a:r>
            <a:r>
              <a:rPr lang="en-US" sz="2400" dirty="0" smtClean="0">
                <a:latin typeface="Arial" charset="0"/>
                <a:cs typeface="Arial" charset="0"/>
              </a:rPr>
              <a:t>.</a:t>
            </a:r>
          </a:p>
          <a:p>
            <a:pPr eaLnBrk="1" hangingPunct="1"/>
            <a:endParaRPr lang="en-US" sz="2400" dirty="0" smtClean="0"/>
          </a:p>
        </p:txBody>
      </p:sp>
      <p:sp>
        <p:nvSpPr>
          <p:cNvPr id="5" name="Slide Number Placeholder 4"/>
          <p:cNvSpPr>
            <a:spLocks noGrp="1"/>
          </p:cNvSpPr>
          <p:nvPr>
            <p:ph type="sldNum" sz="quarter" idx="12"/>
          </p:nvPr>
        </p:nvSpPr>
        <p:spPr/>
        <p:txBody>
          <a:bodyPr/>
          <a:lstStyle/>
          <a:p>
            <a:fld id="{6844D71D-ABA2-47E9-9CAF-EC0BD211F77F}" type="slidenum">
              <a:rPr lang="en-US" smtClean="0"/>
              <a:pPr/>
              <a:t>100</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2BEEE62A-66E1-4F59-917D-68E3E5073534}"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a:spLocks noGrp="1"/>
          </p:cNvSpPr>
          <p:nvPr>
            <p:ph type="title"/>
          </p:nvPr>
        </p:nvSpPr>
        <p:spPr>
          <a:xfrm>
            <a:off x="457200" y="304800"/>
            <a:ext cx="8229600" cy="914400"/>
          </a:xfrm>
        </p:spPr>
        <p:txBody>
          <a:bodyPr/>
          <a:lstStyle/>
          <a:p>
            <a:pPr eaLnBrk="1" hangingPunct="1"/>
            <a:r>
              <a:rPr lang="en-US" sz="3600" b="1" dirty="0" smtClean="0">
                <a:latin typeface="Arial" charset="0"/>
                <a:cs typeface="Arial" charset="0"/>
              </a:rPr>
              <a:t>Levels of cognitive domain cont…</a:t>
            </a:r>
          </a:p>
        </p:txBody>
      </p:sp>
      <p:sp>
        <p:nvSpPr>
          <p:cNvPr id="36867" name="Content Placeholder 2"/>
          <p:cNvSpPr>
            <a:spLocks noGrp="1"/>
          </p:cNvSpPr>
          <p:nvPr>
            <p:ph sz="quarter" idx="1"/>
          </p:nvPr>
        </p:nvSpPr>
        <p:spPr>
          <a:xfrm>
            <a:off x="457200" y="1219200"/>
            <a:ext cx="8229600" cy="5334000"/>
          </a:xfrm>
        </p:spPr>
        <p:txBody>
          <a:bodyPr/>
          <a:lstStyle/>
          <a:p>
            <a:pPr algn="just" eaLnBrk="1" hangingPunct="1">
              <a:buFont typeface="Arial" charset="0"/>
              <a:buNone/>
            </a:pPr>
            <a:endParaRPr lang="en-US" sz="2800" b="1" dirty="0" smtClean="0">
              <a:latin typeface="Arial" charset="0"/>
              <a:cs typeface="Arial" charset="0"/>
            </a:endParaRPr>
          </a:p>
          <a:p>
            <a:pPr algn="just" eaLnBrk="1" hangingPunct="1">
              <a:buFont typeface="Arial" charset="0"/>
              <a:buNone/>
            </a:pPr>
            <a:r>
              <a:rPr lang="en-US" sz="2800" b="1" dirty="0" smtClean="0">
                <a:latin typeface="Arial" charset="0"/>
                <a:cs typeface="Arial" charset="0"/>
              </a:rPr>
              <a:t> 3. Application: </a:t>
            </a:r>
            <a:r>
              <a:rPr lang="en-US" sz="2800" dirty="0" smtClean="0">
                <a:latin typeface="Arial" charset="0"/>
                <a:cs typeface="Arial" charset="0"/>
              </a:rPr>
              <a:t>refers to using knowledge or principles in new or real-life situations. </a:t>
            </a:r>
          </a:p>
          <a:p>
            <a:pPr algn="just" eaLnBrk="1" hangingPunct="1"/>
            <a:r>
              <a:rPr lang="en-US" sz="2800" dirty="0" smtClean="0">
                <a:latin typeface="Arial" charset="0"/>
                <a:cs typeface="Arial" charset="0"/>
              </a:rPr>
              <a:t>The learner at this level solves practical problems by applying information comprehended at the previous level. </a:t>
            </a:r>
          </a:p>
          <a:p>
            <a:pPr algn="just" eaLnBrk="1" hangingPunct="1">
              <a:buFont typeface="Arial" charset="0"/>
              <a:buNone/>
            </a:pPr>
            <a:r>
              <a:rPr lang="en-US" sz="2800" b="1" dirty="0" smtClean="0">
                <a:latin typeface="Arial" charset="0"/>
                <a:cs typeface="Arial" charset="0"/>
              </a:rPr>
              <a:t>Key terms used are: To</a:t>
            </a:r>
            <a:r>
              <a:rPr lang="en-US" sz="2800" dirty="0" smtClean="0">
                <a:latin typeface="Arial" charset="0"/>
                <a:cs typeface="Arial" charset="0"/>
              </a:rPr>
              <a:t> apply, to sketch, To re-write, to dramatize, to employ, to compute, to operate, to solve, to show, to illustrate, to find out, to draw </a:t>
            </a:r>
            <a:r>
              <a:rPr lang="en-US" sz="2800" dirty="0" err="1" smtClean="0">
                <a:latin typeface="Arial" charset="0"/>
                <a:cs typeface="Arial" charset="0"/>
              </a:rPr>
              <a:t>e.t.c</a:t>
            </a:r>
            <a:r>
              <a:rPr lang="en-US" sz="2800" dirty="0" smtClean="0">
                <a:latin typeface="Arial" charset="0"/>
                <a:cs typeface="Arial" charset="0"/>
              </a:rPr>
              <a:t>.</a:t>
            </a:r>
          </a:p>
          <a:p>
            <a:pPr algn="just" eaLnBrk="1" hangingPunct="1">
              <a:buFont typeface="Wingdings" pitchFamily="2" charset="2"/>
              <a:buChar char="§"/>
            </a:pPr>
            <a:endParaRPr lang="en-US" sz="2800" dirty="0" smtClean="0">
              <a:latin typeface="Arial" charset="0"/>
              <a:cs typeface="Arial" charset="0"/>
            </a:endParaRPr>
          </a:p>
          <a:p>
            <a:pPr algn="just" eaLnBrk="1" hangingPunct="1"/>
            <a:endParaRPr lang="en-US" sz="2800" dirty="0" smtClean="0">
              <a:latin typeface="Arial" charset="0"/>
              <a:cs typeface="Arial" charset="0"/>
            </a:endParaRPr>
          </a:p>
        </p:txBody>
      </p:sp>
      <p:sp>
        <p:nvSpPr>
          <p:cNvPr id="5" name="Slide Number Placeholder 4"/>
          <p:cNvSpPr>
            <a:spLocks noGrp="1"/>
          </p:cNvSpPr>
          <p:nvPr>
            <p:ph type="sldNum" sz="quarter" idx="12"/>
          </p:nvPr>
        </p:nvSpPr>
        <p:spPr/>
        <p:txBody>
          <a:bodyPr/>
          <a:lstStyle/>
          <a:p>
            <a:fld id="{6844D71D-ABA2-47E9-9CAF-EC0BD211F77F}" type="slidenum">
              <a:rPr lang="en-US" smtClean="0"/>
              <a:pPr/>
              <a:t>101</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DB7C7C0C-44F5-41BD-90DA-93CFDF83228D}"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p:nvPr>
        </p:nvSpPr>
        <p:spPr>
          <a:xfrm>
            <a:off x="457200" y="274638"/>
            <a:ext cx="8229600" cy="944562"/>
          </a:xfrm>
        </p:spPr>
        <p:txBody>
          <a:bodyPr/>
          <a:lstStyle/>
          <a:p>
            <a:pPr eaLnBrk="1" hangingPunct="1"/>
            <a:r>
              <a:rPr lang="en-US" sz="3600" b="1" dirty="0" smtClean="0">
                <a:latin typeface="Arial" charset="0"/>
                <a:cs typeface="Arial" charset="0"/>
              </a:rPr>
              <a:t>Levels of Cognitive Domain Cont…</a:t>
            </a:r>
            <a:endParaRPr lang="en-US" sz="3600" dirty="0" smtClean="0"/>
          </a:p>
        </p:txBody>
      </p:sp>
      <p:sp>
        <p:nvSpPr>
          <p:cNvPr id="37891" name="Content Placeholder 2"/>
          <p:cNvSpPr>
            <a:spLocks noGrp="1"/>
          </p:cNvSpPr>
          <p:nvPr>
            <p:ph sz="quarter" idx="1"/>
          </p:nvPr>
        </p:nvSpPr>
        <p:spPr>
          <a:xfrm>
            <a:off x="457200" y="1371600"/>
            <a:ext cx="8229600" cy="4953000"/>
          </a:xfrm>
        </p:spPr>
        <p:txBody>
          <a:bodyPr/>
          <a:lstStyle/>
          <a:p>
            <a:pPr algn="just" eaLnBrk="1" hangingPunct="1">
              <a:buFont typeface="Arial" charset="0"/>
              <a:buNone/>
            </a:pPr>
            <a:endParaRPr lang="en-US" sz="2800" b="1" dirty="0" smtClean="0">
              <a:latin typeface="Arial" charset="0"/>
              <a:cs typeface="Arial" charset="0"/>
            </a:endParaRPr>
          </a:p>
          <a:p>
            <a:pPr algn="just" eaLnBrk="1" hangingPunct="1">
              <a:buFont typeface="Arial" charset="0"/>
              <a:buNone/>
            </a:pPr>
            <a:r>
              <a:rPr lang="en-US" sz="2800" b="1" dirty="0" smtClean="0">
                <a:latin typeface="Arial" charset="0"/>
                <a:cs typeface="Arial" charset="0"/>
              </a:rPr>
              <a:t>4. Analysis:</a:t>
            </a:r>
            <a:r>
              <a:rPr lang="en-US" sz="2800" dirty="0" smtClean="0">
                <a:latin typeface="Arial" charset="0"/>
                <a:cs typeface="Arial" charset="0"/>
              </a:rPr>
              <a:t> consists of creating something that did not exist before by integrating information that had been learned at lower levels of the hierarchy.</a:t>
            </a:r>
            <a:r>
              <a:rPr lang="en-US" sz="2800" dirty="0" smtClean="0"/>
              <a:t> </a:t>
            </a:r>
            <a:endParaRPr lang="en-US" sz="2800" b="1" dirty="0" smtClean="0">
              <a:latin typeface="Arial" charset="0"/>
              <a:cs typeface="Arial" charset="0"/>
            </a:endParaRPr>
          </a:p>
          <a:p>
            <a:pPr algn="just" eaLnBrk="1" hangingPunct="1">
              <a:buFont typeface="Arial" charset="0"/>
              <a:buNone/>
            </a:pPr>
            <a:r>
              <a:rPr lang="en-US" sz="2800" b="1" dirty="0" smtClean="0">
                <a:latin typeface="Arial" charset="0"/>
                <a:cs typeface="Arial" charset="0"/>
              </a:rPr>
              <a:t>   Key terms used are: To</a:t>
            </a:r>
            <a:r>
              <a:rPr lang="en-US" sz="2800" dirty="0" smtClean="0">
                <a:latin typeface="Arial" charset="0"/>
                <a:cs typeface="Arial" charset="0"/>
              </a:rPr>
              <a:t> analyze ,to appraise, to calculate, to categorize, to compare, to conclude, to determine, to develop </a:t>
            </a:r>
            <a:r>
              <a:rPr lang="en-US" sz="2800" dirty="0" err="1" smtClean="0">
                <a:latin typeface="Arial" charset="0"/>
                <a:cs typeface="Arial" charset="0"/>
              </a:rPr>
              <a:t>e.t.c</a:t>
            </a:r>
            <a:endParaRPr lang="en-US" sz="2800" dirty="0" smtClean="0">
              <a:latin typeface="Arial" charset="0"/>
              <a:cs typeface="Arial" charset="0"/>
            </a:endParaRPr>
          </a:p>
          <a:p>
            <a:pPr algn="just" eaLnBrk="1" hangingPunct="1"/>
            <a:endParaRPr lang="en-US" sz="2800" dirty="0" smtClean="0">
              <a:latin typeface="Arial" charset="0"/>
              <a:cs typeface="Arial" charset="0"/>
            </a:endParaRPr>
          </a:p>
          <a:p>
            <a:pPr algn="just" eaLnBrk="1" hangingPunct="1">
              <a:buFont typeface="Arial" charset="0"/>
              <a:buNone/>
            </a:pPr>
            <a:endParaRPr lang="en-US" sz="2800" dirty="0" smtClean="0">
              <a:latin typeface="Arial" charset="0"/>
              <a:cs typeface="Arial" charset="0"/>
            </a:endParaRPr>
          </a:p>
          <a:p>
            <a:pPr algn="just" eaLnBrk="1" hangingPunct="1"/>
            <a:endParaRPr lang="en-US" sz="2800" dirty="0" smtClean="0">
              <a:latin typeface="Arial" charset="0"/>
              <a:cs typeface="Arial" charset="0"/>
            </a:endParaRPr>
          </a:p>
          <a:p>
            <a:pPr algn="just" eaLnBrk="1" hangingPunct="1">
              <a:buFont typeface="Wingdings" pitchFamily="2" charset="2"/>
              <a:buChar char="ü"/>
            </a:pPr>
            <a:endParaRPr lang="en-US" sz="2800" dirty="0" smtClean="0">
              <a:latin typeface="Arial" charset="0"/>
              <a:cs typeface="Arial" charset="0"/>
            </a:endParaRPr>
          </a:p>
          <a:p>
            <a:pPr algn="just" eaLnBrk="1" hangingPunct="1">
              <a:buFont typeface="Wingdings" pitchFamily="2" charset="2"/>
              <a:buChar char="ü"/>
            </a:pPr>
            <a:endParaRPr lang="en-US" sz="2800" dirty="0" smtClean="0">
              <a:latin typeface="Arial" charset="0"/>
              <a:cs typeface="Arial" charset="0"/>
            </a:endParaRPr>
          </a:p>
          <a:p>
            <a:pPr algn="just" eaLnBrk="1" hangingPunct="1"/>
            <a:endParaRPr lang="en-US" sz="2800" dirty="0" smtClean="0"/>
          </a:p>
        </p:txBody>
      </p:sp>
      <p:sp>
        <p:nvSpPr>
          <p:cNvPr id="5" name="Slide Number Placeholder 4"/>
          <p:cNvSpPr>
            <a:spLocks noGrp="1"/>
          </p:cNvSpPr>
          <p:nvPr>
            <p:ph type="sldNum" sz="quarter" idx="12"/>
          </p:nvPr>
        </p:nvSpPr>
        <p:spPr/>
        <p:txBody>
          <a:bodyPr/>
          <a:lstStyle/>
          <a:p>
            <a:fld id="{6844D71D-ABA2-47E9-9CAF-EC0BD211F77F}" type="slidenum">
              <a:rPr lang="en-US" smtClean="0"/>
              <a:pPr/>
              <a:t>102</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CFF5AE82-9514-4A55-AAEC-888DEB22DC9D}"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a:xfrm>
            <a:off x="612775" y="228600"/>
            <a:ext cx="8153400" cy="990600"/>
          </a:xfrm>
        </p:spPr>
        <p:txBody>
          <a:bodyPr/>
          <a:lstStyle/>
          <a:p>
            <a:pPr eaLnBrk="1" hangingPunct="1"/>
            <a:r>
              <a:rPr lang="en-US" sz="3600" b="1" dirty="0" smtClean="0">
                <a:latin typeface="Arial" charset="0"/>
                <a:cs typeface="Arial" charset="0"/>
              </a:rPr>
              <a:t>Levels of Cognitive Domain cont…</a:t>
            </a:r>
          </a:p>
        </p:txBody>
      </p:sp>
      <p:sp>
        <p:nvSpPr>
          <p:cNvPr id="38915" name="Content Placeholder 2"/>
          <p:cNvSpPr>
            <a:spLocks noGrp="1"/>
          </p:cNvSpPr>
          <p:nvPr>
            <p:ph sz="quarter" idx="1"/>
          </p:nvPr>
        </p:nvSpPr>
        <p:spPr>
          <a:xfrm>
            <a:off x="457200" y="1371600"/>
            <a:ext cx="8229600" cy="5181600"/>
          </a:xfrm>
        </p:spPr>
        <p:txBody>
          <a:bodyPr/>
          <a:lstStyle/>
          <a:p>
            <a:pPr algn="just" eaLnBrk="1" hangingPunct="1">
              <a:buFont typeface="Arial" charset="0"/>
              <a:buNone/>
            </a:pPr>
            <a:r>
              <a:rPr lang="en-US" sz="2800" dirty="0" smtClean="0">
                <a:latin typeface="Arial" charset="0"/>
                <a:cs typeface="Arial" charset="0"/>
              </a:rPr>
              <a:t> 5</a:t>
            </a:r>
            <a:r>
              <a:rPr lang="en-US" sz="2800" b="1" dirty="0" smtClean="0">
                <a:latin typeface="Arial" charset="0"/>
                <a:cs typeface="Arial" charset="0"/>
              </a:rPr>
              <a:t>. Synthesis: </a:t>
            </a:r>
            <a:r>
              <a:rPr lang="en-US" sz="2800" dirty="0" smtClean="0">
                <a:latin typeface="Arial" charset="0"/>
                <a:cs typeface="Arial" charset="0"/>
              </a:rPr>
              <a:t>Synthesis is the creative act.</a:t>
            </a:r>
          </a:p>
          <a:p>
            <a:pPr algn="just" eaLnBrk="1" hangingPunct="1">
              <a:buFont typeface="Wingdings" pitchFamily="2" charset="2"/>
              <a:buChar char="§"/>
            </a:pPr>
            <a:r>
              <a:rPr lang="en-US" sz="2800" dirty="0" smtClean="0">
                <a:latin typeface="Arial" charset="0"/>
                <a:cs typeface="Arial" charset="0"/>
              </a:rPr>
              <a:t> It’s the taking of knowledge and the creation of something new by combining ideas. </a:t>
            </a:r>
          </a:p>
          <a:p>
            <a:pPr algn="just" eaLnBrk="1" hangingPunct="1">
              <a:buFont typeface="Wingdings" pitchFamily="2" charset="2"/>
              <a:buChar char="§"/>
            </a:pPr>
            <a:r>
              <a:rPr lang="en-US" sz="2800" dirty="0" smtClean="0">
                <a:latin typeface="Arial" charset="0"/>
                <a:cs typeface="Arial" charset="0"/>
              </a:rPr>
              <a:t> The student originates, integrates, and combines ideas into something that is new to him/her i.e. It requires a learner to put parts together to form the new whole</a:t>
            </a:r>
          </a:p>
          <a:p>
            <a:pPr algn="just" eaLnBrk="1" hangingPunct="1">
              <a:buFont typeface="Arial" charset="0"/>
              <a:buNone/>
            </a:pPr>
            <a:r>
              <a:rPr lang="en-US" sz="2800" b="1" dirty="0" smtClean="0">
                <a:latin typeface="Arial" charset="0"/>
                <a:cs typeface="Arial" charset="0"/>
              </a:rPr>
              <a:t>   Key terms used are: </a:t>
            </a:r>
            <a:r>
              <a:rPr lang="en-US" sz="2800" dirty="0" smtClean="0">
                <a:latin typeface="Arial" charset="0"/>
                <a:cs typeface="Arial" charset="0"/>
              </a:rPr>
              <a:t>To</a:t>
            </a:r>
            <a:r>
              <a:rPr lang="en-US" sz="2800" b="1" dirty="0" smtClean="0">
                <a:latin typeface="Arial" charset="0"/>
                <a:cs typeface="Arial" charset="0"/>
              </a:rPr>
              <a:t> </a:t>
            </a:r>
            <a:r>
              <a:rPr lang="en-US" sz="2800" dirty="0" smtClean="0">
                <a:latin typeface="Arial" charset="0"/>
                <a:cs typeface="Arial" charset="0"/>
              </a:rPr>
              <a:t>combine, to compare, to generate, to re-arrange, to arrange, to assemble, to collect, to compose, to construct, to create, to design etc</a:t>
            </a:r>
          </a:p>
          <a:p>
            <a:pPr algn="just" eaLnBrk="1" hangingPunct="1">
              <a:buFont typeface="Arial" charset="0"/>
              <a:buNone/>
            </a:pPr>
            <a:endParaRPr lang="en-US" sz="2800" dirty="0" smtClean="0">
              <a:latin typeface="Arial" charset="0"/>
              <a:cs typeface="Arial" charset="0"/>
            </a:endParaRPr>
          </a:p>
          <a:p>
            <a:pPr algn="just" eaLnBrk="1" hangingPunct="1">
              <a:buFont typeface="Arial" charset="0"/>
              <a:buNone/>
            </a:pPr>
            <a:endParaRPr lang="en-US" sz="2800" dirty="0" smtClean="0">
              <a:latin typeface="Arial" charset="0"/>
              <a:cs typeface="Arial" charset="0"/>
            </a:endParaRPr>
          </a:p>
          <a:p>
            <a:pPr algn="just" eaLnBrk="1" hangingPunct="1">
              <a:buFont typeface="Wingdings" pitchFamily="2" charset="2"/>
              <a:buChar char="§"/>
            </a:pPr>
            <a:endParaRPr lang="en-US" sz="2800" dirty="0" smtClean="0">
              <a:latin typeface="Arial" charset="0"/>
              <a:cs typeface="Arial" charset="0"/>
            </a:endParaRPr>
          </a:p>
          <a:p>
            <a:pPr algn="just" eaLnBrk="1" hangingPunct="1"/>
            <a:endParaRPr lang="en-US" sz="2800" dirty="0" smtClean="0">
              <a:latin typeface="Arial" charset="0"/>
              <a:cs typeface="Arial" charset="0"/>
            </a:endParaRPr>
          </a:p>
        </p:txBody>
      </p:sp>
      <p:sp>
        <p:nvSpPr>
          <p:cNvPr id="5" name="Slide Number Placeholder 4"/>
          <p:cNvSpPr>
            <a:spLocks noGrp="1"/>
          </p:cNvSpPr>
          <p:nvPr>
            <p:ph type="sldNum" sz="quarter" idx="12"/>
          </p:nvPr>
        </p:nvSpPr>
        <p:spPr/>
        <p:txBody>
          <a:bodyPr/>
          <a:lstStyle/>
          <a:p>
            <a:fld id="{6844D71D-ABA2-47E9-9CAF-EC0BD211F77F}" type="slidenum">
              <a:rPr lang="en-US" smtClean="0"/>
              <a:pPr/>
              <a:t>103</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9009C0A9-6688-463F-97C1-635DF6FA0399}"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a:xfrm>
            <a:off x="457200" y="274638"/>
            <a:ext cx="8229600" cy="792162"/>
          </a:xfrm>
        </p:spPr>
        <p:txBody>
          <a:bodyPr/>
          <a:lstStyle/>
          <a:p>
            <a:pPr eaLnBrk="1" hangingPunct="1"/>
            <a:r>
              <a:rPr lang="en-US" sz="3600" b="1" dirty="0" smtClean="0">
                <a:latin typeface="Arial" charset="0"/>
                <a:cs typeface="Arial" charset="0"/>
              </a:rPr>
              <a:t>Levels of Cognitive Domain Cont…</a:t>
            </a:r>
          </a:p>
        </p:txBody>
      </p:sp>
      <p:sp>
        <p:nvSpPr>
          <p:cNvPr id="39939" name="Content Placeholder 2"/>
          <p:cNvSpPr>
            <a:spLocks noGrp="1"/>
          </p:cNvSpPr>
          <p:nvPr>
            <p:ph sz="quarter" idx="1"/>
          </p:nvPr>
        </p:nvSpPr>
        <p:spPr>
          <a:xfrm>
            <a:off x="457200" y="1143000"/>
            <a:ext cx="8229600" cy="5486400"/>
          </a:xfrm>
        </p:spPr>
        <p:txBody>
          <a:bodyPr/>
          <a:lstStyle/>
          <a:p>
            <a:pPr algn="just" eaLnBrk="1" hangingPunct="1">
              <a:buFont typeface="Arial" charset="0"/>
              <a:buNone/>
            </a:pPr>
            <a:r>
              <a:rPr lang="en-US" sz="2800" b="1" dirty="0" smtClean="0">
                <a:latin typeface="Arial" charset="0"/>
                <a:cs typeface="Arial" charset="0"/>
              </a:rPr>
              <a:t>6. Evaluation: </a:t>
            </a:r>
            <a:r>
              <a:rPr lang="en-US" sz="2800" dirty="0" smtClean="0">
                <a:latin typeface="Arial" charset="0"/>
                <a:cs typeface="Arial" charset="0"/>
              </a:rPr>
              <a:t>This requires a learner to make judgment or decisions about materials and methods</a:t>
            </a:r>
          </a:p>
          <a:p>
            <a:pPr algn="just" eaLnBrk="1" hangingPunct="1">
              <a:buFont typeface="Wingdings" pitchFamily="2" charset="2"/>
              <a:buChar char="§"/>
            </a:pPr>
            <a:r>
              <a:rPr lang="en-US" sz="2800" dirty="0" smtClean="0">
                <a:latin typeface="Arial" charset="0"/>
                <a:cs typeface="Arial" charset="0"/>
              </a:rPr>
              <a:t>It  is concerned with the ability to judge the value of material(statement, novel, poem, research report) for a given purpose.</a:t>
            </a:r>
          </a:p>
          <a:p>
            <a:pPr algn="just" eaLnBrk="1" hangingPunct="1">
              <a:buFont typeface="Wingdings" pitchFamily="2" charset="2"/>
              <a:buChar char="§"/>
            </a:pPr>
            <a:r>
              <a:rPr lang="en-US" sz="2800" dirty="0" smtClean="0">
                <a:latin typeface="Arial" charset="0"/>
                <a:cs typeface="Arial" charset="0"/>
              </a:rPr>
              <a:t>The student appraises, assesses or criticizes on a basis of specific standards and criteria.</a:t>
            </a:r>
          </a:p>
          <a:p>
            <a:pPr algn="just" eaLnBrk="1" hangingPunct="1">
              <a:buFont typeface="Arial" charset="0"/>
              <a:buNone/>
            </a:pPr>
            <a:r>
              <a:rPr lang="en-US" sz="2800" b="1" dirty="0" smtClean="0">
                <a:latin typeface="Arial" charset="0"/>
                <a:cs typeface="Arial" charset="0"/>
              </a:rPr>
              <a:t>   Key terms used  with this level are: To</a:t>
            </a:r>
            <a:r>
              <a:rPr lang="en-US" sz="2800" dirty="0" smtClean="0">
                <a:latin typeface="Arial" charset="0"/>
                <a:cs typeface="Arial" charset="0"/>
              </a:rPr>
              <a:t> appraise, to justify, to evaluate, to appraise, to argue, or assess, to attach, to choose, to contrast </a:t>
            </a:r>
            <a:r>
              <a:rPr lang="en-US" sz="2800" dirty="0" err="1" smtClean="0">
                <a:latin typeface="Arial" charset="0"/>
                <a:cs typeface="Arial" charset="0"/>
              </a:rPr>
              <a:t>e.t.c</a:t>
            </a:r>
            <a:r>
              <a:rPr lang="en-US" sz="2800" dirty="0" smtClean="0">
                <a:latin typeface="Arial" charset="0"/>
                <a:cs typeface="Arial" charset="0"/>
              </a:rPr>
              <a:t>.</a:t>
            </a:r>
          </a:p>
          <a:p>
            <a:pPr algn="just" eaLnBrk="1" hangingPunct="1"/>
            <a:endParaRPr lang="en-US" sz="2800" dirty="0" smtClean="0">
              <a:latin typeface="Arial" charset="0"/>
              <a:cs typeface="Arial" charset="0"/>
            </a:endParaRPr>
          </a:p>
          <a:p>
            <a:pPr algn="just" eaLnBrk="1" hangingPunct="1"/>
            <a:endParaRPr lang="en-US" sz="2800" dirty="0" smtClean="0">
              <a:latin typeface="Arial" charset="0"/>
              <a:cs typeface="Arial" charset="0"/>
            </a:endParaRPr>
          </a:p>
        </p:txBody>
      </p:sp>
      <p:sp>
        <p:nvSpPr>
          <p:cNvPr id="5" name="Slide Number Placeholder 4"/>
          <p:cNvSpPr>
            <a:spLocks noGrp="1"/>
          </p:cNvSpPr>
          <p:nvPr>
            <p:ph type="sldNum" sz="quarter" idx="12"/>
          </p:nvPr>
        </p:nvSpPr>
        <p:spPr/>
        <p:txBody>
          <a:bodyPr/>
          <a:lstStyle/>
          <a:p>
            <a:fld id="{6844D71D-ABA2-47E9-9CAF-EC0BD211F77F}" type="slidenum">
              <a:rPr lang="en-US" smtClean="0"/>
              <a:pPr/>
              <a:t>104</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A8B23C06-5B4C-48D1-9D8C-5D22A27B2A50}"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a:xfrm>
            <a:off x="612775" y="228600"/>
            <a:ext cx="8153400" cy="990600"/>
          </a:xfrm>
        </p:spPr>
        <p:txBody>
          <a:bodyPr/>
          <a:lstStyle/>
          <a:p>
            <a:pPr eaLnBrk="1" hangingPunct="1"/>
            <a:r>
              <a:rPr lang="en-US" sz="3600" b="1" dirty="0" smtClean="0">
                <a:latin typeface="Arial" charset="0"/>
                <a:cs typeface="Arial" charset="0"/>
              </a:rPr>
              <a:t>Categories of Objectives cont…</a:t>
            </a:r>
          </a:p>
        </p:txBody>
      </p:sp>
      <p:sp>
        <p:nvSpPr>
          <p:cNvPr id="40963" name="Content Placeholder 2"/>
          <p:cNvSpPr>
            <a:spLocks noGrp="1"/>
          </p:cNvSpPr>
          <p:nvPr>
            <p:ph sz="quarter" idx="1"/>
          </p:nvPr>
        </p:nvSpPr>
        <p:spPr>
          <a:xfrm>
            <a:off x="457200" y="1600200"/>
            <a:ext cx="8229600" cy="4419600"/>
          </a:xfrm>
        </p:spPr>
        <p:txBody>
          <a:bodyPr/>
          <a:lstStyle/>
          <a:p>
            <a:pPr eaLnBrk="1" hangingPunct="1">
              <a:buFont typeface="Arial" charset="0"/>
              <a:buNone/>
            </a:pPr>
            <a:r>
              <a:rPr lang="en-US" b="1" dirty="0" smtClean="0">
                <a:latin typeface="Arial" charset="0"/>
                <a:cs typeface="Arial" charset="0"/>
              </a:rPr>
              <a:t>B. Affective objectives(heart )</a:t>
            </a:r>
          </a:p>
          <a:p>
            <a:pPr algn="just" eaLnBrk="1" hangingPunct="1">
              <a:buFont typeface="Wingdings" pitchFamily="2" charset="2"/>
              <a:buChar char="q"/>
            </a:pPr>
            <a:r>
              <a:rPr lang="en-US" dirty="0" smtClean="0">
                <a:latin typeface="Arial" charset="0"/>
                <a:cs typeface="Arial" charset="0"/>
              </a:rPr>
              <a:t> </a:t>
            </a:r>
            <a:r>
              <a:rPr lang="en-US" sz="2800" dirty="0" smtClean="0">
                <a:latin typeface="Arial" charset="0"/>
                <a:cs typeface="Arial" charset="0"/>
              </a:rPr>
              <a:t>Deals with the learning of attitudes, feelings, values and applications  or concerned with changing attitudes and behavior</a:t>
            </a:r>
          </a:p>
          <a:p>
            <a:pPr algn="just" eaLnBrk="1" hangingPunct="1">
              <a:buFont typeface="Wingdings" pitchFamily="2" charset="2"/>
              <a:buChar char="q"/>
            </a:pPr>
            <a:r>
              <a:rPr lang="en-US" sz="2800" dirty="0" smtClean="0">
                <a:latin typeface="Arial" charset="0"/>
                <a:cs typeface="Arial" charset="0"/>
              </a:rPr>
              <a:t> This domain deals with attitudes, motivation, willingness to participate, valuing what is being learned, and ultimately incorporating the values of a discipline into a way of life.</a:t>
            </a:r>
          </a:p>
        </p:txBody>
      </p:sp>
      <p:sp>
        <p:nvSpPr>
          <p:cNvPr id="5" name="Slide Number Placeholder 4"/>
          <p:cNvSpPr>
            <a:spLocks noGrp="1"/>
          </p:cNvSpPr>
          <p:nvPr>
            <p:ph type="sldNum" sz="quarter" idx="12"/>
          </p:nvPr>
        </p:nvSpPr>
        <p:spPr/>
        <p:txBody>
          <a:bodyPr/>
          <a:lstStyle/>
          <a:p>
            <a:fld id="{6844D71D-ABA2-47E9-9CAF-EC0BD211F77F}" type="slidenum">
              <a:rPr lang="en-US" smtClean="0"/>
              <a:pPr/>
              <a:t>105</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C7890300-8C6C-4421-9762-24181D884E23}"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p:cNvSpPr>
            <a:spLocks noGrp="1"/>
          </p:cNvSpPr>
          <p:nvPr>
            <p:ph type="title"/>
          </p:nvPr>
        </p:nvSpPr>
        <p:spPr>
          <a:xfrm>
            <a:off x="457200" y="274638"/>
            <a:ext cx="8229600" cy="639762"/>
          </a:xfrm>
        </p:spPr>
        <p:txBody>
          <a:bodyPr>
            <a:normAutofit fontScale="90000"/>
          </a:bodyPr>
          <a:lstStyle/>
          <a:p>
            <a:pPr eaLnBrk="1" fontAlgn="auto" hangingPunct="1">
              <a:spcAft>
                <a:spcPts val="0"/>
              </a:spcAft>
              <a:defRPr/>
            </a:pPr>
            <a:r>
              <a:rPr lang="en-US" sz="3600" b="1" dirty="0" smtClean="0">
                <a:latin typeface="Arial" charset="0"/>
                <a:cs typeface="Arial" charset="0"/>
              </a:rPr>
              <a:t>Levels of Affective Domain</a:t>
            </a:r>
            <a:endParaRPr lang="en-US" sz="3600" dirty="0" smtClean="0"/>
          </a:p>
        </p:txBody>
      </p:sp>
      <p:sp>
        <p:nvSpPr>
          <p:cNvPr id="41987" name="Content Placeholder 2"/>
          <p:cNvSpPr>
            <a:spLocks noGrp="1"/>
          </p:cNvSpPr>
          <p:nvPr>
            <p:ph sz="quarter" idx="1"/>
          </p:nvPr>
        </p:nvSpPr>
        <p:spPr>
          <a:xfrm>
            <a:off x="304800" y="1219200"/>
            <a:ext cx="8382000" cy="5334000"/>
          </a:xfrm>
        </p:spPr>
        <p:txBody>
          <a:bodyPr>
            <a:normAutofit/>
          </a:bodyPr>
          <a:lstStyle/>
          <a:p>
            <a:pPr marL="320040" indent="-320040" algn="just" eaLnBrk="1" fontAlgn="auto" hangingPunct="1">
              <a:spcAft>
                <a:spcPts val="0"/>
              </a:spcAft>
              <a:buFont typeface="Arial" charset="0"/>
              <a:buNone/>
              <a:defRPr/>
            </a:pPr>
            <a:r>
              <a:rPr lang="en-US" sz="2800" dirty="0" smtClean="0">
                <a:latin typeface="Arial" charset="0"/>
                <a:cs typeface="Arial" charset="0"/>
              </a:rPr>
              <a:t>  </a:t>
            </a:r>
          </a:p>
          <a:p>
            <a:pPr marL="320040" indent="-320040" algn="just" eaLnBrk="1" fontAlgn="auto" hangingPunct="1">
              <a:spcAft>
                <a:spcPts val="0"/>
              </a:spcAft>
              <a:buFont typeface="Arial" charset="0"/>
              <a:buNone/>
              <a:defRPr/>
            </a:pPr>
            <a:r>
              <a:rPr lang="en-US" sz="2800" dirty="0" smtClean="0">
                <a:latin typeface="Arial" charset="0"/>
                <a:cs typeface="Arial" charset="0"/>
              </a:rPr>
              <a:t>Bloom </a:t>
            </a:r>
            <a:r>
              <a:rPr lang="en-US" sz="2800" i="1" dirty="0" smtClean="0">
                <a:latin typeface="Arial" charset="0"/>
                <a:cs typeface="Arial" charset="0"/>
              </a:rPr>
              <a:t>et al., </a:t>
            </a:r>
            <a:r>
              <a:rPr lang="en-US" sz="2800" dirty="0" smtClean="0">
                <a:latin typeface="Arial" charset="0"/>
                <a:cs typeface="Arial" charset="0"/>
              </a:rPr>
              <a:t>(1956) classify the affective domain in five categories as follows:</a:t>
            </a:r>
          </a:p>
          <a:p>
            <a:pPr marL="514350" indent="-514350" algn="just" eaLnBrk="1" fontAlgn="auto" hangingPunct="1">
              <a:spcAft>
                <a:spcPts val="0"/>
              </a:spcAft>
              <a:buFont typeface="Arial" charset="0"/>
              <a:buAutoNum type="arabicPeriod"/>
              <a:defRPr/>
            </a:pPr>
            <a:r>
              <a:rPr lang="en-US" sz="2800" b="1" dirty="0" smtClean="0">
                <a:latin typeface="Arial" charset="0"/>
                <a:cs typeface="Arial" charset="0"/>
              </a:rPr>
              <a:t>Receiving(willingness to listen)</a:t>
            </a:r>
            <a:endParaRPr lang="en-US" sz="2800" dirty="0" smtClean="0">
              <a:latin typeface="Arial" charset="0"/>
              <a:cs typeface="Arial" charset="0"/>
            </a:endParaRPr>
          </a:p>
          <a:p>
            <a:pPr marL="514350" indent="-514350" algn="just" eaLnBrk="1" fontAlgn="auto" hangingPunct="1">
              <a:spcAft>
                <a:spcPts val="0"/>
              </a:spcAft>
              <a:buFont typeface="Wingdings" pitchFamily="2" charset="2"/>
              <a:buChar char="§"/>
              <a:defRPr/>
            </a:pPr>
            <a:r>
              <a:rPr lang="en-US" sz="2800" dirty="0" smtClean="0">
                <a:latin typeface="Arial" charset="0"/>
                <a:cs typeface="Arial" charset="0"/>
              </a:rPr>
              <a:t>This is being aware or conscious of an event</a:t>
            </a:r>
          </a:p>
          <a:p>
            <a:pPr marL="320040" indent="-320040" algn="just" eaLnBrk="1" fontAlgn="auto" hangingPunct="1">
              <a:spcAft>
                <a:spcPts val="0"/>
              </a:spcAft>
              <a:buFont typeface="Wingdings" pitchFamily="2" charset="2"/>
              <a:buChar char="§"/>
              <a:defRPr/>
            </a:pPr>
            <a:r>
              <a:rPr lang="en-US" sz="2800" dirty="0" smtClean="0">
                <a:latin typeface="Arial" pitchFamily="34" charset="0"/>
                <a:cs typeface="Arial" pitchFamily="34" charset="0"/>
              </a:rPr>
              <a:t>Simply listening and being attentive are the expectations.</a:t>
            </a:r>
          </a:p>
          <a:p>
            <a:pPr marL="320040" indent="-320040" algn="just" eaLnBrk="1" fontAlgn="auto" hangingPunct="1">
              <a:spcAft>
                <a:spcPts val="0"/>
              </a:spcAft>
              <a:buFont typeface="Arial" charset="0"/>
              <a:buNone/>
              <a:defRPr/>
            </a:pPr>
            <a:r>
              <a:rPr lang="en-US" sz="2800" i="1" dirty="0" smtClean="0">
                <a:latin typeface="Arial" pitchFamily="34" charset="0"/>
                <a:cs typeface="Arial" pitchFamily="34" charset="0"/>
              </a:rPr>
              <a:t>Example</a:t>
            </a:r>
            <a:r>
              <a:rPr lang="en-US" sz="2800" b="1" i="1" dirty="0" smtClean="0">
                <a:latin typeface="Arial" pitchFamily="34" charset="0"/>
                <a:cs typeface="Arial" pitchFamily="34" charset="0"/>
              </a:rPr>
              <a:t>: </a:t>
            </a:r>
            <a:r>
              <a:rPr lang="en-US" sz="2800" i="1" dirty="0" smtClean="0">
                <a:latin typeface="Arial" pitchFamily="34" charset="0"/>
                <a:cs typeface="Arial" pitchFamily="34" charset="0"/>
              </a:rPr>
              <a:t>The pupil will listen to the music on the cassette player</a:t>
            </a:r>
            <a:endParaRPr lang="en-US" sz="2800" dirty="0" smtClean="0">
              <a:latin typeface="Arial" pitchFamily="34" charset="0"/>
              <a:cs typeface="Arial" pitchFamily="34" charset="0"/>
            </a:endParaRPr>
          </a:p>
          <a:p>
            <a:pPr marL="320040" indent="-320040" algn="just" eaLnBrk="1" fontAlgn="auto" hangingPunct="1">
              <a:spcAft>
                <a:spcPts val="0"/>
              </a:spcAft>
              <a:buFont typeface="Wingdings"/>
              <a:buChar char=""/>
              <a:defRPr/>
            </a:pPr>
            <a:r>
              <a:rPr lang="en-US" b="1" dirty="0" smtClean="0">
                <a:latin typeface="Arial" pitchFamily="34" charset="0"/>
                <a:cs typeface="Arial" pitchFamily="34" charset="0"/>
              </a:rPr>
              <a:t>Key terms used</a:t>
            </a:r>
            <a:r>
              <a:rPr lang="en-US" dirty="0" smtClean="0">
                <a:latin typeface="Arial" pitchFamily="34" charset="0"/>
                <a:cs typeface="Arial" pitchFamily="34" charset="0"/>
              </a:rPr>
              <a:t>: To accept, to attend,  to develop, to recognize e.t.c</a:t>
            </a:r>
          </a:p>
          <a:p>
            <a:pPr marL="320040" indent="-320040" eaLnBrk="1" fontAlgn="auto" hangingPunct="1">
              <a:spcAft>
                <a:spcPts val="0"/>
              </a:spcAft>
              <a:buFont typeface="Wingdings"/>
              <a:buChar char=""/>
              <a:defRPr/>
            </a:pPr>
            <a:endParaRPr lang="en-US" dirty="0" smtClean="0"/>
          </a:p>
          <a:p>
            <a:pPr marL="320040" indent="-320040" eaLnBrk="1" fontAlgn="auto" hangingPunct="1">
              <a:spcAft>
                <a:spcPts val="0"/>
              </a:spcAft>
              <a:buFont typeface="Arial" charset="0"/>
              <a:buNone/>
              <a:defRPr/>
            </a:pPr>
            <a:endParaRPr lang="en-US" b="1" dirty="0" smtClean="0"/>
          </a:p>
          <a:p>
            <a:pPr marL="320040" indent="-320040" eaLnBrk="1" fontAlgn="auto" hangingPunct="1">
              <a:spcAft>
                <a:spcPts val="0"/>
              </a:spcAft>
              <a:buFont typeface="Arial" charset="0"/>
              <a:buNone/>
              <a:defRPr/>
            </a:pPr>
            <a:endParaRPr lang="en-US" dirty="0" smtClean="0"/>
          </a:p>
        </p:txBody>
      </p:sp>
      <p:sp>
        <p:nvSpPr>
          <p:cNvPr id="5" name="Slide Number Placeholder 4"/>
          <p:cNvSpPr>
            <a:spLocks noGrp="1"/>
          </p:cNvSpPr>
          <p:nvPr>
            <p:ph type="sldNum" sz="quarter" idx="12"/>
          </p:nvPr>
        </p:nvSpPr>
        <p:spPr/>
        <p:txBody>
          <a:bodyPr/>
          <a:lstStyle/>
          <a:p>
            <a:fld id="{6844D71D-ABA2-47E9-9CAF-EC0BD211F77F}" type="slidenum">
              <a:rPr lang="en-US" smtClean="0"/>
              <a:pPr/>
              <a:t>106</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D00A1C27-51B9-4256-9CBA-B62FA90835EF}"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itle 1"/>
          <p:cNvSpPr>
            <a:spLocks noGrp="1"/>
          </p:cNvSpPr>
          <p:nvPr>
            <p:ph type="title"/>
          </p:nvPr>
        </p:nvSpPr>
        <p:spPr>
          <a:xfrm>
            <a:off x="457200" y="274638"/>
            <a:ext cx="8229600" cy="715962"/>
          </a:xfrm>
        </p:spPr>
        <p:txBody>
          <a:bodyPr/>
          <a:lstStyle/>
          <a:p>
            <a:pPr eaLnBrk="1" hangingPunct="1"/>
            <a:r>
              <a:rPr lang="en-US" sz="3600" b="1" dirty="0" smtClean="0">
                <a:latin typeface="Arial" charset="0"/>
                <a:cs typeface="Arial" charset="0"/>
              </a:rPr>
              <a:t>Levels of Affective Domain cont…</a:t>
            </a:r>
            <a:endParaRPr lang="en-US" sz="3600" dirty="0" smtClean="0"/>
          </a:p>
        </p:txBody>
      </p:sp>
      <p:sp>
        <p:nvSpPr>
          <p:cNvPr id="43011" name="Content Placeholder 2"/>
          <p:cNvSpPr>
            <a:spLocks noGrp="1"/>
          </p:cNvSpPr>
          <p:nvPr>
            <p:ph sz="quarter" idx="1"/>
          </p:nvPr>
        </p:nvSpPr>
        <p:spPr>
          <a:xfrm>
            <a:off x="457200" y="1143000"/>
            <a:ext cx="8229600" cy="5334000"/>
          </a:xfrm>
        </p:spPr>
        <p:txBody>
          <a:bodyPr>
            <a:normAutofit/>
          </a:bodyPr>
          <a:lstStyle/>
          <a:p>
            <a:pPr marL="320040" indent="-320040" algn="just" eaLnBrk="1" fontAlgn="auto" hangingPunct="1">
              <a:spcAft>
                <a:spcPts val="0"/>
              </a:spcAft>
              <a:buFont typeface="Arial" charset="0"/>
              <a:buNone/>
              <a:defRPr/>
            </a:pPr>
            <a:endParaRPr lang="en-US" b="1" dirty="0" smtClean="0"/>
          </a:p>
          <a:p>
            <a:pPr marL="320040" indent="-320040" algn="just" eaLnBrk="1" fontAlgn="auto" hangingPunct="1">
              <a:spcAft>
                <a:spcPts val="0"/>
              </a:spcAft>
              <a:buFont typeface="Arial" charset="0"/>
              <a:buNone/>
              <a:defRPr/>
            </a:pPr>
            <a:r>
              <a:rPr lang="en-US" b="1" dirty="0" smtClean="0"/>
              <a:t>2.</a:t>
            </a:r>
            <a:r>
              <a:rPr lang="en-US" sz="2800" b="1" dirty="0" smtClean="0">
                <a:latin typeface="Arial" charset="0"/>
                <a:cs typeface="Arial" charset="0"/>
              </a:rPr>
              <a:t>  Responding(willingness to participate)</a:t>
            </a:r>
            <a:endParaRPr lang="en-US" sz="2800" dirty="0" smtClean="0">
              <a:latin typeface="Arial" charset="0"/>
              <a:cs typeface="Arial" charset="0"/>
            </a:endParaRPr>
          </a:p>
          <a:p>
            <a:pPr marL="320040" indent="-320040" algn="just" eaLnBrk="1" fontAlgn="auto" hangingPunct="1">
              <a:spcAft>
                <a:spcPts val="0"/>
              </a:spcAft>
              <a:buFont typeface="Wingdings" pitchFamily="2" charset="2"/>
              <a:buChar char="§"/>
              <a:defRPr/>
            </a:pPr>
            <a:r>
              <a:rPr lang="en-US" sz="2800" dirty="0" smtClean="0">
                <a:latin typeface="Arial" charset="0"/>
                <a:cs typeface="Arial" charset="0"/>
              </a:rPr>
              <a:t>This is a reaction to an event </a:t>
            </a:r>
          </a:p>
          <a:p>
            <a:pPr marL="320040" indent="-320040" algn="just" eaLnBrk="1" fontAlgn="auto" hangingPunct="1">
              <a:spcAft>
                <a:spcPts val="0"/>
              </a:spcAft>
              <a:buFont typeface="Arial" charset="0"/>
              <a:buNone/>
              <a:defRPr/>
            </a:pPr>
            <a:r>
              <a:rPr lang="en-US" sz="2800" dirty="0" smtClean="0">
                <a:latin typeface="Arial" charset="0"/>
                <a:cs typeface="Arial" charset="0"/>
              </a:rPr>
              <a:t>-Active attention to a certain phenomena</a:t>
            </a:r>
          </a:p>
          <a:p>
            <a:pPr marL="320040" indent="-320040" algn="just" eaLnBrk="1" fontAlgn="auto" hangingPunct="1">
              <a:spcAft>
                <a:spcPts val="0"/>
              </a:spcAft>
              <a:buFont typeface="Arial" charset="0"/>
              <a:buNone/>
              <a:defRPr/>
            </a:pPr>
            <a:r>
              <a:rPr lang="en-US" sz="2800" dirty="0" smtClean="0">
                <a:latin typeface="Arial" charset="0"/>
                <a:cs typeface="Arial" charset="0"/>
              </a:rPr>
              <a:t> One is expected to obey, participate, or respond willingly when asked or directed to do something.</a:t>
            </a:r>
            <a:endParaRPr lang="en-US" sz="2800" i="1" dirty="0" smtClean="0">
              <a:latin typeface="Arial" charset="0"/>
              <a:cs typeface="Arial" charset="0"/>
            </a:endParaRPr>
          </a:p>
          <a:p>
            <a:pPr marL="320040" indent="-320040" algn="just" eaLnBrk="1" fontAlgn="auto" hangingPunct="1">
              <a:spcAft>
                <a:spcPts val="0"/>
              </a:spcAft>
              <a:buFont typeface="Arial" charset="0"/>
              <a:buNone/>
              <a:defRPr/>
            </a:pPr>
            <a:r>
              <a:rPr lang="en-US" sz="2800" i="1" dirty="0" smtClean="0">
                <a:latin typeface="Arial" charset="0"/>
                <a:cs typeface="Arial" charset="0"/>
              </a:rPr>
              <a:t>Example:</a:t>
            </a:r>
            <a:r>
              <a:rPr lang="en-US" sz="2800" dirty="0" smtClean="0">
                <a:latin typeface="Arial" charset="0"/>
                <a:cs typeface="Arial" charset="0"/>
              </a:rPr>
              <a:t> Participate in the group's discussion.</a:t>
            </a:r>
            <a:endParaRPr lang="en-US" sz="2800" i="1" dirty="0" smtClean="0">
              <a:latin typeface="Arial" charset="0"/>
              <a:cs typeface="Arial" charset="0"/>
            </a:endParaRPr>
          </a:p>
          <a:p>
            <a:pPr marL="320040" indent="-320040" algn="just" eaLnBrk="1" fontAlgn="auto" hangingPunct="1">
              <a:spcAft>
                <a:spcPts val="0"/>
              </a:spcAft>
              <a:buFont typeface="Wingdings"/>
              <a:buChar char=""/>
              <a:defRPr/>
            </a:pPr>
            <a:r>
              <a:rPr lang="en-US" sz="2800" b="1" dirty="0" smtClean="0">
                <a:latin typeface="Arial" charset="0"/>
                <a:cs typeface="Arial" charset="0"/>
              </a:rPr>
              <a:t>Key terms used:</a:t>
            </a:r>
            <a:r>
              <a:rPr lang="en-US" sz="2800" dirty="0" smtClean="0">
                <a:latin typeface="Arial" charset="0"/>
                <a:cs typeface="Arial" charset="0"/>
              </a:rPr>
              <a:t>  To Complete, to comply, to cooperate, to discuss, to examine, to respond</a:t>
            </a:r>
            <a:r>
              <a:rPr lang="en-US" sz="2800" b="1" dirty="0" smtClean="0">
                <a:latin typeface="Arial" charset="0"/>
                <a:cs typeface="Arial" charset="0"/>
              </a:rPr>
              <a:t> </a:t>
            </a:r>
            <a:r>
              <a:rPr lang="en-US" sz="2800" dirty="0" smtClean="0">
                <a:latin typeface="Arial" charset="0"/>
                <a:cs typeface="Arial" charset="0"/>
              </a:rPr>
              <a:t>e.t.c</a:t>
            </a:r>
          </a:p>
        </p:txBody>
      </p:sp>
      <p:sp>
        <p:nvSpPr>
          <p:cNvPr id="5" name="Slide Number Placeholder 4"/>
          <p:cNvSpPr>
            <a:spLocks noGrp="1"/>
          </p:cNvSpPr>
          <p:nvPr>
            <p:ph type="sldNum" sz="quarter" idx="12"/>
          </p:nvPr>
        </p:nvSpPr>
        <p:spPr/>
        <p:txBody>
          <a:bodyPr/>
          <a:lstStyle/>
          <a:p>
            <a:fld id="{6844D71D-ABA2-47E9-9CAF-EC0BD211F77F}" type="slidenum">
              <a:rPr lang="en-US" smtClean="0"/>
              <a:pPr/>
              <a:t>107</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B47AEC5A-4A9A-4271-AB15-769A7DBEC897}"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1"/>
          <p:cNvSpPr>
            <a:spLocks noGrp="1"/>
          </p:cNvSpPr>
          <p:nvPr>
            <p:ph type="title"/>
          </p:nvPr>
        </p:nvSpPr>
        <p:spPr>
          <a:xfrm>
            <a:off x="457200" y="274638"/>
            <a:ext cx="8229600" cy="639762"/>
          </a:xfrm>
        </p:spPr>
        <p:txBody>
          <a:bodyPr>
            <a:normAutofit fontScale="90000"/>
          </a:bodyPr>
          <a:lstStyle/>
          <a:p>
            <a:pPr eaLnBrk="1" fontAlgn="auto" hangingPunct="1">
              <a:spcAft>
                <a:spcPts val="0"/>
              </a:spcAft>
              <a:defRPr/>
            </a:pPr>
            <a:r>
              <a:rPr lang="en-US" sz="3600" b="1" dirty="0" smtClean="0">
                <a:latin typeface="Arial" charset="0"/>
                <a:cs typeface="Arial" charset="0"/>
              </a:rPr>
              <a:t>Levels of Affective Domain cont…</a:t>
            </a:r>
            <a:endParaRPr lang="en-US" sz="3600" dirty="0" smtClean="0"/>
          </a:p>
        </p:txBody>
      </p:sp>
      <p:sp>
        <p:nvSpPr>
          <p:cNvPr id="44035" name="Content Placeholder 2"/>
          <p:cNvSpPr>
            <a:spLocks noGrp="1"/>
          </p:cNvSpPr>
          <p:nvPr>
            <p:ph sz="quarter" idx="1"/>
          </p:nvPr>
        </p:nvSpPr>
        <p:spPr>
          <a:xfrm>
            <a:off x="228600" y="914400"/>
            <a:ext cx="8686800" cy="5715000"/>
          </a:xfrm>
        </p:spPr>
        <p:txBody>
          <a:bodyPr>
            <a:normAutofit lnSpcReduction="10000"/>
          </a:bodyPr>
          <a:lstStyle/>
          <a:p>
            <a:pPr marL="320040" indent="-320040" algn="just" eaLnBrk="1" fontAlgn="auto" hangingPunct="1">
              <a:spcAft>
                <a:spcPts val="0"/>
              </a:spcAft>
              <a:buFont typeface="Arial" charset="0"/>
              <a:buNone/>
              <a:defRPr/>
            </a:pPr>
            <a:r>
              <a:rPr lang="en-US" b="1" dirty="0" smtClean="0">
                <a:latin typeface="Arial" charset="0"/>
                <a:cs typeface="Arial" charset="0"/>
              </a:rPr>
              <a:t> </a:t>
            </a:r>
          </a:p>
          <a:p>
            <a:pPr marL="320040" indent="-320040" algn="just" eaLnBrk="1" fontAlgn="auto" hangingPunct="1">
              <a:spcAft>
                <a:spcPts val="0"/>
              </a:spcAft>
              <a:buFont typeface="Arial" charset="0"/>
              <a:buNone/>
              <a:defRPr/>
            </a:pPr>
            <a:endParaRPr lang="en-US" sz="2800" b="1" dirty="0" smtClean="0">
              <a:latin typeface="Arial" charset="0"/>
              <a:cs typeface="Arial" charset="0"/>
            </a:endParaRPr>
          </a:p>
          <a:p>
            <a:pPr marL="320040" indent="-320040" algn="just" eaLnBrk="1" fontAlgn="auto" hangingPunct="1">
              <a:spcAft>
                <a:spcPts val="0"/>
              </a:spcAft>
              <a:buFont typeface="Arial" charset="0"/>
              <a:buNone/>
              <a:defRPr/>
            </a:pPr>
            <a:r>
              <a:rPr lang="en-US" sz="2800" b="1" dirty="0" smtClean="0">
                <a:latin typeface="Arial" charset="0"/>
                <a:cs typeface="Arial" charset="0"/>
              </a:rPr>
              <a:t>3. Valuing(Willingness to be involved)</a:t>
            </a:r>
            <a:endParaRPr lang="en-US" sz="2800" dirty="0" smtClean="0">
              <a:latin typeface="Arial" charset="0"/>
              <a:cs typeface="Arial" charset="0"/>
            </a:endParaRPr>
          </a:p>
          <a:p>
            <a:pPr marL="320040" indent="-320040" algn="just" eaLnBrk="1" fontAlgn="auto" hangingPunct="1">
              <a:spcAft>
                <a:spcPts val="0"/>
              </a:spcAft>
              <a:buFont typeface="Wingdings" pitchFamily="2" charset="2"/>
              <a:buChar char="§"/>
              <a:defRPr/>
            </a:pPr>
            <a:r>
              <a:rPr lang="en-US" sz="2800" dirty="0" smtClean="0">
                <a:latin typeface="Arial" charset="0"/>
                <a:cs typeface="Arial" charset="0"/>
              </a:rPr>
              <a:t>Attaching value to something and expressing personal opinions or attitude in situations where one is neither forced nor asked to comply. </a:t>
            </a:r>
          </a:p>
          <a:p>
            <a:pPr marL="320040" indent="-320040" algn="just" eaLnBrk="1" fontAlgn="auto" hangingPunct="1">
              <a:spcAft>
                <a:spcPts val="0"/>
              </a:spcAft>
              <a:buFont typeface="Wingdings" pitchFamily="2" charset="2"/>
              <a:buChar char="§"/>
              <a:defRPr/>
            </a:pPr>
            <a:r>
              <a:rPr lang="en-US" sz="2800" dirty="0" smtClean="0">
                <a:latin typeface="Arial" charset="0"/>
                <a:cs typeface="Arial" charset="0"/>
              </a:rPr>
              <a:t>One is expected to demonstrate a preference or display a high degree of certainty and passion/confidence/assurance.</a:t>
            </a:r>
          </a:p>
          <a:p>
            <a:pPr marL="320040" indent="-320040" algn="just" eaLnBrk="1" fontAlgn="auto" hangingPunct="1">
              <a:spcAft>
                <a:spcPts val="0"/>
              </a:spcAft>
              <a:buFont typeface="Arial" charset="0"/>
              <a:buNone/>
              <a:defRPr/>
            </a:pPr>
            <a:r>
              <a:rPr lang="en-US" sz="2800" dirty="0" smtClean="0">
                <a:latin typeface="Arial" charset="0"/>
                <a:cs typeface="Arial" charset="0"/>
              </a:rPr>
              <a:t>Eg:Form IV students will sponsor the F II students to go for a cultural show at the Nairobi theatre</a:t>
            </a:r>
          </a:p>
          <a:p>
            <a:pPr marL="320040" indent="-320040" algn="just" eaLnBrk="1" fontAlgn="auto" hangingPunct="1">
              <a:spcAft>
                <a:spcPts val="0"/>
              </a:spcAft>
              <a:buFont typeface="Wingdings"/>
              <a:buChar char=""/>
              <a:defRPr/>
            </a:pPr>
            <a:r>
              <a:rPr lang="en-US" sz="2800" b="1" dirty="0" smtClean="0">
                <a:latin typeface="Arial" charset="0"/>
                <a:cs typeface="Arial" charset="0"/>
              </a:rPr>
              <a:t>Key terms used: Argue, debate, organize, express etc</a:t>
            </a:r>
          </a:p>
        </p:txBody>
      </p:sp>
      <p:sp>
        <p:nvSpPr>
          <p:cNvPr id="5" name="Slide Number Placeholder 4"/>
          <p:cNvSpPr>
            <a:spLocks noGrp="1"/>
          </p:cNvSpPr>
          <p:nvPr>
            <p:ph type="sldNum" sz="quarter" idx="12"/>
          </p:nvPr>
        </p:nvSpPr>
        <p:spPr/>
        <p:txBody>
          <a:bodyPr/>
          <a:lstStyle/>
          <a:p>
            <a:fld id="{6844D71D-ABA2-47E9-9CAF-EC0BD211F77F}" type="slidenum">
              <a:rPr lang="en-US" smtClean="0"/>
              <a:pPr/>
              <a:t>108</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7FA728E9-F599-4B76-9008-59074B50119F}"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itle 1"/>
          <p:cNvSpPr>
            <a:spLocks noGrp="1"/>
          </p:cNvSpPr>
          <p:nvPr>
            <p:ph type="title"/>
          </p:nvPr>
        </p:nvSpPr>
        <p:spPr>
          <a:xfrm>
            <a:off x="304800" y="152400"/>
            <a:ext cx="8382000" cy="685800"/>
          </a:xfrm>
        </p:spPr>
        <p:txBody>
          <a:bodyPr/>
          <a:lstStyle/>
          <a:p>
            <a:pPr eaLnBrk="1" hangingPunct="1"/>
            <a:r>
              <a:rPr lang="en-US" sz="3600" b="1" dirty="0" smtClean="0">
                <a:latin typeface="Arial" charset="0"/>
                <a:cs typeface="Arial" charset="0"/>
              </a:rPr>
              <a:t>Levels of Affective Domain cont…</a:t>
            </a:r>
            <a:endParaRPr lang="en-US" sz="3600" dirty="0" smtClean="0"/>
          </a:p>
        </p:txBody>
      </p:sp>
      <p:sp>
        <p:nvSpPr>
          <p:cNvPr id="45059" name="Content Placeholder 2"/>
          <p:cNvSpPr>
            <a:spLocks noGrp="1"/>
          </p:cNvSpPr>
          <p:nvPr>
            <p:ph sz="quarter" idx="1"/>
          </p:nvPr>
        </p:nvSpPr>
        <p:spPr>
          <a:xfrm>
            <a:off x="152400" y="762000"/>
            <a:ext cx="8763000" cy="6096000"/>
          </a:xfrm>
        </p:spPr>
        <p:txBody>
          <a:bodyPr>
            <a:normAutofit fontScale="55000" lnSpcReduction="20000"/>
          </a:bodyPr>
          <a:lstStyle/>
          <a:p>
            <a:pPr marL="320040" indent="-320040" algn="just" eaLnBrk="1" fontAlgn="auto" hangingPunct="1">
              <a:spcAft>
                <a:spcPts val="0"/>
              </a:spcAft>
              <a:buFont typeface="Arial" charset="0"/>
              <a:buNone/>
              <a:defRPr/>
            </a:pPr>
            <a:endParaRPr lang="en-US" b="1" dirty="0" smtClean="0">
              <a:latin typeface="Arial" charset="0"/>
              <a:cs typeface="Arial" charset="0"/>
            </a:endParaRPr>
          </a:p>
          <a:p>
            <a:pPr marL="320040" indent="-320040" algn="just" eaLnBrk="1" fontAlgn="auto" hangingPunct="1">
              <a:spcAft>
                <a:spcPts val="0"/>
              </a:spcAft>
              <a:buFont typeface="Arial" charset="0"/>
              <a:buNone/>
              <a:defRPr/>
            </a:pPr>
            <a:endParaRPr lang="en-US" b="1" dirty="0" smtClean="0">
              <a:latin typeface="Arial" charset="0"/>
              <a:cs typeface="Arial" charset="0"/>
            </a:endParaRPr>
          </a:p>
          <a:p>
            <a:pPr marL="320040" indent="-320040" algn="just" eaLnBrk="1" fontAlgn="auto" hangingPunct="1">
              <a:spcAft>
                <a:spcPts val="0"/>
              </a:spcAft>
              <a:buFont typeface="Arial" charset="0"/>
              <a:buNone/>
              <a:defRPr/>
            </a:pPr>
            <a:r>
              <a:rPr lang="en-US" b="1" dirty="0" smtClean="0">
                <a:latin typeface="Arial" charset="0"/>
                <a:cs typeface="Arial" charset="0"/>
              </a:rPr>
              <a:t> </a:t>
            </a:r>
            <a:r>
              <a:rPr lang="en-US" sz="5100" b="1" dirty="0" smtClean="0">
                <a:latin typeface="Arial" charset="0"/>
                <a:cs typeface="Arial" charset="0"/>
              </a:rPr>
              <a:t>4. Organization(willingness to be an advocate)</a:t>
            </a:r>
            <a:endParaRPr lang="en-US" sz="5100" dirty="0" smtClean="0">
              <a:latin typeface="Arial" charset="0"/>
              <a:cs typeface="Arial" charset="0"/>
            </a:endParaRPr>
          </a:p>
          <a:p>
            <a:pPr marL="320040" indent="-320040" algn="just" eaLnBrk="1" fontAlgn="auto" hangingPunct="1">
              <a:spcAft>
                <a:spcPts val="0"/>
              </a:spcAft>
              <a:buFont typeface="Arial" charset="0"/>
              <a:buNone/>
              <a:defRPr/>
            </a:pPr>
            <a:r>
              <a:rPr lang="en-US" sz="5100" dirty="0" smtClean="0">
                <a:latin typeface="Arial" charset="0"/>
                <a:cs typeface="Arial" charset="0"/>
              </a:rPr>
              <a:t>-Involves commitment to a set of values</a:t>
            </a:r>
          </a:p>
          <a:p>
            <a:pPr marL="320040" indent="-320040" algn="just" eaLnBrk="1" fontAlgn="auto" hangingPunct="1">
              <a:spcAft>
                <a:spcPts val="0"/>
              </a:spcAft>
              <a:buFont typeface="Arial" charset="0"/>
              <a:buNone/>
              <a:defRPr/>
            </a:pPr>
            <a:r>
              <a:rPr lang="en-US" sz="5100" dirty="0" smtClean="0">
                <a:latin typeface="Arial" charset="0"/>
                <a:cs typeface="Arial" charset="0"/>
              </a:rPr>
              <a:t> This level involves:</a:t>
            </a:r>
          </a:p>
          <a:p>
            <a:pPr marL="320040" indent="-320040" algn="just" eaLnBrk="1" fontAlgn="auto" hangingPunct="1">
              <a:spcAft>
                <a:spcPts val="0"/>
              </a:spcAft>
              <a:buFont typeface="Wingdings"/>
              <a:buChar char=""/>
              <a:defRPr/>
            </a:pPr>
            <a:r>
              <a:rPr lang="en-US" sz="5100" dirty="0" smtClean="0">
                <a:latin typeface="Arial" charset="0"/>
                <a:cs typeface="Arial" charset="0"/>
              </a:rPr>
              <a:t> forming a reason why one values certain things and not others</a:t>
            </a:r>
          </a:p>
          <a:p>
            <a:pPr marL="320040" indent="-320040" algn="just" eaLnBrk="1" fontAlgn="auto" hangingPunct="1">
              <a:spcAft>
                <a:spcPts val="0"/>
              </a:spcAft>
              <a:buFont typeface="Wingdings"/>
              <a:buChar char=""/>
              <a:defRPr/>
            </a:pPr>
            <a:r>
              <a:rPr lang="en-US" sz="5100" dirty="0" smtClean="0">
                <a:latin typeface="Arial" charset="0"/>
                <a:cs typeface="Arial" charset="0"/>
              </a:rPr>
              <a:t> making appropriate choices between things that are and are not valued. </a:t>
            </a:r>
          </a:p>
          <a:p>
            <a:pPr marL="320040" indent="-320040" algn="just" eaLnBrk="1" fontAlgn="auto" hangingPunct="1">
              <a:spcAft>
                <a:spcPts val="0"/>
              </a:spcAft>
              <a:buFont typeface="Wingdings"/>
              <a:buChar char=""/>
              <a:defRPr/>
            </a:pPr>
            <a:r>
              <a:rPr lang="en-US" sz="5100" dirty="0" smtClean="0">
                <a:latin typeface="Arial" charset="0"/>
                <a:cs typeface="Arial" charset="0"/>
              </a:rPr>
              <a:t>One is expected to organize likes and preferences into a value system and then to decide which ones will be dominant.</a:t>
            </a:r>
          </a:p>
          <a:p>
            <a:pPr marL="320040" indent="-320040" algn="just" eaLnBrk="1" fontAlgn="auto" hangingPunct="1">
              <a:spcAft>
                <a:spcPts val="0"/>
              </a:spcAft>
              <a:buFont typeface="Arial" charset="0"/>
              <a:buNone/>
              <a:defRPr/>
            </a:pPr>
            <a:r>
              <a:rPr lang="en-US" sz="5100" dirty="0" smtClean="0">
                <a:latin typeface="Arial" charset="0"/>
                <a:cs typeface="Arial" charset="0"/>
              </a:rPr>
              <a:t>e.g. Each student should be able to organize herself in a study group of six members</a:t>
            </a:r>
          </a:p>
          <a:p>
            <a:pPr marL="320040" indent="-320040" algn="just" eaLnBrk="1" fontAlgn="auto" hangingPunct="1">
              <a:spcAft>
                <a:spcPts val="0"/>
              </a:spcAft>
              <a:buFont typeface="Arial" charset="0"/>
              <a:buNone/>
              <a:defRPr/>
            </a:pPr>
            <a:r>
              <a:rPr lang="en-US" sz="5100" b="1" dirty="0" smtClean="0">
                <a:latin typeface="Arial" charset="0"/>
                <a:cs typeface="Arial" charset="0"/>
              </a:rPr>
              <a:t>Key words used:</a:t>
            </a:r>
            <a:r>
              <a:rPr lang="en-US" sz="5100" dirty="0" smtClean="0">
                <a:latin typeface="Arial" charset="0"/>
                <a:cs typeface="Arial" charset="0"/>
              </a:rPr>
              <a:t> organize, formulate, compare ,select</a:t>
            </a:r>
          </a:p>
          <a:p>
            <a:pPr marL="320040" indent="-320040" algn="just" eaLnBrk="1" fontAlgn="auto" hangingPunct="1">
              <a:spcAft>
                <a:spcPts val="0"/>
              </a:spcAft>
              <a:buFont typeface="Arial" charset="0"/>
              <a:buNone/>
              <a:defRPr/>
            </a:pPr>
            <a:endParaRPr lang="en-US" sz="5100" dirty="0" smtClean="0">
              <a:latin typeface="Arial" charset="0"/>
              <a:cs typeface="Arial" charset="0"/>
            </a:endParaRPr>
          </a:p>
        </p:txBody>
      </p:sp>
      <p:sp>
        <p:nvSpPr>
          <p:cNvPr id="5" name="Slide Number Placeholder 4"/>
          <p:cNvSpPr>
            <a:spLocks noGrp="1"/>
          </p:cNvSpPr>
          <p:nvPr>
            <p:ph type="sldNum" sz="quarter" idx="12"/>
          </p:nvPr>
        </p:nvSpPr>
        <p:spPr/>
        <p:txBody>
          <a:bodyPr/>
          <a:lstStyle/>
          <a:p>
            <a:fld id="{6844D71D-ABA2-47E9-9CAF-EC0BD211F77F}" type="slidenum">
              <a:rPr lang="en-US" smtClean="0"/>
              <a:pPr/>
              <a:t>109</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14A8A1A8-5299-4E7D-8121-4E781A016366}"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1"/>
          <p:cNvSpPr>
            <a:spLocks noGrp="1"/>
          </p:cNvSpPr>
          <p:nvPr>
            <p:ph type="title"/>
          </p:nvPr>
        </p:nvSpPr>
        <p:spPr>
          <a:xfrm>
            <a:off x="612775" y="228600"/>
            <a:ext cx="8153400" cy="990600"/>
          </a:xfrm>
        </p:spPr>
        <p:txBody>
          <a:bodyPr/>
          <a:lstStyle/>
          <a:p>
            <a:pPr eaLnBrk="1" hangingPunct="1"/>
            <a:r>
              <a:rPr lang="en-US" sz="3600" b="1" dirty="0" smtClean="0">
                <a:latin typeface="Arial" charset="0"/>
                <a:cs typeface="Arial" charset="0"/>
              </a:rPr>
              <a:t>Levels of Affective Domain cont…</a:t>
            </a:r>
            <a:endParaRPr lang="en-US" sz="3600" dirty="0" smtClean="0"/>
          </a:p>
        </p:txBody>
      </p:sp>
      <p:sp>
        <p:nvSpPr>
          <p:cNvPr id="46083" name="Content Placeholder 2"/>
          <p:cNvSpPr>
            <a:spLocks noGrp="1"/>
          </p:cNvSpPr>
          <p:nvPr>
            <p:ph sz="quarter" idx="1"/>
          </p:nvPr>
        </p:nvSpPr>
        <p:spPr>
          <a:xfrm>
            <a:off x="612775" y="1600200"/>
            <a:ext cx="8153400" cy="4495800"/>
          </a:xfrm>
        </p:spPr>
        <p:txBody>
          <a:bodyPr/>
          <a:lstStyle/>
          <a:p>
            <a:pPr eaLnBrk="1" hangingPunct="1">
              <a:buFont typeface="Wingdings" pitchFamily="2" charset="2"/>
              <a:buNone/>
            </a:pPr>
            <a:r>
              <a:rPr lang="en-US" sz="2800" b="1" dirty="0" smtClean="0">
                <a:latin typeface="Arial" charset="0"/>
                <a:cs typeface="Arial" charset="0"/>
              </a:rPr>
              <a:t>5. Characterization (willingness to change one’s behavior, lifestyle, or way of life)</a:t>
            </a:r>
          </a:p>
          <a:p>
            <a:pPr algn="just" eaLnBrk="1" hangingPunct="1">
              <a:buFont typeface="Arial" charset="0"/>
              <a:buNone/>
            </a:pPr>
            <a:r>
              <a:rPr lang="en-US" dirty="0" smtClean="0">
                <a:latin typeface="Arial" charset="0"/>
                <a:cs typeface="Arial" charset="0"/>
              </a:rPr>
              <a:t>-This involves total behavior consistent with internalized value systems</a:t>
            </a:r>
          </a:p>
          <a:p>
            <a:pPr algn="just" eaLnBrk="1" hangingPunct="1">
              <a:buFont typeface="Arial" charset="0"/>
              <a:buNone/>
            </a:pPr>
            <a:r>
              <a:rPr lang="en-US" dirty="0" smtClean="0">
                <a:latin typeface="Arial" charset="0"/>
                <a:cs typeface="Arial" charset="0"/>
              </a:rPr>
              <a:t>e.g. The students will be bound by the school rules </a:t>
            </a:r>
          </a:p>
          <a:p>
            <a:pPr eaLnBrk="1" hangingPunct="1"/>
            <a:endParaRPr lang="en-US" dirty="0" smtClean="0"/>
          </a:p>
        </p:txBody>
      </p:sp>
      <p:sp>
        <p:nvSpPr>
          <p:cNvPr id="5" name="Slide Number Placeholder 4"/>
          <p:cNvSpPr>
            <a:spLocks noGrp="1"/>
          </p:cNvSpPr>
          <p:nvPr>
            <p:ph type="sldNum" sz="quarter" idx="12"/>
          </p:nvPr>
        </p:nvSpPr>
        <p:spPr/>
        <p:txBody>
          <a:bodyPr/>
          <a:lstStyle/>
          <a:p>
            <a:fld id="{6844D71D-ABA2-47E9-9CAF-EC0BD211F77F}" type="slidenum">
              <a:rPr lang="en-US" smtClean="0"/>
              <a:pPr/>
              <a:t>110</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BE591404-6F57-4077-8B04-66D5BA2889A3}"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itle 1"/>
          <p:cNvSpPr>
            <a:spLocks noGrp="1"/>
          </p:cNvSpPr>
          <p:nvPr>
            <p:ph type="title"/>
          </p:nvPr>
        </p:nvSpPr>
        <p:spPr>
          <a:xfrm>
            <a:off x="457200" y="228600"/>
            <a:ext cx="8229600" cy="762000"/>
          </a:xfrm>
        </p:spPr>
        <p:txBody>
          <a:bodyPr/>
          <a:lstStyle/>
          <a:p>
            <a:pPr algn="ctr" eaLnBrk="1" hangingPunct="1"/>
            <a:r>
              <a:rPr lang="en-US" sz="3600" b="1" dirty="0" smtClean="0">
                <a:latin typeface="Arial" charset="0"/>
                <a:cs typeface="Arial" charset="0"/>
              </a:rPr>
              <a:t>Categories of Objectives cont…</a:t>
            </a:r>
            <a:endParaRPr lang="en-US" sz="3600" dirty="0" smtClean="0"/>
          </a:p>
        </p:txBody>
      </p:sp>
      <p:sp>
        <p:nvSpPr>
          <p:cNvPr id="47107" name="Content Placeholder 2"/>
          <p:cNvSpPr>
            <a:spLocks noGrp="1"/>
          </p:cNvSpPr>
          <p:nvPr>
            <p:ph sz="quarter" idx="1"/>
          </p:nvPr>
        </p:nvSpPr>
        <p:spPr>
          <a:xfrm>
            <a:off x="228600" y="914400"/>
            <a:ext cx="8458200" cy="5943600"/>
          </a:xfrm>
        </p:spPr>
        <p:txBody>
          <a:bodyPr>
            <a:normAutofit lnSpcReduction="10000"/>
          </a:bodyPr>
          <a:lstStyle/>
          <a:p>
            <a:pPr marL="320040" indent="-320040" algn="just" eaLnBrk="1" fontAlgn="auto" hangingPunct="1">
              <a:spcAft>
                <a:spcPts val="0"/>
              </a:spcAft>
              <a:buFont typeface="Arial" charset="0"/>
              <a:buNone/>
              <a:defRPr/>
            </a:pPr>
            <a:r>
              <a:rPr lang="en-US" sz="2800" b="1" dirty="0" smtClean="0">
                <a:latin typeface="Arial" charset="0"/>
                <a:cs typeface="Arial" charset="0"/>
              </a:rPr>
              <a:t>  </a:t>
            </a:r>
          </a:p>
          <a:p>
            <a:pPr marL="320040" indent="-320040" algn="just" eaLnBrk="1" fontAlgn="auto" hangingPunct="1">
              <a:spcAft>
                <a:spcPts val="0"/>
              </a:spcAft>
              <a:buFont typeface="Arial" charset="0"/>
              <a:buNone/>
              <a:defRPr/>
            </a:pPr>
            <a:r>
              <a:rPr lang="en-US" sz="2800" b="1" dirty="0" smtClean="0">
                <a:latin typeface="Arial" charset="0"/>
                <a:cs typeface="Arial" charset="0"/>
              </a:rPr>
              <a:t>C : Psychomotor (skills,) objectives</a:t>
            </a:r>
          </a:p>
          <a:p>
            <a:pPr marL="320040" indent="-320040" algn="just" eaLnBrk="1" fontAlgn="auto" hangingPunct="1">
              <a:spcAft>
                <a:spcPts val="0"/>
              </a:spcAft>
              <a:buFont typeface="Wingdings"/>
              <a:buChar char=""/>
              <a:defRPr/>
            </a:pPr>
            <a:r>
              <a:rPr lang="en-US" sz="2800" dirty="0" smtClean="0">
                <a:latin typeface="Arial" charset="0"/>
                <a:cs typeface="Arial" charset="0"/>
              </a:rPr>
              <a:t>Deals with physical activity or making things and using equipment on their own </a:t>
            </a:r>
          </a:p>
          <a:p>
            <a:pPr marL="320040" indent="-320040" algn="just" eaLnBrk="1" fontAlgn="auto" hangingPunct="1">
              <a:spcAft>
                <a:spcPts val="0"/>
              </a:spcAft>
              <a:buFont typeface="Wingdings"/>
              <a:buChar char=""/>
              <a:defRPr/>
            </a:pPr>
            <a:r>
              <a:rPr lang="en-US" sz="2800" dirty="0" smtClean="0">
                <a:latin typeface="Arial" charset="0"/>
                <a:cs typeface="Arial" charset="0"/>
              </a:rPr>
              <a:t>It is characterized by progressive levels of behaviors from observation to mastery of a physical skill.</a:t>
            </a:r>
          </a:p>
          <a:p>
            <a:pPr marL="320040" indent="-320040" algn="just" eaLnBrk="1" fontAlgn="auto" hangingPunct="1">
              <a:spcAft>
                <a:spcPts val="0"/>
              </a:spcAft>
              <a:buFont typeface="Wingdings"/>
              <a:buChar char=""/>
              <a:defRPr/>
            </a:pPr>
            <a:r>
              <a:rPr lang="en-US" sz="2800" dirty="0" smtClean="0">
                <a:latin typeface="Arial" charset="0"/>
                <a:cs typeface="Arial" charset="0"/>
              </a:rPr>
              <a:t>In the higher education environment, we see </a:t>
            </a:r>
            <a:r>
              <a:rPr lang="en-US" sz="2800" b="1" dirty="0" smtClean="0">
                <a:latin typeface="Arial" charset="0"/>
                <a:cs typeface="Arial" charset="0"/>
              </a:rPr>
              <a:t>psychomotor learning in content including the following: Lab courses for science classes, Physical education courses, Training in using specified equipment such as computers, cameras, musical instruments etc.</a:t>
            </a:r>
          </a:p>
          <a:p>
            <a:pPr marL="320040" indent="-320040" algn="just" eaLnBrk="1" fontAlgn="auto" hangingPunct="1">
              <a:spcAft>
                <a:spcPts val="0"/>
              </a:spcAft>
              <a:buFont typeface="Wingdings"/>
              <a:buChar char=""/>
              <a:defRPr/>
            </a:pPr>
            <a:endParaRPr lang="en-US" sz="2800" dirty="0" smtClean="0">
              <a:latin typeface="Arial" charset="0"/>
              <a:cs typeface="Arial" charset="0"/>
            </a:endParaRPr>
          </a:p>
          <a:p>
            <a:pPr marL="320040" indent="-320040" algn="just" eaLnBrk="1" fontAlgn="auto" hangingPunct="1">
              <a:spcAft>
                <a:spcPts val="0"/>
              </a:spcAft>
              <a:buFont typeface="Wingdings"/>
              <a:buChar char=""/>
              <a:defRPr/>
            </a:pPr>
            <a:endParaRPr lang="en-US" sz="2800" dirty="0" smtClean="0"/>
          </a:p>
          <a:p>
            <a:pPr marL="320040" indent="-320040" algn="just" eaLnBrk="1" fontAlgn="auto" hangingPunct="1">
              <a:spcAft>
                <a:spcPts val="0"/>
              </a:spcAft>
              <a:buFont typeface="Wingdings"/>
              <a:buChar char=""/>
              <a:defRPr/>
            </a:pPr>
            <a:endParaRPr lang="en-US" sz="2800" dirty="0" smtClean="0">
              <a:latin typeface="Arial" charset="0"/>
              <a:cs typeface="Arial" charset="0"/>
            </a:endParaRPr>
          </a:p>
          <a:p>
            <a:pPr marL="320040" indent="-320040" algn="just" eaLnBrk="1" fontAlgn="auto" hangingPunct="1">
              <a:spcAft>
                <a:spcPts val="0"/>
              </a:spcAft>
              <a:buFont typeface="Wingdings"/>
              <a:buChar char=""/>
              <a:defRPr/>
            </a:pPr>
            <a:endParaRPr lang="en-US" dirty="0" smtClean="0">
              <a:latin typeface="Arial" charset="0"/>
              <a:cs typeface="Arial" charset="0"/>
            </a:endParaRPr>
          </a:p>
          <a:p>
            <a:pPr marL="320040" indent="-320040" eaLnBrk="1" fontAlgn="auto" hangingPunct="1">
              <a:spcAft>
                <a:spcPts val="0"/>
              </a:spcAft>
              <a:buFont typeface="Wingdings"/>
              <a:buChar char=""/>
              <a:defRPr/>
            </a:pPr>
            <a:endParaRPr lang="en-US" dirty="0" smtClean="0"/>
          </a:p>
        </p:txBody>
      </p:sp>
      <p:sp>
        <p:nvSpPr>
          <p:cNvPr id="5" name="Slide Number Placeholder 4"/>
          <p:cNvSpPr>
            <a:spLocks noGrp="1"/>
          </p:cNvSpPr>
          <p:nvPr>
            <p:ph type="sldNum" sz="quarter" idx="12"/>
          </p:nvPr>
        </p:nvSpPr>
        <p:spPr/>
        <p:txBody>
          <a:bodyPr/>
          <a:lstStyle/>
          <a:p>
            <a:fld id="{6844D71D-ABA2-47E9-9CAF-EC0BD211F77F}" type="slidenum">
              <a:rPr lang="en-US" smtClean="0"/>
              <a:pPr/>
              <a:t>111</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BB227292-08F5-4241-9A36-F04CBA5B4985}"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1"/>
          <p:cNvSpPr>
            <a:spLocks noGrp="1"/>
          </p:cNvSpPr>
          <p:nvPr>
            <p:ph type="title"/>
          </p:nvPr>
        </p:nvSpPr>
        <p:spPr>
          <a:xfrm>
            <a:off x="381000" y="274638"/>
            <a:ext cx="8382000" cy="944562"/>
          </a:xfrm>
        </p:spPr>
        <p:txBody>
          <a:bodyPr/>
          <a:lstStyle/>
          <a:p>
            <a:pPr eaLnBrk="1" hangingPunct="1"/>
            <a:r>
              <a:rPr lang="en-US" sz="3600" b="1" dirty="0" smtClean="0">
                <a:latin typeface="Arial" charset="0"/>
                <a:cs typeface="Arial" charset="0"/>
              </a:rPr>
              <a:t>Levels of psychomotor Domain</a:t>
            </a:r>
            <a:endParaRPr lang="en-US" sz="3600" dirty="0" smtClean="0"/>
          </a:p>
        </p:txBody>
      </p:sp>
      <p:sp>
        <p:nvSpPr>
          <p:cNvPr id="48131" name="Content Placeholder 2"/>
          <p:cNvSpPr>
            <a:spLocks noGrp="1"/>
          </p:cNvSpPr>
          <p:nvPr>
            <p:ph sz="quarter" idx="1"/>
          </p:nvPr>
        </p:nvSpPr>
        <p:spPr>
          <a:xfrm>
            <a:off x="304800" y="1600200"/>
            <a:ext cx="8382000" cy="4114800"/>
          </a:xfrm>
        </p:spPr>
        <p:txBody>
          <a:bodyPr>
            <a:normAutofit fontScale="92500" lnSpcReduction="20000"/>
          </a:bodyPr>
          <a:lstStyle/>
          <a:p>
            <a:pPr marL="320040" indent="-320040" algn="just" eaLnBrk="1" fontAlgn="auto" hangingPunct="1">
              <a:spcAft>
                <a:spcPts val="0"/>
              </a:spcAft>
              <a:buFont typeface="Wingdings"/>
              <a:buNone/>
              <a:defRPr/>
            </a:pPr>
            <a:r>
              <a:rPr lang="en-US" sz="2800" dirty="0" smtClean="0">
                <a:latin typeface="Arial" pitchFamily="34" charset="0"/>
                <a:cs typeface="Arial" pitchFamily="34" charset="0"/>
              </a:rPr>
              <a:t>  </a:t>
            </a:r>
            <a:r>
              <a:rPr lang="en-US" sz="3000" dirty="0" smtClean="0">
                <a:latin typeface="Arial" pitchFamily="34" charset="0"/>
                <a:cs typeface="Arial" pitchFamily="34" charset="0"/>
              </a:rPr>
              <a:t>The following is a synthesis of the taxonomies of Simpson (1972), Dave (1970), and Harrow (1972).</a:t>
            </a:r>
            <a:endParaRPr lang="en-US" sz="3000" b="1" dirty="0" smtClean="0">
              <a:latin typeface="Arial" pitchFamily="34" charset="0"/>
              <a:cs typeface="Arial" pitchFamily="34" charset="0"/>
            </a:endParaRPr>
          </a:p>
          <a:p>
            <a:pPr marL="320040" indent="-320040" algn="just" eaLnBrk="1" fontAlgn="auto" hangingPunct="1">
              <a:spcAft>
                <a:spcPts val="0"/>
              </a:spcAft>
              <a:buFont typeface="Arial" charset="0"/>
              <a:buNone/>
              <a:defRPr/>
            </a:pPr>
            <a:r>
              <a:rPr lang="en-US" sz="3000" b="1" dirty="0" smtClean="0">
                <a:latin typeface="Arial" pitchFamily="34" charset="0"/>
                <a:cs typeface="Arial" pitchFamily="34" charset="0"/>
              </a:rPr>
              <a:t>1. Observing</a:t>
            </a:r>
            <a:r>
              <a:rPr lang="en-US" sz="3000" dirty="0" smtClean="0">
                <a:latin typeface="Arial" pitchFamily="34" charset="0"/>
                <a:cs typeface="Arial" pitchFamily="34" charset="0"/>
              </a:rPr>
              <a:t> </a:t>
            </a:r>
          </a:p>
          <a:p>
            <a:pPr marL="320040" indent="-320040" algn="just" eaLnBrk="1" fontAlgn="auto" hangingPunct="1">
              <a:spcAft>
                <a:spcPts val="0"/>
              </a:spcAft>
              <a:buFont typeface="Wingdings"/>
              <a:buChar char=""/>
              <a:defRPr/>
            </a:pPr>
            <a:r>
              <a:rPr lang="en-US" sz="3000" dirty="0" smtClean="0">
                <a:latin typeface="Arial" pitchFamily="34" charset="0"/>
                <a:cs typeface="Arial" pitchFamily="34" charset="0"/>
              </a:rPr>
              <a:t>Active mental attending of a physical event.</a:t>
            </a:r>
          </a:p>
          <a:p>
            <a:pPr marL="320040" indent="-320040" algn="just" eaLnBrk="1" fontAlgn="auto" hangingPunct="1">
              <a:spcAft>
                <a:spcPts val="0"/>
              </a:spcAft>
              <a:buFont typeface="Wingdings"/>
              <a:buChar char=""/>
              <a:defRPr/>
            </a:pPr>
            <a:r>
              <a:rPr lang="en-US" sz="3000" dirty="0" smtClean="0">
                <a:latin typeface="Arial" pitchFamily="34" charset="0"/>
                <a:cs typeface="Arial" pitchFamily="34" charset="0"/>
              </a:rPr>
              <a:t>-Example: The learner watches a more experienced person. Other mental activity, such as reading may be a part of the observation process.</a:t>
            </a:r>
          </a:p>
          <a:p>
            <a:pPr marL="320040" indent="-320040" algn="just" eaLnBrk="1" fontAlgn="auto" hangingPunct="1">
              <a:spcAft>
                <a:spcPts val="0"/>
              </a:spcAft>
              <a:buFont typeface="Arial" charset="0"/>
              <a:buNone/>
              <a:defRPr/>
            </a:pPr>
            <a:r>
              <a:rPr lang="en-US" sz="3000" b="1" dirty="0" smtClean="0">
                <a:latin typeface="Arial" pitchFamily="34" charset="0"/>
                <a:cs typeface="Arial" pitchFamily="34" charset="0"/>
              </a:rPr>
              <a:t> </a:t>
            </a:r>
            <a:r>
              <a:rPr lang="en-US" sz="3000" dirty="0" smtClean="0">
                <a:latin typeface="Arial" pitchFamily="34" charset="0"/>
                <a:cs typeface="Arial" pitchFamily="34" charset="0"/>
              </a:rPr>
              <a:t> </a:t>
            </a:r>
          </a:p>
        </p:txBody>
      </p:sp>
      <p:sp>
        <p:nvSpPr>
          <p:cNvPr id="5" name="Slide Number Placeholder 4"/>
          <p:cNvSpPr>
            <a:spLocks noGrp="1"/>
          </p:cNvSpPr>
          <p:nvPr>
            <p:ph type="sldNum" sz="quarter" idx="12"/>
          </p:nvPr>
        </p:nvSpPr>
        <p:spPr/>
        <p:txBody>
          <a:bodyPr/>
          <a:lstStyle/>
          <a:p>
            <a:fld id="{6844D71D-ABA2-47E9-9CAF-EC0BD211F77F}" type="slidenum">
              <a:rPr lang="en-US" smtClean="0"/>
              <a:pPr/>
              <a:t>112</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5460E0C0-1D21-4C0A-A0E4-D91D29F455D4}"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le 1"/>
          <p:cNvSpPr>
            <a:spLocks noGrp="1"/>
          </p:cNvSpPr>
          <p:nvPr>
            <p:ph type="title"/>
          </p:nvPr>
        </p:nvSpPr>
        <p:spPr>
          <a:xfrm>
            <a:off x="612775" y="228600"/>
            <a:ext cx="8153400" cy="990600"/>
          </a:xfrm>
        </p:spPr>
        <p:txBody>
          <a:bodyPr/>
          <a:lstStyle/>
          <a:p>
            <a:pPr eaLnBrk="1" hangingPunct="1"/>
            <a:r>
              <a:rPr lang="en-US" sz="3600" b="1" dirty="0" smtClean="0">
                <a:latin typeface="Arial" charset="0"/>
                <a:cs typeface="Arial" charset="0"/>
              </a:rPr>
              <a:t>Levels of psychomotor Domain</a:t>
            </a:r>
            <a:endParaRPr lang="en-US" sz="3600" dirty="0" smtClean="0"/>
          </a:p>
        </p:txBody>
      </p:sp>
      <p:sp>
        <p:nvSpPr>
          <p:cNvPr id="49155" name="Content Placeholder 2"/>
          <p:cNvSpPr>
            <a:spLocks noGrp="1"/>
          </p:cNvSpPr>
          <p:nvPr>
            <p:ph sz="quarter" idx="1"/>
          </p:nvPr>
        </p:nvSpPr>
        <p:spPr>
          <a:xfrm>
            <a:off x="612775" y="1600200"/>
            <a:ext cx="8153400" cy="4495800"/>
          </a:xfrm>
        </p:spPr>
        <p:txBody>
          <a:bodyPr>
            <a:normAutofit fontScale="62500" lnSpcReduction="20000"/>
          </a:bodyPr>
          <a:lstStyle/>
          <a:p>
            <a:pPr marL="320040" indent="-320040" algn="just" eaLnBrk="1" fontAlgn="auto" hangingPunct="1">
              <a:spcAft>
                <a:spcPts val="0"/>
              </a:spcAft>
              <a:buFont typeface="Arial" charset="0"/>
              <a:buNone/>
              <a:defRPr/>
            </a:pPr>
            <a:r>
              <a:rPr lang="en-US" b="1" dirty="0" smtClean="0"/>
              <a:t>2.</a:t>
            </a:r>
            <a:r>
              <a:rPr lang="en-US" sz="4500" b="1" dirty="0" smtClean="0">
                <a:latin typeface="Arial" pitchFamily="34" charset="0"/>
                <a:cs typeface="Arial" pitchFamily="34" charset="0"/>
              </a:rPr>
              <a:t>  Imitating:</a:t>
            </a:r>
            <a:r>
              <a:rPr lang="en-US" sz="4500" dirty="0" smtClean="0">
                <a:latin typeface="Arial" pitchFamily="34" charset="0"/>
                <a:cs typeface="Arial" pitchFamily="34" charset="0"/>
              </a:rPr>
              <a:t> Means copying the action of another.</a:t>
            </a:r>
          </a:p>
          <a:p>
            <a:pPr marL="320040" indent="-320040" eaLnBrk="1" fontAlgn="auto" hangingPunct="1">
              <a:spcAft>
                <a:spcPts val="0"/>
              </a:spcAft>
              <a:buFont typeface="Wingdings"/>
              <a:buChar char=""/>
              <a:defRPr/>
            </a:pPr>
            <a:r>
              <a:rPr lang="en-US" sz="4500" dirty="0" smtClean="0">
                <a:latin typeface="Arial" pitchFamily="34" charset="0"/>
                <a:cs typeface="Arial" pitchFamily="34" charset="0"/>
              </a:rPr>
              <a:t>This is the  first step in learning a skill whereby the learner is observed and given direction and feedback on performance.</a:t>
            </a:r>
            <a:br>
              <a:rPr lang="en-US" sz="4500" dirty="0" smtClean="0">
                <a:latin typeface="Arial" pitchFamily="34" charset="0"/>
                <a:cs typeface="Arial" pitchFamily="34" charset="0"/>
              </a:rPr>
            </a:br>
            <a:r>
              <a:rPr lang="en-US" sz="4500" b="1" dirty="0" smtClean="0">
                <a:latin typeface="Arial" pitchFamily="34" charset="0"/>
                <a:cs typeface="Arial" pitchFamily="34" charset="0"/>
              </a:rPr>
              <a:t> Key Verbs:</a:t>
            </a:r>
            <a:r>
              <a:rPr lang="en-US" sz="4500" dirty="0" smtClean="0">
                <a:latin typeface="Arial" pitchFamily="34" charset="0"/>
                <a:cs typeface="Arial" pitchFamily="34" charset="0"/>
              </a:rPr>
              <a:t> Copy, Follow, Repeat, and Replicate.</a:t>
            </a:r>
          </a:p>
          <a:p>
            <a:pPr marL="320040" indent="-320040" eaLnBrk="1" fontAlgn="auto" hangingPunct="1">
              <a:spcAft>
                <a:spcPts val="0"/>
              </a:spcAft>
              <a:buFont typeface="Arial" charset="0"/>
              <a:buNone/>
              <a:defRPr/>
            </a:pPr>
            <a:r>
              <a:rPr lang="en-US" sz="4500" dirty="0" smtClean="0">
                <a:latin typeface="Arial" pitchFamily="34" charset="0"/>
                <a:cs typeface="Arial" pitchFamily="34" charset="0"/>
              </a:rPr>
              <a:t/>
            </a:r>
            <a:br>
              <a:rPr lang="en-US" sz="4500" dirty="0" smtClean="0">
                <a:latin typeface="Arial" pitchFamily="34" charset="0"/>
                <a:cs typeface="Arial" pitchFamily="34" charset="0"/>
              </a:rPr>
            </a:br>
            <a:r>
              <a:rPr lang="en-US" sz="4500" b="1" dirty="0" smtClean="0">
                <a:latin typeface="Arial" pitchFamily="34" charset="0"/>
                <a:cs typeface="Arial" pitchFamily="34" charset="0"/>
              </a:rPr>
              <a:t> Example: </a:t>
            </a:r>
            <a:r>
              <a:rPr lang="en-US" sz="4500" dirty="0" smtClean="0">
                <a:latin typeface="Arial" pitchFamily="34" charset="0"/>
                <a:cs typeface="Arial" pitchFamily="34" charset="0"/>
              </a:rPr>
              <a:t>A student should be able to watch the teacher and copy her movements.</a:t>
            </a:r>
          </a:p>
          <a:p>
            <a:pPr marL="320040" indent="-320040" eaLnBrk="1" fontAlgn="auto" hangingPunct="1">
              <a:spcAft>
                <a:spcPts val="0"/>
              </a:spcAft>
              <a:buFont typeface="Arial" charset="0"/>
              <a:buNone/>
              <a:defRPr/>
            </a:pPr>
            <a:endParaRPr lang="en-US" b="1" dirty="0" smtClean="0"/>
          </a:p>
          <a:p>
            <a:pPr marL="320040" indent="-320040" eaLnBrk="1" fontAlgn="auto" hangingPunct="1">
              <a:spcAft>
                <a:spcPts val="0"/>
              </a:spcAft>
              <a:buFont typeface="Arial" charset="0"/>
              <a:buNone/>
              <a:defRPr/>
            </a:pPr>
            <a:endParaRPr lang="en-US" dirty="0" smtClean="0"/>
          </a:p>
          <a:p>
            <a:pPr marL="320040" indent="-320040" eaLnBrk="1" fontAlgn="auto" hangingPunct="1">
              <a:spcAft>
                <a:spcPts val="0"/>
              </a:spcAft>
              <a:buFont typeface="Arial" charset="0"/>
              <a:buNone/>
              <a:defRPr/>
            </a:pPr>
            <a:r>
              <a:rPr lang="en-US" b="1" dirty="0" smtClean="0"/>
              <a:t/>
            </a:r>
            <a:br>
              <a:rPr lang="en-US" b="1" dirty="0" smtClean="0"/>
            </a:br>
            <a:endParaRPr lang="en-US" b="1" dirty="0" smtClean="0"/>
          </a:p>
          <a:p>
            <a:pPr marL="320040" indent="-320040" eaLnBrk="1" fontAlgn="auto" hangingPunct="1">
              <a:spcAft>
                <a:spcPts val="0"/>
              </a:spcAft>
              <a:buFont typeface="Arial" charset="0"/>
              <a:buNone/>
              <a:defRPr/>
            </a:pPr>
            <a:endParaRPr lang="en-US" dirty="0" smtClean="0"/>
          </a:p>
          <a:p>
            <a:pPr marL="320040" indent="-320040" eaLnBrk="1" fontAlgn="auto" hangingPunct="1">
              <a:spcAft>
                <a:spcPts val="0"/>
              </a:spcAft>
              <a:buFont typeface="Arial" charset="0"/>
              <a:buNone/>
              <a:defRPr/>
            </a:pPr>
            <a:endParaRPr lang="en-US" b="1" dirty="0" smtClean="0"/>
          </a:p>
          <a:p>
            <a:pPr marL="320040" indent="-320040" eaLnBrk="1" fontAlgn="auto" hangingPunct="1">
              <a:spcAft>
                <a:spcPts val="0"/>
              </a:spcAft>
              <a:buFont typeface="Wingdings"/>
              <a:buChar char=""/>
              <a:defRPr/>
            </a:pPr>
            <a:endParaRPr lang="en-US" dirty="0" smtClean="0"/>
          </a:p>
        </p:txBody>
      </p:sp>
      <p:sp>
        <p:nvSpPr>
          <p:cNvPr id="5" name="Slide Number Placeholder 4"/>
          <p:cNvSpPr>
            <a:spLocks noGrp="1"/>
          </p:cNvSpPr>
          <p:nvPr>
            <p:ph type="sldNum" sz="quarter" idx="12"/>
          </p:nvPr>
        </p:nvSpPr>
        <p:spPr/>
        <p:txBody>
          <a:bodyPr/>
          <a:lstStyle/>
          <a:p>
            <a:fld id="{6844D71D-ABA2-47E9-9CAF-EC0BD211F77F}" type="slidenum">
              <a:rPr lang="en-US" smtClean="0"/>
              <a:pPr/>
              <a:t>113</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1C90FCAA-8FDA-4014-B8C7-FE1DA58F4B8C}"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itle 1"/>
          <p:cNvSpPr>
            <a:spLocks noGrp="1"/>
          </p:cNvSpPr>
          <p:nvPr>
            <p:ph type="title"/>
          </p:nvPr>
        </p:nvSpPr>
        <p:spPr>
          <a:xfrm>
            <a:off x="612775" y="228600"/>
            <a:ext cx="8153400" cy="990600"/>
          </a:xfrm>
        </p:spPr>
        <p:txBody>
          <a:bodyPr>
            <a:normAutofit fontScale="90000"/>
          </a:bodyPr>
          <a:lstStyle/>
          <a:p>
            <a:pPr algn="ctr" eaLnBrk="1" hangingPunct="1"/>
            <a:r>
              <a:rPr lang="en-US" sz="3600" b="1" dirty="0" smtClean="0">
                <a:latin typeface="Arial" charset="0"/>
                <a:cs typeface="Arial" charset="0"/>
              </a:rPr>
              <a:t>Levels of psychomotor Domain cont…</a:t>
            </a:r>
            <a:endParaRPr lang="en-US" sz="3600" dirty="0" smtClean="0"/>
          </a:p>
        </p:txBody>
      </p:sp>
      <p:sp>
        <p:nvSpPr>
          <p:cNvPr id="50179" name="Content Placeholder 2"/>
          <p:cNvSpPr>
            <a:spLocks noGrp="1"/>
          </p:cNvSpPr>
          <p:nvPr>
            <p:ph sz="quarter" idx="1"/>
          </p:nvPr>
        </p:nvSpPr>
        <p:spPr>
          <a:xfrm>
            <a:off x="612775" y="1600200"/>
            <a:ext cx="8153400" cy="4495800"/>
          </a:xfrm>
        </p:spPr>
        <p:txBody>
          <a:bodyPr/>
          <a:lstStyle/>
          <a:p>
            <a:pPr algn="just" eaLnBrk="1" hangingPunct="1">
              <a:buFont typeface="Arial" charset="0"/>
              <a:buNone/>
            </a:pPr>
            <a:r>
              <a:rPr lang="en-US" b="1" dirty="0" smtClean="0"/>
              <a:t>3. </a:t>
            </a:r>
            <a:r>
              <a:rPr lang="en-US" sz="2800" b="1" dirty="0" smtClean="0">
                <a:latin typeface="Arial" charset="0"/>
                <a:cs typeface="Arial" charset="0"/>
              </a:rPr>
              <a:t>Practicing</a:t>
            </a:r>
            <a:endParaRPr lang="en-US" sz="2800" dirty="0" smtClean="0">
              <a:latin typeface="Arial" charset="0"/>
              <a:cs typeface="Arial" charset="0"/>
            </a:endParaRPr>
          </a:p>
          <a:p>
            <a:pPr algn="just" eaLnBrk="1" hangingPunct="1"/>
            <a:r>
              <a:rPr lang="en-US" sz="2800" dirty="0" smtClean="0">
                <a:latin typeface="Arial" charset="0"/>
                <a:cs typeface="Arial" charset="0"/>
              </a:rPr>
              <a:t>Trying a specific physical activity over and over. The skill is repeated over and over.</a:t>
            </a:r>
          </a:p>
          <a:p>
            <a:pPr algn="just" eaLnBrk="1" hangingPunct="1"/>
            <a:r>
              <a:rPr lang="en-US" sz="2800" dirty="0" smtClean="0">
                <a:latin typeface="Arial" charset="0"/>
                <a:cs typeface="Arial" charset="0"/>
              </a:rPr>
              <a:t>The practice level will be a proficiency building experience that may be conducted by the student without direct oversight of the instructor.</a:t>
            </a:r>
          </a:p>
        </p:txBody>
      </p:sp>
      <p:sp>
        <p:nvSpPr>
          <p:cNvPr id="5" name="Slide Number Placeholder 4"/>
          <p:cNvSpPr>
            <a:spLocks noGrp="1"/>
          </p:cNvSpPr>
          <p:nvPr>
            <p:ph type="sldNum" sz="quarter" idx="12"/>
          </p:nvPr>
        </p:nvSpPr>
        <p:spPr/>
        <p:txBody>
          <a:bodyPr/>
          <a:lstStyle/>
          <a:p>
            <a:fld id="{6844D71D-ABA2-47E9-9CAF-EC0BD211F77F}" type="slidenum">
              <a:rPr lang="en-US" smtClean="0"/>
              <a:pPr/>
              <a:t>114</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AC7B1D7A-6474-4D4C-9137-C63D655D5128}"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itle 1"/>
          <p:cNvSpPr>
            <a:spLocks noGrp="1"/>
          </p:cNvSpPr>
          <p:nvPr>
            <p:ph type="title"/>
          </p:nvPr>
        </p:nvSpPr>
        <p:spPr>
          <a:xfrm>
            <a:off x="612775" y="228600"/>
            <a:ext cx="8153400" cy="990600"/>
          </a:xfrm>
        </p:spPr>
        <p:txBody>
          <a:bodyPr>
            <a:normAutofit fontScale="90000"/>
          </a:bodyPr>
          <a:lstStyle/>
          <a:p>
            <a:pPr algn="ctr" eaLnBrk="1" hangingPunct="1"/>
            <a:r>
              <a:rPr lang="en-US" sz="3600" b="1" dirty="0" smtClean="0">
                <a:latin typeface="Arial" charset="0"/>
                <a:cs typeface="Arial" charset="0"/>
              </a:rPr>
              <a:t>Levels of psychomotor Domain cont…</a:t>
            </a:r>
            <a:endParaRPr lang="en-US" sz="3600" dirty="0" smtClean="0"/>
          </a:p>
        </p:txBody>
      </p:sp>
      <p:sp>
        <p:nvSpPr>
          <p:cNvPr id="3" name="Content Placeholder 2"/>
          <p:cNvSpPr>
            <a:spLocks noGrp="1"/>
          </p:cNvSpPr>
          <p:nvPr>
            <p:ph sz="quarter" idx="1"/>
          </p:nvPr>
        </p:nvSpPr>
        <p:spPr>
          <a:xfrm>
            <a:off x="612775" y="1600200"/>
            <a:ext cx="8153400" cy="4495800"/>
          </a:xfrm>
        </p:spPr>
        <p:txBody>
          <a:bodyPr>
            <a:normAutofit/>
          </a:bodyPr>
          <a:lstStyle/>
          <a:p>
            <a:pPr marL="514350" indent="-514350" algn="just" eaLnBrk="1" fontAlgn="auto" hangingPunct="1">
              <a:spcAft>
                <a:spcPts val="0"/>
              </a:spcAft>
              <a:buFont typeface="Arial" pitchFamily="34" charset="0"/>
              <a:buAutoNum type="arabicPeriod" startAt="4"/>
              <a:defRPr/>
            </a:pPr>
            <a:r>
              <a:rPr lang="en-US" sz="2800" b="1" dirty="0" smtClean="0">
                <a:latin typeface="Arial" pitchFamily="34" charset="0"/>
                <a:cs typeface="Arial" pitchFamily="34" charset="0"/>
              </a:rPr>
              <a:t>Adapting</a:t>
            </a:r>
            <a:r>
              <a:rPr lang="en-US" sz="2800" dirty="0" smtClean="0">
                <a:latin typeface="Arial" pitchFamily="34" charset="0"/>
                <a:cs typeface="Arial" pitchFamily="34" charset="0"/>
              </a:rPr>
              <a:t> </a:t>
            </a:r>
          </a:p>
          <a:p>
            <a:pPr marL="514350" indent="-514350" algn="just" eaLnBrk="1" fontAlgn="auto" hangingPunct="1">
              <a:spcAft>
                <a:spcPts val="0"/>
              </a:spcAft>
              <a:buFont typeface="Arial" pitchFamily="34" charset="0"/>
              <a:buChar char="•"/>
              <a:defRPr/>
            </a:pPr>
            <a:r>
              <a:rPr lang="en-US" sz="2800" dirty="0" smtClean="0">
                <a:latin typeface="Arial" pitchFamily="34" charset="0"/>
                <a:cs typeface="Arial" pitchFamily="34" charset="0"/>
              </a:rPr>
              <a:t>Making minor adjustments in the physical activity in order to perfect it</a:t>
            </a:r>
          </a:p>
          <a:p>
            <a:pPr marL="320040" indent="-320040" algn="just" eaLnBrk="1" fontAlgn="auto" hangingPunct="1">
              <a:spcAft>
                <a:spcPts val="0"/>
              </a:spcAft>
              <a:buFont typeface="Arial" pitchFamily="34" charset="0"/>
              <a:buChar char="•"/>
              <a:defRPr/>
            </a:pPr>
            <a:r>
              <a:rPr lang="en-US" sz="2800" dirty="0" smtClean="0">
                <a:latin typeface="Arial" pitchFamily="34" charset="0"/>
                <a:cs typeface="Arial" pitchFamily="34" charset="0"/>
              </a:rPr>
              <a:t>The skill is perfected. A mentor or a coach is often needed to provide an outside perspective on how to improve or adjust as needed for the situation.</a:t>
            </a:r>
          </a:p>
          <a:p>
            <a:pPr marL="320040" indent="-320040" eaLnBrk="1" fontAlgn="auto" hangingPunct="1">
              <a:spcAft>
                <a:spcPts val="0"/>
              </a:spcAft>
              <a:buFont typeface="Wingdings"/>
              <a:buChar char=""/>
              <a:defRPr/>
            </a:pPr>
            <a:endParaRPr lang="en-US" dirty="0"/>
          </a:p>
        </p:txBody>
      </p:sp>
      <p:sp>
        <p:nvSpPr>
          <p:cNvPr id="5" name="Slide Number Placeholder 4"/>
          <p:cNvSpPr>
            <a:spLocks noGrp="1"/>
          </p:cNvSpPr>
          <p:nvPr>
            <p:ph type="sldNum" sz="quarter" idx="12"/>
          </p:nvPr>
        </p:nvSpPr>
        <p:spPr/>
        <p:txBody>
          <a:bodyPr/>
          <a:lstStyle/>
          <a:p>
            <a:fld id="{6844D71D-ABA2-47E9-9CAF-EC0BD211F77F}" type="slidenum">
              <a:rPr lang="en-US" smtClean="0"/>
              <a:pPr/>
              <a:t>115</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CDD83C60-D183-47DD-B734-835ACAD9D72D}"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2775" y="228600"/>
            <a:ext cx="8153400" cy="990600"/>
          </a:xfrm>
        </p:spPr>
        <p:txBody>
          <a:bodyPr>
            <a:normAutofit fontScale="90000"/>
          </a:bodyPr>
          <a:lstStyle/>
          <a:p>
            <a:pPr algn="ctr" eaLnBrk="1" hangingPunct="1"/>
            <a:r>
              <a:rPr lang="en-US" sz="3600" b="1" dirty="0" smtClean="0">
                <a:latin typeface="Arial" charset="0"/>
                <a:cs typeface="Arial" charset="0"/>
              </a:rPr>
              <a:t>Action Verbs Appropriate for</a:t>
            </a:r>
            <a:br>
              <a:rPr lang="en-US" sz="3600" b="1" dirty="0" smtClean="0">
                <a:latin typeface="Arial" charset="0"/>
                <a:cs typeface="Arial" charset="0"/>
              </a:rPr>
            </a:br>
            <a:r>
              <a:rPr lang="en-US" sz="3600" b="1" dirty="0" smtClean="0">
                <a:latin typeface="Arial" charset="0"/>
                <a:cs typeface="Arial" charset="0"/>
              </a:rPr>
              <a:t>the Psychomotor Taxonomy</a:t>
            </a:r>
            <a:endParaRPr lang="en-US" sz="3600" dirty="0" smtClean="0">
              <a:latin typeface="Arial" charset="0"/>
              <a:cs typeface="Arial" charset="0"/>
            </a:endParaRPr>
          </a:p>
        </p:txBody>
      </p:sp>
      <p:sp>
        <p:nvSpPr>
          <p:cNvPr id="3" name="Content Placeholder 2"/>
          <p:cNvSpPr>
            <a:spLocks noGrp="1"/>
          </p:cNvSpPr>
          <p:nvPr>
            <p:ph sz="quarter" idx="1"/>
          </p:nvPr>
        </p:nvSpPr>
        <p:spPr>
          <a:xfrm>
            <a:off x="457200" y="1600200"/>
            <a:ext cx="8229600" cy="4800600"/>
          </a:xfrm>
        </p:spPr>
        <p:txBody>
          <a:bodyPr/>
          <a:lstStyle/>
          <a:p>
            <a:pPr algn="just" eaLnBrk="1" hangingPunct="1">
              <a:buFont typeface="Arial" charset="0"/>
              <a:buChar char="•"/>
            </a:pPr>
            <a:r>
              <a:rPr lang="en-US" sz="2800" dirty="0" smtClean="0">
                <a:latin typeface="Arial" charset="0"/>
                <a:cs typeface="Arial" charset="0"/>
              </a:rPr>
              <a:t>Bend                                          Grasp  </a:t>
            </a:r>
          </a:p>
          <a:p>
            <a:pPr algn="just" eaLnBrk="1" hangingPunct="1"/>
            <a:r>
              <a:rPr lang="en-US" sz="2800" dirty="0" smtClean="0">
                <a:latin typeface="Arial" charset="0"/>
                <a:cs typeface="Arial" charset="0"/>
              </a:rPr>
              <a:t>Calibrate                                   Reach</a:t>
            </a:r>
          </a:p>
          <a:p>
            <a:pPr algn="just" eaLnBrk="1" hangingPunct="1"/>
            <a:r>
              <a:rPr lang="en-US" sz="2800" dirty="0" smtClean="0">
                <a:latin typeface="Arial" charset="0"/>
                <a:cs typeface="Arial" charset="0"/>
              </a:rPr>
              <a:t>Construct                                  Relax</a:t>
            </a:r>
          </a:p>
          <a:p>
            <a:pPr algn="just" eaLnBrk="1" hangingPunct="1"/>
            <a:r>
              <a:rPr lang="en-US" sz="2800" dirty="0" smtClean="0">
                <a:latin typeface="Arial" charset="0"/>
                <a:cs typeface="Arial" charset="0"/>
              </a:rPr>
              <a:t>Differentiate (by touch)            Shorten</a:t>
            </a:r>
          </a:p>
          <a:p>
            <a:pPr algn="just" eaLnBrk="1" hangingPunct="1"/>
            <a:r>
              <a:rPr lang="en-US" sz="2800" dirty="0" smtClean="0">
                <a:latin typeface="Arial" charset="0"/>
                <a:cs typeface="Arial" charset="0"/>
              </a:rPr>
              <a:t>Dismantle                                Mixes</a:t>
            </a:r>
          </a:p>
          <a:p>
            <a:pPr algn="just" eaLnBrk="1" hangingPunct="1"/>
            <a:r>
              <a:rPr lang="en-US" sz="2800" dirty="0" smtClean="0">
                <a:latin typeface="Arial" charset="0"/>
                <a:cs typeface="Arial" charset="0"/>
              </a:rPr>
              <a:t>Displays                                   Operate </a:t>
            </a:r>
          </a:p>
          <a:p>
            <a:pPr algn="just" eaLnBrk="1" hangingPunct="1"/>
            <a:r>
              <a:rPr lang="en-US" sz="2800" dirty="0" smtClean="0">
                <a:latin typeface="Arial" charset="0"/>
                <a:cs typeface="Arial" charset="0"/>
              </a:rPr>
              <a:t>Fastens                                     Stretch</a:t>
            </a:r>
          </a:p>
          <a:p>
            <a:pPr algn="just" eaLnBrk="1" hangingPunct="1"/>
            <a:r>
              <a:rPr lang="en-US" sz="2800" dirty="0" smtClean="0">
                <a:latin typeface="Arial" charset="0"/>
                <a:cs typeface="Arial" charset="0"/>
              </a:rPr>
              <a:t>Fixes</a:t>
            </a:r>
          </a:p>
          <a:p>
            <a:pPr eaLnBrk="1" hangingPunct="1">
              <a:buFont typeface="Wingdings" pitchFamily="2" charset="2"/>
              <a:buNone/>
            </a:pPr>
            <a:endParaRPr lang="en-US" dirty="0" smtClean="0"/>
          </a:p>
        </p:txBody>
      </p:sp>
      <p:sp>
        <p:nvSpPr>
          <p:cNvPr id="5" name="Slide Number Placeholder 4"/>
          <p:cNvSpPr>
            <a:spLocks noGrp="1"/>
          </p:cNvSpPr>
          <p:nvPr>
            <p:ph type="sldNum" sz="quarter" idx="12"/>
          </p:nvPr>
        </p:nvSpPr>
        <p:spPr/>
        <p:txBody>
          <a:bodyPr/>
          <a:lstStyle/>
          <a:p>
            <a:fld id="{6844D71D-ABA2-47E9-9CAF-EC0BD211F77F}" type="slidenum">
              <a:rPr lang="en-US" smtClean="0"/>
              <a:pPr/>
              <a:t>116</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2B89BB4A-CD02-4307-BCE4-48CB2BB71EDE}"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2775" y="228600"/>
            <a:ext cx="8153400" cy="990600"/>
          </a:xfrm>
        </p:spPr>
        <p:txBody>
          <a:bodyPr>
            <a:normAutofit fontScale="90000"/>
          </a:bodyPr>
          <a:lstStyle/>
          <a:p>
            <a:pPr algn="ctr" eaLnBrk="1" hangingPunct="1"/>
            <a:r>
              <a:rPr lang="en-US" sz="3600" b="1" dirty="0" smtClean="0">
                <a:latin typeface="Arial" charset="0"/>
                <a:cs typeface="Arial" charset="0"/>
              </a:rPr>
              <a:t>What are the main values of the Taxonomy to teachers?</a:t>
            </a:r>
            <a:endParaRPr lang="en-US" sz="3600" dirty="0" smtClean="0">
              <a:latin typeface="Arial" charset="0"/>
              <a:cs typeface="Arial" charset="0"/>
            </a:endParaRPr>
          </a:p>
        </p:txBody>
      </p:sp>
      <p:sp>
        <p:nvSpPr>
          <p:cNvPr id="3" name="Content Placeholder 2"/>
          <p:cNvSpPr>
            <a:spLocks noGrp="1"/>
          </p:cNvSpPr>
          <p:nvPr>
            <p:ph sz="quarter" idx="1"/>
          </p:nvPr>
        </p:nvSpPr>
        <p:spPr>
          <a:xfrm>
            <a:off x="457200" y="1600200"/>
            <a:ext cx="8229600" cy="5029200"/>
          </a:xfrm>
        </p:spPr>
        <p:txBody>
          <a:bodyPr>
            <a:normAutofit lnSpcReduction="10000"/>
          </a:bodyPr>
          <a:lstStyle/>
          <a:p>
            <a:pPr marL="320040" indent="-320040" algn="just" eaLnBrk="1" fontAlgn="auto" hangingPunct="1">
              <a:spcAft>
                <a:spcPts val="0"/>
              </a:spcAft>
              <a:buFont typeface="Wingdings"/>
              <a:buChar char=""/>
              <a:defRPr/>
            </a:pPr>
            <a:r>
              <a:rPr lang="en-US" sz="2800" dirty="0" smtClean="0">
                <a:latin typeface="Arial" pitchFamily="34" charset="0"/>
                <a:cs typeface="Arial" pitchFamily="34" charset="0"/>
              </a:rPr>
              <a:t>It can stimulate teachers to help students acquire skills at all of these various levels, laying the proper foundation for higher levels by first assuring mastery of lower-level objectives</a:t>
            </a:r>
          </a:p>
          <a:p>
            <a:pPr marL="320040" indent="-320040" algn="just" eaLnBrk="1" fontAlgn="auto" hangingPunct="1">
              <a:spcAft>
                <a:spcPts val="0"/>
              </a:spcAft>
              <a:buFont typeface="Wingdings"/>
              <a:buChar char=""/>
              <a:defRPr/>
            </a:pPr>
            <a:r>
              <a:rPr lang="en-US" sz="2800" dirty="0" smtClean="0">
                <a:latin typeface="Arial" pitchFamily="34" charset="0"/>
                <a:cs typeface="Arial" pitchFamily="34" charset="0"/>
              </a:rPr>
              <a:t>It provides a basis for developing measurement strategies to assess student performance at all these levels of learning.</a:t>
            </a:r>
          </a:p>
          <a:p>
            <a:pPr marL="320040" indent="-320040" algn="just" eaLnBrk="1" fontAlgn="auto" hangingPunct="1">
              <a:spcAft>
                <a:spcPts val="0"/>
              </a:spcAft>
              <a:buFont typeface="Wingdings"/>
              <a:buChar char=""/>
              <a:defRPr/>
            </a:pPr>
            <a:r>
              <a:rPr lang="en-US" sz="2800" dirty="0" smtClean="0">
                <a:latin typeface="Arial" pitchFamily="34" charset="0"/>
                <a:cs typeface="Arial" pitchFamily="34" charset="0"/>
              </a:rPr>
              <a:t>Teachers are able to use Bloom’s taxonomy of Cognitive Objectives to create stimulating classroom discussions at any grade level and with any topic. </a:t>
            </a:r>
          </a:p>
          <a:p>
            <a:pPr marL="320040" indent="-320040" eaLnBrk="1" fontAlgn="auto" hangingPunct="1">
              <a:spcAft>
                <a:spcPts val="0"/>
              </a:spcAft>
              <a:buFont typeface="Wingdings"/>
              <a:buNone/>
              <a:defRPr/>
            </a:pPr>
            <a:r>
              <a:rPr lang="en-US" dirty="0" smtClean="0"/>
              <a:t> </a:t>
            </a:r>
            <a:endParaRPr lang="en-US" dirty="0"/>
          </a:p>
        </p:txBody>
      </p:sp>
      <p:sp>
        <p:nvSpPr>
          <p:cNvPr id="5" name="Slide Number Placeholder 4"/>
          <p:cNvSpPr>
            <a:spLocks noGrp="1"/>
          </p:cNvSpPr>
          <p:nvPr>
            <p:ph type="sldNum" sz="quarter" idx="12"/>
          </p:nvPr>
        </p:nvSpPr>
        <p:spPr/>
        <p:txBody>
          <a:bodyPr/>
          <a:lstStyle/>
          <a:p>
            <a:fld id="{6844D71D-ABA2-47E9-9CAF-EC0BD211F77F}" type="slidenum">
              <a:rPr lang="en-US" smtClean="0"/>
              <a:pPr/>
              <a:t>117</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04C34163-C38C-4837-AC1E-4F78F71608B1}"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304800"/>
            <a:ext cx="8229600" cy="1143000"/>
          </a:xfrm>
        </p:spPr>
        <p:txBody>
          <a:bodyPr/>
          <a:lstStyle/>
          <a:p>
            <a:pPr algn="ctr" eaLnBrk="1" hangingPunct="1"/>
            <a:r>
              <a:rPr lang="en-US" sz="3600" b="1" dirty="0" smtClean="0">
                <a:latin typeface="Arial" charset="0"/>
                <a:cs typeface="Arial" charset="0"/>
              </a:rPr>
              <a:t>Examples of Well-written Objectives</a:t>
            </a:r>
            <a:endParaRPr lang="en-US" sz="3600" dirty="0" smtClean="0"/>
          </a:p>
        </p:txBody>
      </p:sp>
      <p:sp>
        <p:nvSpPr>
          <p:cNvPr id="3" name="Content Placeholder 2"/>
          <p:cNvSpPr>
            <a:spLocks noGrp="1"/>
          </p:cNvSpPr>
          <p:nvPr>
            <p:ph sz="quarter" idx="1"/>
          </p:nvPr>
        </p:nvSpPr>
        <p:spPr>
          <a:xfrm>
            <a:off x="612775" y="1600200"/>
            <a:ext cx="8153400" cy="4495800"/>
          </a:xfrm>
        </p:spPr>
        <p:txBody>
          <a:bodyPr/>
          <a:lstStyle/>
          <a:p>
            <a:pPr algn="just" eaLnBrk="1" hangingPunct="1">
              <a:buFont typeface="Wingdings" pitchFamily="2" charset="2"/>
              <a:buNone/>
            </a:pPr>
            <a:r>
              <a:rPr lang="en-US" sz="2800" dirty="0" smtClean="0">
                <a:latin typeface="Arial" charset="0"/>
                <a:cs typeface="Arial" charset="0"/>
              </a:rPr>
              <a:t>  Below are some example objectives which include Audience</a:t>
            </a:r>
            <a:r>
              <a:rPr lang="en-US" sz="2800" b="1" dirty="0" smtClean="0">
                <a:latin typeface="Arial" charset="0"/>
                <a:cs typeface="Arial" charset="0"/>
              </a:rPr>
              <a:t> (A)</a:t>
            </a:r>
            <a:r>
              <a:rPr lang="en-US" sz="2800" dirty="0" smtClean="0">
                <a:latin typeface="Arial" charset="0"/>
                <a:cs typeface="Arial" charset="0"/>
              </a:rPr>
              <a:t>, Behavior </a:t>
            </a:r>
            <a:r>
              <a:rPr lang="en-US" sz="2800" b="1" dirty="0" smtClean="0">
                <a:latin typeface="Arial" charset="0"/>
                <a:cs typeface="Arial" charset="0"/>
              </a:rPr>
              <a:t>(B)</a:t>
            </a:r>
            <a:r>
              <a:rPr lang="en-US" sz="2800" dirty="0" smtClean="0">
                <a:latin typeface="Arial" charset="0"/>
                <a:cs typeface="Arial" charset="0"/>
              </a:rPr>
              <a:t>, Condition </a:t>
            </a:r>
            <a:r>
              <a:rPr lang="en-US" sz="2800" b="1" dirty="0" smtClean="0">
                <a:latin typeface="Arial" charset="0"/>
                <a:cs typeface="Arial" charset="0"/>
              </a:rPr>
              <a:t>(C),</a:t>
            </a:r>
            <a:r>
              <a:rPr lang="en-US" sz="2800" dirty="0" smtClean="0">
                <a:latin typeface="Arial" charset="0"/>
                <a:cs typeface="Arial" charset="0"/>
              </a:rPr>
              <a:t> and Degree of Mastery</a:t>
            </a:r>
            <a:r>
              <a:rPr lang="en-US" sz="2800" b="1" dirty="0" smtClean="0">
                <a:latin typeface="Arial" charset="0"/>
                <a:cs typeface="Arial" charset="0"/>
              </a:rPr>
              <a:t> (D).</a:t>
            </a:r>
            <a:r>
              <a:rPr lang="en-US" sz="2800" dirty="0" smtClean="0">
                <a:latin typeface="Arial" charset="0"/>
                <a:cs typeface="Arial" charset="0"/>
              </a:rPr>
              <a:t>  It is noted that many objectives actually put the condition first.</a:t>
            </a:r>
            <a:endParaRPr lang="en-US" sz="2800" dirty="0" smtClean="0">
              <a:solidFill>
                <a:srgbClr val="00B050"/>
              </a:solidFill>
              <a:latin typeface="Arial" charset="0"/>
              <a:cs typeface="Arial" charset="0"/>
            </a:endParaRPr>
          </a:p>
          <a:p>
            <a:pPr eaLnBrk="1" hangingPunct="1">
              <a:buFont typeface="Wingdings" pitchFamily="2" charset="2"/>
              <a:buNone/>
            </a:pPr>
            <a:r>
              <a:rPr lang="en-US" sz="2800" b="1" dirty="0" smtClean="0">
                <a:solidFill>
                  <a:srgbClr val="00B050"/>
                </a:solidFill>
                <a:latin typeface="Arial" charset="0"/>
                <a:cs typeface="Arial" charset="0"/>
              </a:rPr>
              <a:t>   Audience - Green</a:t>
            </a:r>
            <a:r>
              <a:rPr lang="en-US" sz="2800" b="1" dirty="0" smtClean="0">
                <a:latin typeface="Arial" charset="0"/>
                <a:cs typeface="Arial" charset="0"/>
              </a:rPr>
              <a:t/>
            </a:r>
            <a:br>
              <a:rPr lang="en-US" sz="2800" b="1" dirty="0" smtClean="0">
                <a:latin typeface="Arial" charset="0"/>
                <a:cs typeface="Arial" charset="0"/>
              </a:rPr>
            </a:br>
            <a:r>
              <a:rPr lang="en-US" sz="2800" b="1" dirty="0" smtClean="0">
                <a:solidFill>
                  <a:srgbClr val="FF0000"/>
                </a:solidFill>
                <a:latin typeface="Arial" charset="0"/>
                <a:cs typeface="Arial" charset="0"/>
              </a:rPr>
              <a:t>Behavior - Red</a:t>
            </a:r>
            <a:r>
              <a:rPr lang="en-US" sz="2800" b="1" dirty="0" smtClean="0">
                <a:latin typeface="Arial" charset="0"/>
                <a:cs typeface="Arial" charset="0"/>
              </a:rPr>
              <a:t/>
            </a:r>
            <a:br>
              <a:rPr lang="en-US" sz="2800" b="1" dirty="0" smtClean="0">
                <a:latin typeface="Arial" charset="0"/>
                <a:cs typeface="Arial" charset="0"/>
              </a:rPr>
            </a:br>
            <a:r>
              <a:rPr lang="en-US" sz="2800" b="1" dirty="0" smtClean="0">
                <a:solidFill>
                  <a:srgbClr val="0070C0"/>
                </a:solidFill>
                <a:latin typeface="Arial" charset="0"/>
                <a:cs typeface="Arial" charset="0"/>
              </a:rPr>
              <a:t>Condition - Blue</a:t>
            </a:r>
            <a:r>
              <a:rPr lang="en-US" sz="2800" b="1" dirty="0" smtClean="0">
                <a:latin typeface="Arial" charset="0"/>
                <a:cs typeface="Arial" charset="0"/>
              </a:rPr>
              <a:t/>
            </a:r>
            <a:br>
              <a:rPr lang="en-US" sz="2800" b="1" dirty="0" smtClean="0">
                <a:latin typeface="Arial" charset="0"/>
                <a:cs typeface="Arial" charset="0"/>
              </a:rPr>
            </a:br>
            <a:r>
              <a:rPr lang="en-US" sz="2800" b="1" dirty="0" smtClean="0">
                <a:solidFill>
                  <a:srgbClr val="7030A0"/>
                </a:solidFill>
                <a:latin typeface="Arial" charset="0"/>
                <a:cs typeface="Arial" charset="0"/>
              </a:rPr>
              <a:t>Degree - Pink</a:t>
            </a:r>
            <a:endParaRPr lang="en-US" sz="2800" dirty="0" smtClean="0">
              <a:solidFill>
                <a:srgbClr val="7030A0"/>
              </a:solidFill>
              <a:latin typeface="Arial" charset="0"/>
              <a:cs typeface="Arial" charset="0"/>
            </a:endParaRPr>
          </a:p>
          <a:p>
            <a:pPr eaLnBrk="1" hangingPunct="1"/>
            <a:endParaRPr lang="en-US" dirty="0" smtClean="0"/>
          </a:p>
        </p:txBody>
      </p:sp>
      <p:sp>
        <p:nvSpPr>
          <p:cNvPr id="5" name="Slide Number Placeholder 4"/>
          <p:cNvSpPr>
            <a:spLocks noGrp="1"/>
          </p:cNvSpPr>
          <p:nvPr>
            <p:ph type="sldNum" sz="quarter" idx="12"/>
          </p:nvPr>
        </p:nvSpPr>
        <p:spPr/>
        <p:txBody>
          <a:bodyPr/>
          <a:lstStyle/>
          <a:p>
            <a:fld id="{6844D71D-ABA2-47E9-9CAF-EC0BD211F77F}" type="slidenum">
              <a:rPr lang="en-US" smtClean="0"/>
              <a:pPr/>
              <a:t>118</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D9145455-0858-46BB-BA51-247D8967BDD4}"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2775" y="228600"/>
            <a:ext cx="8153400" cy="990600"/>
          </a:xfrm>
        </p:spPr>
        <p:txBody>
          <a:bodyPr>
            <a:normAutofit fontScale="90000"/>
          </a:bodyPr>
          <a:lstStyle/>
          <a:p>
            <a:pPr eaLnBrk="1" fontAlgn="auto" hangingPunct="1">
              <a:spcAft>
                <a:spcPts val="0"/>
              </a:spcAft>
              <a:defRPr/>
            </a:pPr>
            <a:r>
              <a:rPr lang="en-US" sz="3600" b="1" dirty="0" smtClean="0">
                <a:latin typeface="Arial" charset="0"/>
                <a:cs typeface="Arial" charset="0"/>
              </a:rPr>
              <a:t>Examples of Well-written Objectives cont…</a:t>
            </a:r>
            <a:endParaRPr lang="en-US" sz="3600" dirty="0"/>
          </a:p>
        </p:txBody>
      </p:sp>
      <p:sp>
        <p:nvSpPr>
          <p:cNvPr id="3" name="Content Placeholder 2"/>
          <p:cNvSpPr>
            <a:spLocks noGrp="1"/>
          </p:cNvSpPr>
          <p:nvPr>
            <p:ph sz="quarter" idx="1"/>
          </p:nvPr>
        </p:nvSpPr>
        <p:spPr>
          <a:xfrm>
            <a:off x="457200" y="1600200"/>
            <a:ext cx="8229600" cy="4953000"/>
          </a:xfrm>
        </p:spPr>
        <p:txBody>
          <a:bodyPr/>
          <a:lstStyle/>
          <a:p>
            <a:pPr algn="just" eaLnBrk="1" hangingPunct="1"/>
            <a:r>
              <a:rPr lang="en-US" sz="2800" b="1" dirty="0" smtClean="0">
                <a:latin typeface="Arial" charset="0"/>
                <a:cs typeface="Arial" charset="0"/>
              </a:rPr>
              <a:t>Cognitive (creation/synthesis level)</a:t>
            </a:r>
            <a:r>
              <a:rPr lang="en-US" sz="2800" dirty="0" smtClean="0">
                <a:latin typeface="Arial" charset="0"/>
                <a:cs typeface="Arial" charset="0"/>
              </a:rPr>
              <a:t> -</a:t>
            </a:r>
            <a:r>
              <a:rPr lang="en-US" sz="2800" dirty="0" smtClean="0">
                <a:solidFill>
                  <a:srgbClr val="0070C0"/>
                </a:solidFill>
                <a:latin typeface="Arial" charset="0"/>
                <a:cs typeface="Arial" charset="0"/>
              </a:rPr>
              <a:t> "Given three cartoon characters of the student's choice,</a:t>
            </a:r>
            <a:r>
              <a:rPr lang="en-US" sz="2800" dirty="0" smtClean="0">
                <a:latin typeface="Arial" charset="0"/>
                <a:cs typeface="Arial" charset="0"/>
              </a:rPr>
              <a:t> </a:t>
            </a:r>
            <a:r>
              <a:rPr lang="en-US" sz="2800" dirty="0" smtClean="0">
                <a:solidFill>
                  <a:srgbClr val="00B050"/>
                </a:solidFill>
                <a:latin typeface="Arial" charset="0"/>
                <a:cs typeface="Arial" charset="0"/>
              </a:rPr>
              <a:t>the student </a:t>
            </a:r>
            <a:r>
              <a:rPr lang="en-US" sz="2800" dirty="0" smtClean="0">
                <a:solidFill>
                  <a:srgbClr val="FF0000"/>
                </a:solidFill>
                <a:latin typeface="Arial" charset="0"/>
                <a:cs typeface="Arial" charset="0"/>
              </a:rPr>
              <a:t>should be able to list five major personality traits of each of the two characters, combine these traits (either by melding traits together, multiplying together complimentary traits, or negating opposing traits) into a composite</a:t>
            </a:r>
            <a:r>
              <a:rPr lang="en-US" sz="2800" dirty="0" smtClean="0">
                <a:latin typeface="Arial" charset="0"/>
                <a:cs typeface="Arial" charset="0"/>
              </a:rPr>
              <a:t> </a:t>
            </a:r>
            <a:r>
              <a:rPr lang="en-US" sz="2800" dirty="0" smtClean="0">
                <a:solidFill>
                  <a:srgbClr val="FF0000"/>
                </a:solidFill>
                <a:latin typeface="Arial" charset="0"/>
                <a:cs typeface="Arial" charset="0"/>
              </a:rPr>
              <a:t>character, and develop a short (no more than 20 frames) storyboard for a cartoon</a:t>
            </a:r>
            <a:r>
              <a:rPr lang="en-US" sz="2800" dirty="0" smtClean="0">
                <a:latin typeface="Arial" charset="0"/>
                <a:cs typeface="Arial" charset="0"/>
              </a:rPr>
              <a:t> </a:t>
            </a:r>
            <a:r>
              <a:rPr lang="en-US" sz="2800" dirty="0" smtClean="0">
                <a:solidFill>
                  <a:srgbClr val="7030A0"/>
                </a:solidFill>
                <a:latin typeface="Arial" charset="0"/>
                <a:cs typeface="Arial" charset="0"/>
              </a:rPr>
              <a:t>that illustrates three to five of the major personality traits of the composite character."</a:t>
            </a:r>
          </a:p>
          <a:p>
            <a:pPr eaLnBrk="1" hangingPunct="1"/>
            <a:endParaRPr lang="en-US" dirty="0" smtClean="0"/>
          </a:p>
        </p:txBody>
      </p:sp>
      <p:sp>
        <p:nvSpPr>
          <p:cNvPr id="5" name="Slide Number Placeholder 4"/>
          <p:cNvSpPr>
            <a:spLocks noGrp="1"/>
          </p:cNvSpPr>
          <p:nvPr>
            <p:ph type="sldNum" sz="quarter" idx="12"/>
          </p:nvPr>
        </p:nvSpPr>
        <p:spPr/>
        <p:txBody>
          <a:bodyPr/>
          <a:lstStyle/>
          <a:p>
            <a:fld id="{6844D71D-ABA2-47E9-9CAF-EC0BD211F77F}" type="slidenum">
              <a:rPr lang="en-US" smtClean="0"/>
              <a:pPr/>
              <a:t>119</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2F94C538-AA96-4917-9EC1-E5990FC7361B}"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28600"/>
            <a:ext cx="8229600" cy="1295400"/>
          </a:xfrm>
        </p:spPr>
        <p:txBody>
          <a:bodyPr/>
          <a:lstStyle/>
          <a:p>
            <a:pPr eaLnBrk="1" hangingPunct="1"/>
            <a:r>
              <a:rPr lang="en-US" sz="3600" b="1" dirty="0" smtClean="0">
                <a:latin typeface="Arial" charset="0"/>
                <a:cs typeface="Arial" charset="0"/>
              </a:rPr>
              <a:t>Examples of Well-written Objectives  cont…</a:t>
            </a:r>
            <a:endParaRPr lang="en-US" sz="3600" dirty="0" smtClean="0"/>
          </a:p>
        </p:txBody>
      </p:sp>
      <p:sp>
        <p:nvSpPr>
          <p:cNvPr id="3" name="Content Placeholder 2"/>
          <p:cNvSpPr>
            <a:spLocks noGrp="1"/>
          </p:cNvSpPr>
          <p:nvPr>
            <p:ph sz="quarter" idx="1"/>
          </p:nvPr>
        </p:nvSpPr>
        <p:spPr>
          <a:xfrm>
            <a:off x="612775" y="1600200"/>
            <a:ext cx="8153400" cy="4495800"/>
          </a:xfrm>
        </p:spPr>
        <p:txBody>
          <a:bodyPr/>
          <a:lstStyle/>
          <a:p>
            <a:pPr algn="just" eaLnBrk="1" hangingPunct="1"/>
            <a:r>
              <a:rPr lang="en-US" sz="2800" b="1" dirty="0" smtClean="0">
                <a:latin typeface="Arial" charset="0"/>
                <a:cs typeface="Arial" charset="0"/>
              </a:rPr>
              <a:t>Affective objective</a:t>
            </a:r>
            <a:r>
              <a:rPr lang="en-US" sz="2800" dirty="0" smtClean="0">
                <a:latin typeface="Arial" charset="0"/>
                <a:cs typeface="Arial" charset="0"/>
              </a:rPr>
              <a:t> -</a:t>
            </a:r>
            <a:r>
              <a:rPr lang="en-US" sz="2800" dirty="0" smtClean="0">
                <a:solidFill>
                  <a:srgbClr val="0070C0"/>
                </a:solidFill>
                <a:latin typeface="Arial" charset="0"/>
                <a:cs typeface="Arial" charset="0"/>
              </a:rPr>
              <a:t> "Given the opportunity to work in a team with several people of different races,</a:t>
            </a:r>
            <a:r>
              <a:rPr lang="en-US" sz="2800" dirty="0" smtClean="0">
                <a:latin typeface="Arial" charset="0"/>
                <a:cs typeface="Arial" charset="0"/>
              </a:rPr>
              <a:t> </a:t>
            </a:r>
            <a:r>
              <a:rPr lang="en-US" sz="2800" dirty="0" smtClean="0">
                <a:solidFill>
                  <a:srgbClr val="00B050"/>
                </a:solidFill>
                <a:latin typeface="Arial" charset="0"/>
                <a:cs typeface="Arial" charset="0"/>
              </a:rPr>
              <a:t>a student</a:t>
            </a:r>
            <a:r>
              <a:rPr lang="en-US" sz="2800" dirty="0" smtClean="0">
                <a:latin typeface="Arial" charset="0"/>
                <a:cs typeface="Arial" charset="0"/>
              </a:rPr>
              <a:t> </a:t>
            </a:r>
            <a:r>
              <a:rPr lang="en-US" sz="2800" dirty="0" smtClean="0">
                <a:solidFill>
                  <a:srgbClr val="FF0000"/>
                </a:solidFill>
                <a:latin typeface="Arial" charset="0"/>
                <a:cs typeface="Arial" charset="0"/>
              </a:rPr>
              <a:t>should demonstrate a positive increase in attitude towards non-discrimination of race,</a:t>
            </a:r>
            <a:r>
              <a:rPr lang="en-US" sz="2800" dirty="0" smtClean="0">
                <a:solidFill>
                  <a:srgbClr val="7030A0"/>
                </a:solidFill>
                <a:latin typeface="Arial" charset="0"/>
                <a:cs typeface="Arial" charset="0"/>
              </a:rPr>
              <a:t> as measured by a checklist utilized/completed by non-team members."</a:t>
            </a:r>
          </a:p>
          <a:p>
            <a:pPr eaLnBrk="1" hangingPunct="1">
              <a:buFont typeface="Wingdings" pitchFamily="2" charset="2"/>
              <a:buNone/>
            </a:pPr>
            <a:endParaRPr lang="en-US" dirty="0" smtClean="0"/>
          </a:p>
        </p:txBody>
      </p:sp>
      <p:sp>
        <p:nvSpPr>
          <p:cNvPr id="5" name="Slide Number Placeholder 4"/>
          <p:cNvSpPr>
            <a:spLocks noGrp="1"/>
          </p:cNvSpPr>
          <p:nvPr>
            <p:ph type="sldNum" sz="quarter" idx="12"/>
          </p:nvPr>
        </p:nvSpPr>
        <p:spPr/>
        <p:txBody>
          <a:bodyPr/>
          <a:lstStyle/>
          <a:p>
            <a:fld id="{6844D71D-ABA2-47E9-9CAF-EC0BD211F77F}" type="slidenum">
              <a:rPr lang="en-US" smtClean="0"/>
              <a:pPr/>
              <a:t>120</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8364C575-C870-47E3-A779-D6E28737D1D3}"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2775" y="228600"/>
            <a:ext cx="8153400" cy="990600"/>
          </a:xfrm>
        </p:spPr>
        <p:txBody>
          <a:bodyPr>
            <a:normAutofit fontScale="90000"/>
          </a:bodyPr>
          <a:lstStyle/>
          <a:p>
            <a:pPr eaLnBrk="1" fontAlgn="auto" hangingPunct="1">
              <a:spcAft>
                <a:spcPts val="0"/>
              </a:spcAft>
              <a:defRPr/>
            </a:pPr>
            <a:r>
              <a:rPr lang="en-US" sz="3600" b="1" dirty="0" smtClean="0">
                <a:latin typeface="Arial" charset="0"/>
                <a:cs typeface="Arial" charset="0"/>
              </a:rPr>
              <a:t>Examples of Well-written Objectives  cont…</a:t>
            </a:r>
            <a:endParaRPr lang="en-US" sz="3600" dirty="0"/>
          </a:p>
        </p:txBody>
      </p:sp>
      <p:sp>
        <p:nvSpPr>
          <p:cNvPr id="3" name="Content Placeholder 2"/>
          <p:cNvSpPr>
            <a:spLocks noGrp="1"/>
          </p:cNvSpPr>
          <p:nvPr>
            <p:ph sz="quarter" idx="1"/>
          </p:nvPr>
        </p:nvSpPr>
        <p:spPr>
          <a:xfrm>
            <a:off x="228600" y="1600200"/>
            <a:ext cx="8458200" cy="4876800"/>
          </a:xfrm>
        </p:spPr>
        <p:txBody>
          <a:bodyPr/>
          <a:lstStyle/>
          <a:p>
            <a:pPr algn="just" eaLnBrk="1" hangingPunct="1"/>
            <a:r>
              <a:rPr lang="en-US" sz="2800" dirty="0" smtClean="0">
                <a:solidFill>
                  <a:srgbClr val="0070C0"/>
                </a:solidFill>
                <a:latin typeface="Arial" charset="0"/>
                <a:cs typeface="Arial" charset="0"/>
              </a:rPr>
              <a:t>By the end of forty minutes lesson,</a:t>
            </a:r>
            <a:r>
              <a:rPr lang="en-US" sz="2800" dirty="0" smtClean="0">
                <a:latin typeface="Arial" charset="0"/>
                <a:cs typeface="Arial" charset="0"/>
              </a:rPr>
              <a:t> </a:t>
            </a:r>
            <a:r>
              <a:rPr lang="en-US" sz="2800" dirty="0" smtClean="0">
                <a:solidFill>
                  <a:srgbClr val="00B050"/>
                </a:solidFill>
                <a:latin typeface="Arial" charset="0"/>
                <a:cs typeface="Arial" charset="0"/>
              </a:rPr>
              <a:t>a student</a:t>
            </a:r>
            <a:r>
              <a:rPr lang="en-US" sz="2800" dirty="0" smtClean="0">
                <a:latin typeface="Arial" charset="0"/>
                <a:cs typeface="Arial" charset="0"/>
              </a:rPr>
              <a:t> </a:t>
            </a:r>
            <a:r>
              <a:rPr lang="en-US" sz="2800" dirty="0" smtClean="0">
                <a:solidFill>
                  <a:srgbClr val="FF0000"/>
                </a:solidFill>
                <a:latin typeface="Arial" charset="0"/>
                <a:cs typeface="Arial" charset="0"/>
              </a:rPr>
              <a:t>should be able to name the main sources of revenue for local government</a:t>
            </a:r>
            <a:r>
              <a:rPr lang="en-US" sz="2800" dirty="0" smtClean="0">
                <a:latin typeface="Arial" charset="0"/>
                <a:cs typeface="Arial" charset="0"/>
              </a:rPr>
              <a:t> </a:t>
            </a:r>
            <a:r>
              <a:rPr lang="en-US" sz="2800" dirty="0" smtClean="0">
                <a:solidFill>
                  <a:srgbClr val="7030A0"/>
                </a:solidFill>
                <a:latin typeface="Arial" charset="0"/>
                <a:cs typeface="Arial" charset="0"/>
              </a:rPr>
              <a:t>appropriately</a:t>
            </a:r>
            <a:r>
              <a:rPr lang="en-US" sz="2800" dirty="0" smtClean="0">
                <a:latin typeface="Arial" charset="0"/>
                <a:cs typeface="Arial" charset="0"/>
              </a:rPr>
              <a:t>.</a:t>
            </a:r>
          </a:p>
          <a:p>
            <a:pPr algn="just" eaLnBrk="1" hangingPunct="1">
              <a:buFont typeface="Wingdings" pitchFamily="2" charset="2"/>
              <a:buNone/>
            </a:pPr>
            <a:r>
              <a:rPr lang="en-US" sz="2800" dirty="0" smtClean="0">
                <a:solidFill>
                  <a:srgbClr val="00B050"/>
                </a:solidFill>
                <a:latin typeface="Arial" charset="0"/>
                <a:cs typeface="Arial" charset="0"/>
              </a:rPr>
              <a:t>Audience</a:t>
            </a:r>
            <a:r>
              <a:rPr lang="en-US" sz="2800" dirty="0" smtClean="0">
                <a:latin typeface="Arial" charset="0"/>
                <a:cs typeface="Arial" charset="0"/>
              </a:rPr>
              <a:t> </a:t>
            </a:r>
            <a:r>
              <a:rPr lang="en-US" sz="2800" i="1" dirty="0" smtClean="0">
                <a:latin typeface="Arial" charset="0"/>
                <a:cs typeface="Arial" charset="0"/>
              </a:rPr>
              <a:t>“a  student”</a:t>
            </a:r>
          </a:p>
          <a:p>
            <a:pPr algn="just" eaLnBrk="1" hangingPunct="1">
              <a:buFont typeface="Wingdings" pitchFamily="2" charset="2"/>
              <a:buNone/>
            </a:pPr>
            <a:r>
              <a:rPr lang="en-US" sz="2800" dirty="0" smtClean="0">
                <a:solidFill>
                  <a:srgbClr val="FF0000"/>
                </a:solidFill>
                <a:latin typeface="Arial" charset="0"/>
                <a:cs typeface="Arial" charset="0"/>
              </a:rPr>
              <a:t>Behavior</a:t>
            </a:r>
            <a:r>
              <a:rPr lang="en-US" sz="2800" dirty="0" smtClean="0">
                <a:latin typeface="Arial" charset="0"/>
                <a:cs typeface="Arial" charset="0"/>
              </a:rPr>
              <a:t>  should be able “to name</a:t>
            </a:r>
            <a:r>
              <a:rPr lang="en-US" sz="2800" i="1" dirty="0" smtClean="0">
                <a:latin typeface="Arial" charset="0"/>
                <a:cs typeface="Arial" charset="0"/>
              </a:rPr>
              <a:t> “(Level Two Cognitive)</a:t>
            </a:r>
          </a:p>
          <a:p>
            <a:pPr algn="just" eaLnBrk="1" hangingPunct="1">
              <a:buFont typeface="Wingdings" pitchFamily="2" charset="2"/>
              <a:buNone/>
            </a:pPr>
            <a:r>
              <a:rPr lang="en-US" sz="2800" dirty="0" smtClean="0">
                <a:solidFill>
                  <a:srgbClr val="0070C0"/>
                </a:solidFill>
                <a:latin typeface="Arial" charset="0"/>
                <a:cs typeface="Arial" charset="0"/>
              </a:rPr>
              <a:t>Condition</a:t>
            </a:r>
            <a:r>
              <a:rPr lang="en-US" sz="2800" dirty="0" smtClean="0">
                <a:latin typeface="Arial" charset="0"/>
                <a:cs typeface="Arial" charset="0"/>
              </a:rPr>
              <a:t> </a:t>
            </a:r>
            <a:r>
              <a:rPr lang="en-US" sz="2800" i="1" dirty="0" smtClean="0">
                <a:latin typeface="Arial" charset="0"/>
                <a:cs typeface="Arial" charset="0"/>
              </a:rPr>
              <a:t>“forty minutes lesson”</a:t>
            </a:r>
          </a:p>
          <a:p>
            <a:pPr algn="just" eaLnBrk="1" hangingPunct="1">
              <a:buFont typeface="Wingdings" pitchFamily="2" charset="2"/>
              <a:buNone/>
            </a:pPr>
            <a:r>
              <a:rPr lang="en-US" sz="2800" dirty="0" smtClean="0">
                <a:solidFill>
                  <a:srgbClr val="7030A0"/>
                </a:solidFill>
                <a:latin typeface="Arial" charset="0"/>
                <a:cs typeface="Arial" charset="0"/>
              </a:rPr>
              <a:t>Degree</a:t>
            </a:r>
            <a:r>
              <a:rPr lang="en-US" sz="2800" dirty="0" smtClean="0">
                <a:latin typeface="Arial" charset="0"/>
                <a:cs typeface="Arial" charset="0"/>
              </a:rPr>
              <a:t> </a:t>
            </a:r>
            <a:r>
              <a:rPr lang="en-US" sz="2800" i="1" dirty="0" smtClean="0">
                <a:latin typeface="Arial" charset="0"/>
                <a:cs typeface="Arial" charset="0"/>
              </a:rPr>
              <a:t>“the main sources”</a:t>
            </a:r>
            <a:endParaRPr lang="en-US" sz="2800" dirty="0" smtClean="0">
              <a:latin typeface="Arial" charset="0"/>
              <a:cs typeface="Arial" charset="0"/>
            </a:endParaRPr>
          </a:p>
          <a:p>
            <a:pPr algn="just" eaLnBrk="1" hangingPunct="1">
              <a:buFont typeface="Wingdings" pitchFamily="2" charset="2"/>
              <a:buNone/>
            </a:pPr>
            <a:endParaRPr lang="en-US" dirty="0" smtClean="0">
              <a:latin typeface="Arial" charset="0"/>
              <a:cs typeface="Arial" charset="0"/>
            </a:endParaRPr>
          </a:p>
          <a:p>
            <a:pPr eaLnBrk="1" hangingPunct="1"/>
            <a:endParaRPr lang="en-US" dirty="0" smtClean="0"/>
          </a:p>
        </p:txBody>
      </p:sp>
      <p:sp>
        <p:nvSpPr>
          <p:cNvPr id="5" name="Slide Number Placeholder 4"/>
          <p:cNvSpPr>
            <a:spLocks noGrp="1"/>
          </p:cNvSpPr>
          <p:nvPr>
            <p:ph type="sldNum" sz="quarter" idx="12"/>
          </p:nvPr>
        </p:nvSpPr>
        <p:spPr/>
        <p:txBody>
          <a:bodyPr/>
          <a:lstStyle/>
          <a:p>
            <a:fld id="{6844D71D-ABA2-47E9-9CAF-EC0BD211F77F}" type="slidenum">
              <a:rPr lang="en-US" smtClean="0"/>
              <a:pPr/>
              <a:t>121</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33EFC7E4-AF1D-423C-BBA8-A369DB214C8E}"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2775" y="228600"/>
            <a:ext cx="8153400" cy="990600"/>
          </a:xfrm>
        </p:spPr>
        <p:txBody>
          <a:bodyPr>
            <a:normAutofit fontScale="90000"/>
          </a:bodyPr>
          <a:lstStyle/>
          <a:p>
            <a:pPr eaLnBrk="1" fontAlgn="auto" hangingPunct="1">
              <a:spcAft>
                <a:spcPts val="0"/>
              </a:spcAft>
              <a:defRPr/>
            </a:pPr>
            <a:r>
              <a:rPr lang="en-US" sz="3600" b="1" dirty="0" smtClean="0">
                <a:latin typeface="Arial" charset="0"/>
                <a:cs typeface="Arial" charset="0"/>
              </a:rPr>
              <a:t>Examples of Well-written objectives cont…</a:t>
            </a:r>
            <a:endParaRPr lang="en-US" sz="3600" dirty="0"/>
          </a:p>
        </p:txBody>
      </p:sp>
      <p:sp>
        <p:nvSpPr>
          <p:cNvPr id="3" name="Content Placeholder 2"/>
          <p:cNvSpPr>
            <a:spLocks noGrp="1"/>
          </p:cNvSpPr>
          <p:nvPr>
            <p:ph sz="quarter" idx="1"/>
          </p:nvPr>
        </p:nvSpPr>
        <p:spPr>
          <a:xfrm>
            <a:off x="612775" y="1600200"/>
            <a:ext cx="8153400" cy="4495800"/>
          </a:xfrm>
        </p:spPr>
        <p:txBody>
          <a:bodyPr/>
          <a:lstStyle/>
          <a:p>
            <a:pPr algn="just" eaLnBrk="1" hangingPunct="1">
              <a:buFont typeface="Arial" charset="0"/>
              <a:buChar char="•"/>
            </a:pPr>
            <a:r>
              <a:rPr lang="en-US" sz="2800" dirty="0" smtClean="0">
                <a:solidFill>
                  <a:srgbClr val="0070C0"/>
                </a:solidFill>
                <a:latin typeface="Arial" charset="0"/>
                <a:cs typeface="Arial" charset="0"/>
              </a:rPr>
              <a:t>“When given a list of 20 words</a:t>
            </a:r>
            <a:r>
              <a:rPr lang="en-US" sz="2800" dirty="0" smtClean="0">
                <a:latin typeface="Arial" charset="0"/>
                <a:cs typeface="Arial" charset="0"/>
              </a:rPr>
              <a:t>, </a:t>
            </a:r>
            <a:r>
              <a:rPr lang="en-US" sz="2800" dirty="0" smtClean="0">
                <a:solidFill>
                  <a:srgbClr val="00B050"/>
                </a:solidFill>
                <a:latin typeface="Arial" charset="0"/>
                <a:cs typeface="Arial" charset="0"/>
              </a:rPr>
              <a:t>the learner</a:t>
            </a:r>
            <a:r>
              <a:rPr lang="en-US" sz="2800" dirty="0" smtClean="0">
                <a:latin typeface="Arial" charset="0"/>
                <a:cs typeface="Arial" charset="0"/>
              </a:rPr>
              <a:t> </a:t>
            </a:r>
            <a:r>
              <a:rPr lang="en-US" sz="2800" dirty="0" smtClean="0">
                <a:solidFill>
                  <a:srgbClr val="FF0000"/>
                </a:solidFill>
                <a:latin typeface="Arial" charset="0"/>
                <a:cs typeface="Arial" charset="0"/>
              </a:rPr>
              <a:t>will be able to identify</a:t>
            </a:r>
            <a:r>
              <a:rPr lang="en-US" sz="2800" dirty="0" smtClean="0">
                <a:latin typeface="Arial" charset="0"/>
                <a:cs typeface="Arial" charset="0"/>
              </a:rPr>
              <a:t> </a:t>
            </a:r>
            <a:r>
              <a:rPr lang="en-US" sz="2800" dirty="0" smtClean="0">
                <a:solidFill>
                  <a:srgbClr val="7030A0"/>
                </a:solidFill>
                <a:latin typeface="Arial" charset="0"/>
                <a:cs typeface="Arial" charset="0"/>
              </a:rPr>
              <a:t>correctly</a:t>
            </a:r>
            <a:r>
              <a:rPr lang="en-US" sz="2800" dirty="0" smtClean="0">
                <a:latin typeface="Arial" charset="0"/>
                <a:cs typeface="Arial" charset="0"/>
              </a:rPr>
              <a:t> all the cognitive action verbs”. </a:t>
            </a:r>
          </a:p>
          <a:p>
            <a:pPr algn="just" eaLnBrk="1" hangingPunct="1">
              <a:buFont typeface="Arial" charset="0"/>
              <a:buNone/>
            </a:pPr>
            <a:r>
              <a:rPr lang="en-US" sz="2800" dirty="0" smtClean="0">
                <a:solidFill>
                  <a:srgbClr val="00B050"/>
                </a:solidFill>
                <a:latin typeface="Arial" charset="0"/>
                <a:cs typeface="Arial" charset="0"/>
              </a:rPr>
              <a:t>Audience </a:t>
            </a:r>
            <a:r>
              <a:rPr lang="en-US" sz="2800" i="1" dirty="0" smtClean="0">
                <a:latin typeface="Arial" charset="0"/>
                <a:cs typeface="Arial" charset="0"/>
              </a:rPr>
              <a:t>“the learner”</a:t>
            </a:r>
          </a:p>
          <a:p>
            <a:pPr algn="just" eaLnBrk="1" hangingPunct="1">
              <a:buFont typeface="Arial" charset="0"/>
              <a:buNone/>
            </a:pPr>
            <a:r>
              <a:rPr lang="en-US" sz="2800" dirty="0" smtClean="0">
                <a:solidFill>
                  <a:srgbClr val="FF0000"/>
                </a:solidFill>
                <a:latin typeface="Arial" charset="0"/>
                <a:cs typeface="Arial" charset="0"/>
              </a:rPr>
              <a:t>Behavior</a:t>
            </a:r>
            <a:r>
              <a:rPr lang="en-US" sz="2800" dirty="0" smtClean="0">
                <a:latin typeface="Arial" charset="0"/>
                <a:cs typeface="Arial" charset="0"/>
              </a:rPr>
              <a:t>  will be able to </a:t>
            </a:r>
            <a:r>
              <a:rPr lang="en-US" sz="2800" i="1" dirty="0" smtClean="0">
                <a:latin typeface="Arial" charset="0"/>
                <a:cs typeface="Arial" charset="0"/>
              </a:rPr>
              <a:t>“identify” (Level Two Cognitive)</a:t>
            </a:r>
          </a:p>
          <a:p>
            <a:pPr algn="just" eaLnBrk="1" hangingPunct="1">
              <a:buFont typeface="Arial" charset="0"/>
              <a:buNone/>
            </a:pPr>
            <a:r>
              <a:rPr lang="en-US" sz="2800" dirty="0" smtClean="0">
                <a:solidFill>
                  <a:srgbClr val="0070C0"/>
                </a:solidFill>
                <a:latin typeface="Arial" charset="0"/>
                <a:cs typeface="Arial" charset="0"/>
              </a:rPr>
              <a:t>Condition</a:t>
            </a:r>
            <a:r>
              <a:rPr lang="en-US" sz="2800" dirty="0" smtClean="0">
                <a:latin typeface="Arial" charset="0"/>
                <a:cs typeface="Arial" charset="0"/>
              </a:rPr>
              <a:t> </a:t>
            </a:r>
            <a:r>
              <a:rPr lang="en-US" sz="2800" i="1" dirty="0" smtClean="0">
                <a:latin typeface="Arial" charset="0"/>
                <a:cs typeface="Arial" charset="0"/>
              </a:rPr>
              <a:t>“when given a list of 20 words”</a:t>
            </a:r>
          </a:p>
          <a:p>
            <a:pPr algn="just" eaLnBrk="1" hangingPunct="1">
              <a:buFont typeface="Arial" charset="0"/>
              <a:buNone/>
            </a:pPr>
            <a:r>
              <a:rPr lang="en-US" sz="2800" dirty="0" smtClean="0">
                <a:solidFill>
                  <a:srgbClr val="7030A0"/>
                </a:solidFill>
                <a:latin typeface="Arial" charset="0"/>
                <a:cs typeface="Arial" charset="0"/>
              </a:rPr>
              <a:t>Degree </a:t>
            </a:r>
            <a:r>
              <a:rPr lang="en-US" sz="2800" i="1" dirty="0" smtClean="0">
                <a:latin typeface="Arial" charset="0"/>
                <a:cs typeface="Arial" charset="0"/>
              </a:rPr>
              <a:t>“all” </a:t>
            </a:r>
            <a:endParaRPr lang="en-US" sz="2800" dirty="0" smtClean="0">
              <a:latin typeface="Arial" charset="0"/>
              <a:cs typeface="Arial" charset="0"/>
            </a:endParaRPr>
          </a:p>
          <a:p>
            <a:pPr algn="just" eaLnBrk="1" hangingPunct="1"/>
            <a:endParaRPr lang="en-US" sz="2800" dirty="0" smtClean="0">
              <a:latin typeface="Arial" charset="0"/>
              <a:cs typeface="Arial" charset="0"/>
            </a:endParaRPr>
          </a:p>
        </p:txBody>
      </p:sp>
      <p:sp>
        <p:nvSpPr>
          <p:cNvPr id="5" name="Slide Number Placeholder 4"/>
          <p:cNvSpPr>
            <a:spLocks noGrp="1"/>
          </p:cNvSpPr>
          <p:nvPr>
            <p:ph type="sldNum" sz="quarter" idx="12"/>
          </p:nvPr>
        </p:nvSpPr>
        <p:spPr/>
        <p:txBody>
          <a:bodyPr/>
          <a:lstStyle/>
          <a:p>
            <a:fld id="{6844D71D-ABA2-47E9-9CAF-EC0BD211F77F}" type="slidenum">
              <a:rPr lang="en-US" smtClean="0"/>
              <a:pPr/>
              <a:t>122</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BB38C5CC-2735-45E3-853C-AF2A136FA864}"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2775" y="228600"/>
            <a:ext cx="8153400" cy="990600"/>
          </a:xfrm>
        </p:spPr>
        <p:txBody>
          <a:bodyPr>
            <a:normAutofit fontScale="90000"/>
          </a:bodyPr>
          <a:lstStyle/>
          <a:p>
            <a:pPr algn="ctr" eaLnBrk="1" fontAlgn="auto" hangingPunct="1">
              <a:spcAft>
                <a:spcPts val="0"/>
              </a:spcAft>
              <a:defRPr/>
            </a:pPr>
            <a:r>
              <a:rPr lang="en-US" sz="3600" b="1" dirty="0" smtClean="0">
                <a:latin typeface="Arial" pitchFamily="34" charset="0"/>
                <a:cs typeface="Arial" pitchFamily="34" charset="0"/>
              </a:rPr>
              <a:t/>
            </a:r>
            <a:br>
              <a:rPr lang="en-US" sz="3600" b="1" dirty="0" smtClean="0">
                <a:latin typeface="Arial" pitchFamily="34" charset="0"/>
                <a:cs typeface="Arial" pitchFamily="34" charset="0"/>
              </a:rPr>
            </a:br>
            <a:r>
              <a:rPr lang="en-US" sz="3600" b="1" dirty="0" smtClean="0">
                <a:latin typeface="Arial" pitchFamily="34" charset="0"/>
                <a:cs typeface="Arial" pitchFamily="34" charset="0"/>
              </a:rPr>
              <a:t>References</a:t>
            </a:r>
            <a:r>
              <a:rPr lang="en-US" sz="3600" dirty="0" smtClean="0">
                <a:latin typeface="Arial" pitchFamily="34" charset="0"/>
                <a:cs typeface="Arial" pitchFamily="34" charset="0"/>
              </a:rPr>
              <a:t/>
            </a:r>
            <a:br>
              <a:rPr lang="en-US" sz="3600" dirty="0" smtClean="0">
                <a:latin typeface="Arial" pitchFamily="34" charset="0"/>
                <a:cs typeface="Arial" pitchFamily="34" charset="0"/>
              </a:rPr>
            </a:br>
            <a:endParaRPr lang="en-US" sz="3600" dirty="0"/>
          </a:p>
        </p:txBody>
      </p:sp>
      <p:sp>
        <p:nvSpPr>
          <p:cNvPr id="3" name="Content Placeholder 2"/>
          <p:cNvSpPr>
            <a:spLocks noGrp="1"/>
          </p:cNvSpPr>
          <p:nvPr>
            <p:ph sz="quarter" idx="1"/>
          </p:nvPr>
        </p:nvSpPr>
        <p:spPr>
          <a:xfrm>
            <a:off x="612775" y="1600200"/>
            <a:ext cx="8153400" cy="4495800"/>
          </a:xfrm>
        </p:spPr>
        <p:txBody>
          <a:bodyPr/>
          <a:lstStyle/>
          <a:p>
            <a:pPr algn="just" eaLnBrk="1" hangingPunct="1"/>
            <a:r>
              <a:rPr lang="en-US" sz="2800" dirty="0" smtClean="0">
                <a:latin typeface="Arial" charset="0"/>
                <a:cs typeface="Arial" charset="0"/>
              </a:rPr>
              <a:t>Bloom, B.S. (Ed.). (1956-1964). Taxonomy of Educational Objectives. New York: David McKay Company Inc.</a:t>
            </a:r>
          </a:p>
          <a:p>
            <a:pPr algn="just" eaLnBrk="1" hangingPunct="1"/>
            <a:r>
              <a:rPr lang="en-US" sz="2800" dirty="0" err="1" smtClean="0">
                <a:latin typeface="Arial" charset="0"/>
                <a:cs typeface="Arial" charset="0"/>
              </a:rPr>
              <a:t>Mager</a:t>
            </a:r>
            <a:r>
              <a:rPr lang="en-US" sz="2800" dirty="0" smtClean="0">
                <a:latin typeface="Arial" charset="0"/>
                <a:cs typeface="Arial" charset="0"/>
              </a:rPr>
              <a:t>, R. F. (1984). Preparing Instructional Objectives, 2nd edition. Lake Publishing Company: Belmont, California. </a:t>
            </a:r>
          </a:p>
          <a:p>
            <a:pPr algn="just" eaLnBrk="1" hangingPunct="1"/>
            <a:r>
              <a:rPr lang="en-US" sz="2800" dirty="0" smtClean="0">
                <a:latin typeface="Arial" charset="0"/>
                <a:cs typeface="Arial" charset="0"/>
              </a:rPr>
              <a:t>Dave, R.H., in R. J. Armstrong et al., </a:t>
            </a:r>
            <a:r>
              <a:rPr lang="en-US" sz="2800" i="1" dirty="0" smtClean="0">
                <a:latin typeface="Arial" charset="0"/>
                <a:cs typeface="Arial" charset="0"/>
              </a:rPr>
              <a:t>Developing and Writing Behavioral Objectives (Tucson, AZ: Educational Innovators Press,</a:t>
            </a:r>
            <a:r>
              <a:rPr lang="en-US" sz="2800" dirty="0" smtClean="0">
                <a:latin typeface="Arial" charset="0"/>
                <a:cs typeface="Arial" charset="0"/>
              </a:rPr>
              <a:t>1970).</a:t>
            </a:r>
          </a:p>
        </p:txBody>
      </p:sp>
      <p:sp>
        <p:nvSpPr>
          <p:cNvPr id="5" name="Slide Number Placeholder 4"/>
          <p:cNvSpPr>
            <a:spLocks noGrp="1"/>
          </p:cNvSpPr>
          <p:nvPr>
            <p:ph type="sldNum" sz="quarter" idx="12"/>
          </p:nvPr>
        </p:nvSpPr>
        <p:spPr/>
        <p:txBody>
          <a:bodyPr/>
          <a:lstStyle/>
          <a:p>
            <a:fld id="{6844D71D-ABA2-47E9-9CAF-EC0BD211F77F}" type="slidenum">
              <a:rPr lang="en-US" smtClean="0"/>
              <a:pPr/>
              <a:t>123</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47920762-2361-4289-B1BC-89C30E75B1F5}"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2775" y="228600"/>
            <a:ext cx="8153400" cy="990600"/>
          </a:xfrm>
        </p:spPr>
        <p:txBody>
          <a:bodyPr/>
          <a:lstStyle/>
          <a:p>
            <a:pPr algn="ctr" eaLnBrk="1" hangingPunct="1"/>
            <a:r>
              <a:rPr lang="en-US" sz="3600" b="1" dirty="0" smtClean="0">
                <a:latin typeface="Arial" charset="0"/>
                <a:cs typeface="Arial" charset="0"/>
              </a:rPr>
              <a:t>References cont…</a:t>
            </a:r>
          </a:p>
        </p:txBody>
      </p:sp>
      <p:sp>
        <p:nvSpPr>
          <p:cNvPr id="3" name="Content Placeholder 2"/>
          <p:cNvSpPr>
            <a:spLocks noGrp="1"/>
          </p:cNvSpPr>
          <p:nvPr>
            <p:ph sz="quarter" idx="1"/>
          </p:nvPr>
        </p:nvSpPr>
        <p:spPr>
          <a:xfrm>
            <a:off x="612775" y="1600200"/>
            <a:ext cx="8153400" cy="4495800"/>
          </a:xfrm>
        </p:spPr>
        <p:txBody>
          <a:bodyPr/>
          <a:lstStyle/>
          <a:p>
            <a:pPr algn="just" eaLnBrk="1" hangingPunct="1"/>
            <a:r>
              <a:rPr lang="en-US" sz="2800" dirty="0" smtClean="0">
                <a:latin typeface="Arial" charset="0"/>
                <a:cs typeface="Arial" charset="0"/>
              </a:rPr>
              <a:t>Harrow, A.J. (1972). A taxonomy of the psychomotor domain. New York: David McKay Co.</a:t>
            </a:r>
          </a:p>
          <a:p>
            <a:pPr algn="just" eaLnBrk="1" hangingPunct="1"/>
            <a:r>
              <a:rPr lang="en-US" sz="2800" dirty="0" smtClean="0">
                <a:latin typeface="Arial" charset="0"/>
                <a:cs typeface="Arial" charset="0"/>
              </a:rPr>
              <a:t>Simpson, E. (1972). The classification of educational objectives in the psychomotor domain: The psychomotor domain. Vol. 3. Washington, DC: Gryphon House.</a:t>
            </a:r>
          </a:p>
          <a:p>
            <a:pPr eaLnBrk="1" hangingPunct="1"/>
            <a:endParaRPr lang="en-US" dirty="0" smtClean="0"/>
          </a:p>
        </p:txBody>
      </p:sp>
      <p:sp>
        <p:nvSpPr>
          <p:cNvPr id="5" name="Slide Number Placeholder 4"/>
          <p:cNvSpPr>
            <a:spLocks noGrp="1"/>
          </p:cNvSpPr>
          <p:nvPr>
            <p:ph type="sldNum" sz="quarter" idx="12"/>
          </p:nvPr>
        </p:nvSpPr>
        <p:spPr/>
        <p:txBody>
          <a:bodyPr/>
          <a:lstStyle/>
          <a:p>
            <a:fld id="{6844D71D-ABA2-47E9-9CAF-EC0BD211F77F}" type="slidenum">
              <a:rPr lang="en-US" smtClean="0"/>
              <a:pPr/>
              <a:t>124</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11AADB83-740B-45B9-995B-05911525F800}"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228600" y="838200"/>
            <a:ext cx="8610600" cy="5562600"/>
          </a:xfrm>
        </p:spPr>
        <p:txBody>
          <a:bodyPr>
            <a:normAutofit lnSpcReduction="10000"/>
          </a:bodyPr>
          <a:lstStyle/>
          <a:p>
            <a:pPr marL="320040" indent="-320040" algn="ctr" eaLnBrk="1" fontAlgn="auto" hangingPunct="1">
              <a:spcAft>
                <a:spcPts val="0"/>
              </a:spcAft>
              <a:buFont typeface="Wingdings"/>
              <a:buNone/>
              <a:defRPr/>
            </a:pPr>
            <a:endParaRPr lang="en-US" sz="6000" i="1" dirty="0" smtClean="0">
              <a:latin typeface="Arial" pitchFamily="34" charset="0"/>
              <a:cs typeface="Arial" pitchFamily="34" charset="0"/>
            </a:endParaRPr>
          </a:p>
          <a:p>
            <a:pPr marL="320040" indent="-320040" algn="ctr" eaLnBrk="1" fontAlgn="auto" hangingPunct="1">
              <a:spcAft>
                <a:spcPts val="0"/>
              </a:spcAft>
              <a:buFont typeface="Wingdings"/>
              <a:buNone/>
              <a:defRPr/>
            </a:pPr>
            <a:r>
              <a:rPr lang="en-US" sz="6000" i="1" dirty="0" smtClean="0">
                <a:latin typeface="Arial" pitchFamily="34" charset="0"/>
                <a:cs typeface="Arial" pitchFamily="34" charset="0"/>
              </a:rPr>
              <a:t>END OF MODULE 2! THANK YOU FOR YOUR PARTICIPATION!!!</a:t>
            </a:r>
          </a:p>
          <a:p>
            <a:pPr marL="320040" indent="-320040" algn="ctr" eaLnBrk="1" fontAlgn="auto" hangingPunct="1">
              <a:spcAft>
                <a:spcPts val="0"/>
              </a:spcAft>
              <a:buFont typeface="Wingdings"/>
              <a:buNone/>
              <a:defRPr/>
            </a:pPr>
            <a:r>
              <a:rPr lang="en-US" sz="6000" i="1" dirty="0" smtClean="0">
                <a:latin typeface="Arial" pitchFamily="34" charset="0"/>
                <a:cs typeface="Arial" pitchFamily="34" charset="0"/>
              </a:rPr>
              <a:t>CHEERS!</a:t>
            </a:r>
            <a:endParaRPr lang="en-US" sz="6000" i="1" dirty="0">
              <a:latin typeface="Arial" pitchFamily="34" charset="0"/>
              <a:cs typeface="Arial" pitchFamily="34" charset="0"/>
            </a:endParaRPr>
          </a:p>
        </p:txBody>
      </p:sp>
      <p:sp>
        <p:nvSpPr>
          <p:cNvPr id="5" name="Slide Number Placeholder 4"/>
          <p:cNvSpPr>
            <a:spLocks noGrp="1"/>
          </p:cNvSpPr>
          <p:nvPr>
            <p:ph type="sldNum" sz="quarter" idx="12"/>
          </p:nvPr>
        </p:nvSpPr>
        <p:spPr/>
        <p:txBody>
          <a:bodyPr/>
          <a:lstStyle/>
          <a:p>
            <a:fld id="{6844D71D-ABA2-47E9-9CAF-EC0BD211F77F}" type="slidenum">
              <a:rPr lang="en-US" smtClean="0"/>
              <a:pPr/>
              <a:t>125</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FA067622-645B-458C-B4F6-8E94F57A2219}"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143000"/>
            <a:ext cx="7772400" cy="5181599"/>
          </a:xfrm>
        </p:spPr>
        <p:txBody>
          <a:bodyPr/>
          <a:lstStyle/>
          <a:p>
            <a:r>
              <a:rPr lang="en-US" b="1" dirty="0" smtClean="0"/>
              <a:t>MODULE 3</a:t>
            </a:r>
            <a:br>
              <a:rPr lang="en-US" b="1" dirty="0" smtClean="0"/>
            </a:br>
            <a:r>
              <a:rPr lang="en-US" sz="3200" b="1" dirty="0" smtClean="0"/>
              <a:t>By Rehema Japhet</a:t>
            </a:r>
            <a:br>
              <a:rPr lang="en-US" sz="3200" b="1" dirty="0" smtClean="0"/>
            </a:br>
            <a:r>
              <a:rPr lang="en-US" sz="3200" b="1" dirty="0" smtClean="0"/>
              <a:t/>
            </a:r>
            <a:br>
              <a:rPr lang="en-US" sz="3200" b="1" dirty="0" smtClean="0"/>
            </a:br>
            <a:r>
              <a:rPr lang="en-US" sz="3200" b="1" dirty="0" smtClean="0"/>
              <a:t/>
            </a:r>
            <a:br>
              <a:rPr lang="en-US" sz="3200" b="1" dirty="0" smtClean="0"/>
            </a:br>
            <a:r>
              <a:rPr lang="en-US" sz="3200" b="1" dirty="0" smtClean="0"/>
              <a:t> APPROACHES TO CURRICULUM DESIGN </a:t>
            </a:r>
            <a:br>
              <a:rPr lang="en-US" sz="3200" b="1" dirty="0" smtClean="0"/>
            </a:br>
            <a:endParaRPr lang="en-US" sz="3200" b="1" dirty="0"/>
          </a:p>
        </p:txBody>
      </p:sp>
      <p:sp>
        <p:nvSpPr>
          <p:cNvPr id="4" name="Slide Number Placeholder 3"/>
          <p:cNvSpPr>
            <a:spLocks noGrp="1"/>
          </p:cNvSpPr>
          <p:nvPr>
            <p:ph type="sldNum" sz="quarter" idx="12"/>
          </p:nvPr>
        </p:nvSpPr>
        <p:spPr/>
        <p:txBody>
          <a:bodyPr/>
          <a:lstStyle/>
          <a:p>
            <a:fld id="{6844D71D-ABA2-47E9-9CAF-EC0BD211F77F}" type="slidenum">
              <a:rPr lang="en-US" smtClean="0"/>
              <a:pPr/>
              <a:t>126</a:t>
            </a:fld>
            <a:endParaRPr lang="en-US"/>
          </a:p>
        </p:txBody>
      </p:sp>
      <p:sp>
        <p:nvSpPr>
          <p:cNvPr id="5" name="Footer Placeholder 4"/>
          <p:cNvSpPr>
            <a:spLocks noGrp="1"/>
          </p:cNvSpPr>
          <p:nvPr>
            <p:ph type="ftr" sz="quarter" idx="11"/>
          </p:nvPr>
        </p:nvSpPr>
        <p:spPr/>
        <p:txBody>
          <a:bodyPr/>
          <a:lstStyle/>
          <a:p>
            <a:r>
              <a:rPr lang="en-US" smtClean="0"/>
              <a:t>EDITED BY SAMWEL K.Y</a:t>
            </a:r>
            <a:endParaRPr lang="en-US"/>
          </a:p>
        </p:txBody>
      </p:sp>
      <p:sp>
        <p:nvSpPr>
          <p:cNvPr id="6" name="Date Placeholder 5"/>
          <p:cNvSpPr>
            <a:spLocks noGrp="1"/>
          </p:cNvSpPr>
          <p:nvPr>
            <p:ph type="dt" sz="half" idx="10"/>
          </p:nvPr>
        </p:nvSpPr>
        <p:spPr/>
        <p:txBody>
          <a:bodyPr/>
          <a:lstStyle/>
          <a:p>
            <a:fld id="{99E934BD-8668-49C3-A627-0FF118D1A543}"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533400"/>
            <a:ext cx="8534400" cy="758952"/>
          </a:xfrm>
        </p:spPr>
        <p:txBody>
          <a:bodyPr>
            <a:normAutofit fontScale="90000"/>
          </a:bodyPr>
          <a:lstStyle/>
          <a:p>
            <a:r>
              <a:rPr lang="en-US" b="1" dirty="0" smtClean="0"/>
              <a:t/>
            </a:r>
            <a:br>
              <a:rPr lang="en-US" b="1" dirty="0" smtClean="0"/>
            </a:br>
            <a:r>
              <a:rPr lang="en-US" b="1" dirty="0" smtClean="0"/>
              <a:t>Module </a:t>
            </a:r>
            <a:r>
              <a:rPr lang="en-US" b="1" dirty="0"/>
              <a:t>Objectives:</a:t>
            </a:r>
            <a:r>
              <a:rPr lang="en-US" dirty="0"/>
              <a:t/>
            </a:r>
            <a:br>
              <a:rPr lang="en-US" dirty="0"/>
            </a:br>
            <a:endParaRPr lang="en-US" dirty="0"/>
          </a:p>
        </p:txBody>
      </p:sp>
      <p:sp>
        <p:nvSpPr>
          <p:cNvPr id="3" name="Content Placeholder 2"/>
          <p:cNvSpPr>
            <a:spLocks noGrp="1"/>
          </p:cNvSpPr>
          <p:nvPr>
            <p:ph sz="quarter" idx="1"/>
          </p:nvPr>
        </p:nvSpPr>
        <p:spPr>
          <a:xfrm>
            <a:off x="304800" y="1600200"/>
            <a:ext cx="8534400" cy="4525963"/>
          </a:xfrm>
        </p:spPr>
        <p:txBody>
          <a:bodyPr>
            <a:normAutofit lnSpcReduction="10000"/>
          </a:bodyPr>
          <a:lstStyle/>
          <a:p>
            <a:pPr algn="just">
              <a:buNone/>
            </a:pPr>
            <a:r>
              <a:rPr lang="en-US" sz="3600" dirty="0"/>
              <a:t>Using relevant examples, by the end of </a:t>
            </a:r>
            <a:r>
              <a:rPr lang="en-US" sz="3600" dirty="0" smtClean="0"/>
              <a:t>this  </a:t>
            </a:r>
          </a:p>
          <a:p>
            <a:pPr algn="just">
              <a:buNone/>
            </a:pPr>
            <a:r>
              <a:rPr lang="en-US" sz="3600" dirty="0" smtClean="0"/>
              <a:t>module</a:t>
            </a:r>
            <a:r>
              <a:rPr lang="en-US" sz="3600" dirty="0"/>
              <a:t>, student teachers will be able to</a:t>
            </a:r>
            <a:r>
              <a:rPr lang="en-US" sz="3600" dirty="0" smtClean="0"/>
              <a:t>:</a:t>
            </a:r>
          </a:p>
          <a:p>
            <a:pPr algn="just">
              <a:buNone/>
            </a:pPr>
            <a:r>
              <a:rPr lang="en-US" sz="3600" dirty="0" smtClean="0"/>
              <a:t> </a:t>
            </a:r>
            <a:endParaRPr lang="en-US" sz="3600" dirty="0"/>
          </a:p>
          <a:p>
            <a:pPr lvl="0" algn="just"/>
            <a:r>
              <a:rPr lang="en-US" sz="3600" dirty="0"/>
              <a:t>Explain clearly the concept of curriculum design and its dimensions</a:t>
            </a:r>
          </a:p>
          <a:p>
            <a:pPr lvl="0" algn="just"/>
            <a:r>
              <a:rPr lang="en-US" sz="3600" dirty="0"/>
              <a:t>Distinguish different types of curriculum designs</a:t>
            </a:r>
          </a:p>
        </p:txBody>
      </p:sp>
      <p:sp>
        <p:nvSpPr>
          <p:cNvPr id="5" name="Slide Number Placeholder 4"/>
          <p:cNvSpPr>
            <a:spLocks noGrp="1"/>
          </p:cNvSpPr>
          <p:nvPr>
            <p:ph type="sldNum" sz="quarter" idx="12"/>
          </p:nvPr>
        </p:nvSpPr>
        <p:spPr/>
        <p:txBody>
          <a:bodyPr/>
          <a:lstStyle/>
          <a:p>
            <a:fld id="{6844D71D-ABA2-47E9-9CAF-EC0BD211F77F}" type="slidenum">
              <a:rPr lang="en-US" smtClean="0"/>
              <a:pPr/>
              <a:t>127</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1A5FCB95-260C-4D32-9878-374605AC911A}"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457200"/>
            <a:ext cx="8534400" cy="758952"/>
          </a:xfrm>
        </p:spPr>
        <p:txBody>
          <a:bodyPr>
            <a:normAutofit fontScale="90000"/>
          </a:bodyPr>
          <a:lstStyle/>
          <a:p>
            <a:r>
              <a:rPr lang="en-US" b="1" dirty="0" smtClean="0"/>
              <a:t/>
            </a:r>
            <a:br>
              <a:rPr lang="en-US" b="1" dirty="0" smtClean="0"/>
            </a:br>
            <a:r>
              <a:rPr lang="en-US" b="1" dirty="0" smtClean="0"/>
              <a:t>Introduction</a:t>
            </a:r>
            <a:r>
              <a:rPr lang="en-US" dirty="0"/>
              <a:t/>
            </a:r>
            <a:br>
              <a:rPr lang="en-US" dirty="0"/>
            </a:br>
            <a:endParaRPr lang="en-US" dirty="0"/>
          </a:p>
        </p:txBody>
      </p:sp>
      <p:sp>
        <p:nvSpPr>
          <p:cNvPr id="3" name="Content Placeholder 2"/>
          <p:cNvSpPr>
            <a:spLocks noGrp="1"/>
          </p:cNvSpPr>
          <p:nvPr>
            <p:ph sz="quarter" idx="1"/>
          </p:nvPr>
        </p:nvSpPr>
        <p:spPr/>
        <p:txBody>
          <a:bodyPr/>
          <a:lstStyle/>
          <a:p>
            <a:pPr algn="just">
              <a:buNone/>
            </a:pPr>
            <a:endParaRPr lang="en-US" dirty="0" smtClean="0"/>
          </a:p>
          <a:p>
            <a:pPr algn="just">
              <a:buNone/>
            </a:pPr>
            <a:r>
              <a:rPr lang="en-US" dirty="0" smtClean="0"/>
              <a:t>Curriculum </a:t>
            </a:r>
            <a:r>
              <a:rPr lang="en-US" dirty="0"/>
              <a:t>planning and design are essential </a:t>
            </a:r>
            <a:endParaRPr lang="en-US" dirty="0" smtClean="0"/>
          </a:p>
          <a:p>
            <a:pPr algn="just">
              <a:buNone/>
            </a:pPr>
            <a:r>
              <a:rPr lang="en-US" dirty="0" smtClean="0"/>
              <a:t>preliminary </a:t>
            </a:r>
            <a:r>
              <a:rPr lang="en-US" dirty="0"/>
              <a:t>ingredients in the </a:t>
            </a:r>
            <a:r>
              <a:rPr lang="en-US" dirty="0" smtClean="0"/>
              <a:t>curriculum </a:t>
            </a:r>
          </a:p>
          <a:p>
            <a:pPr algn="just">
              <a:buNone/>
            </a:pPr>
            <a:r>
              <a:rPr lang="en-US" dirty="0" smtClean="0"/>
              <a:t>development </a:t>
            </a:r>
            <a:r>
              <a:rPr lang="en-US" dirty="0"/>
              <a:t>process.</a:t>
            </a:r>
          </a:p>
        </p:txBody>
      </p:sp>
      <p:sp>
        <p:nvSpPr>
          <p:cNvPr id="5" name="Slide Number Placeholder 4"/>
          <p:cNvSpPr>
            <a:spLocks noGrp="1"/>
          </p:cNvSpPr>
          <p:nvPr>
            <p:ph type="sldNum" sz="quarter" idx="12"/>
          </p:nvPr>
        </p:nvSpPr>
        <p:spPr/>
        <p:txBody>
          <a:bodyPr/>
          <a:lstStyle/>
          <a:p>
            <a:fld id="{6844D71D-ABA2-47E9-9CAF-EC0BD211F77F}" type="slidenum">
              <a:rPr lang="en-US" smtClean="0"/>
              <a:pPr/>
              <a:t>128</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51DD2072-76BA-4844-832A-6C79CBB2A856}"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Curriculum development</a:t>
            </a:r>
            <a:endParaRPr lang="en-US" b="1" dirty="0"/>
          </a:p>
        </p:txBody>
      </p:sp>
      <p:sp>
        <p:nvSpPr>
          <p:cNvPr id="3" name="Content Placeholder 2"/>
          <p:cNvSpPr>
            <a:spLocks noGrp="1"/>
          </p:cNvSpPr>
          <p:nvPr>
            <p:ph sz="quarter" idx="1"/>
          </p:nvPr>
        </p:nvSpPr>
        <p:spPr/>
        <p:txBody>
          <a:bodyPr>
            <a:normAutofit/>
          </a:bodyPr>
          <a:lstStyle/>
          <a:p>
            <a:pPr algn="just"/>
            <a:r>
              <a:rPr lang="en-US" dirty="0" smtClean="0"/>
              <a:t>It is the process of </a:t>
            </a:r>
            <a:r>
              <a:rPr lang="en-US" dirty="0" smtClean="0">
                <a:solidFill>
                  <a:srgbClr val="FF0000"/>
                </a:solidFill>
              </a:rPr>
              <a:t>choosing</a:t>
            </a:r>
            <a:r>
              <a:rPr lang="en-US" dirty="0" smtClean="0"/>
              <a:t>, </a:t>
            </a:r>
            <a:r>
              <a:rPr lang="en-US" dirty="0" smtClean="0">
                <a:solidFill>
                  <a:srgbClr val="FF0000"/>
                </a:solidFill>
              </a:rPr>
              <a:t>teaching</a:t>
            </a:r>
            <a:r>
              <a:rPr lang="en-US" dirty="0" smtClean="0"/>
              <a:t> and  </a:t>
            </a:r>
            <a:r>
              <a:rPr lang="en-US" dirty="0" smtClean="0">
                <a:solidFill>
                  <a:srgbClr val="FF0000"/>
                </a:solidFill>
              </a:rPr>
              <a:t>learning</a:t>
            </a:r>
            <a:r>
              <a:rPr lang="en-US" dirty="0" smtClean="0"/>
              <a:t> </a:t>
            </a:r>
            <a:r>
              <a:rPr lang="en-US" dirty="0" smtClean="0">
                <a:solidFill>
                  <a:srgbClr val="00B0F0"/>
                </a:solidFill>
              </a:rPr>
              <a:t>content </a:t>
            </a:r>
            <a:r>
              <a:rPr lang="en-US" dirty="0" smtClean="0"/>
              <a:t>and </a:t>
            </a:r>
            <a:r>
              <a:rPr lang="en-US" dirty="0" smtClean="0">
                <a:solidFill>
                  <a:srgbClr val="7030A0"/>
                </a:solidFill>
              </a:rPr>
              <a:t>methodology</a:t>
            </a:r>
            <a:r>
              <a:rPr lang="en-US" dirty="0" smtClean="0"/>
              <a:t> and refining them in order to be implemented in schools</a:t>
            </a:r>
          </a:p>
          <a:p>
            <a:pPr algn="just"/>
            <a:endParaRPr lang="en-US" dirty="0" smtClean="0"/>
          </a:p>
          <a:p>
            <a:pPr algn="just">
              <a:buNone/>
            </a:pPr>
            <a:r>
              <a:rPr lang="en-US" dirty="0" smtClean="0"/>
              <a:t>. It is the </a:t>
            </a:r>
            <a:r>
              <a:rPr lang="en-US" dirty="0" smtClean="0">
                <a:solidFill>
                  <a:srgbClr val="00B050"/>
                </a:solidFill>
              </a:rPr>
              <a:t>continuous process of planning, deciding, implementing and assessing educational </a:t>
            </a:r>
            <a:r>
              <a:rPr lang="en-US" dirty="0" err="1" smtClean="0">
                <a:solidFill>
                  <a:srgbClr val="00B050"/>
                </a:solidFill>
              </a:rPr>
              <a:t>programmes</a:t>
            </a:r>
            <a:r>
              <a:rPr lang="en-US" dirty="0" smtClean="0"/>
              <a:t> and modifying them to meet the nation education’s objectives </a:t>
            </a:r>
            <a:endParaRPr lang="en-US" dirty="0"/>
          </a:p>
        </p:txBody>
      </p:sp>
      <p:sp>
        <p:nvSpPr>
          <p:cNvPr id="5" name="Slide Number Placeholder 4"/>
          <p:cNvSpPr>
            <a:spLocks noGrp="1"/>
          </p:cNvSpPr>
          <p:nvPr>
            <p:ph type="sldNum" sz="quarter" idx="12"/>
          </p:nvPr>
        </p:nvSpPr>
        <p:spPr/>
        <p:txBody>
          <a:bodyPr/>
          <a:lstStyle/>
          <a:p>
            <a:fld id="{6844D71D-ABA2-47E9-9CAF-EC0BD211F77F}" type="slidenum">
              <a:rPr lang="en-US" smtClean="0"/>
              <a:pPr/>
              <a:t>129</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5578FCF5-DB68-411F-8873-A8F430358196}"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lstStyle/>
          <a:p>
            <a:r>
              <a:rPr lang="en-US" b="1" dirty="0" smtClean="0"/>
              <a:t>Curriculum development steps</a:t>
            </a:r>
            <a:endParaRPr lang="en-US" b="1" dirty="0"/>
          </a:p>
        </p:txBody>
      </p:sp>
      <p:sp>
        <p:nvSpPr>
          <p:cNvPr id="3" name="Content Placeholder 2"/>
          <p:cNvSpPr>
            <a:spLocks noGrp="1"/>
          </p:cNvSpPr>
          <p:nvPr>
            <p:ph sz="quarter" idx="1"/>
          </p:nvPr>
        </p:nvSpPr>
        <p:spPr>
          <a:xfrm>
            <a:off x="228600" y="1143000"/>
            <a:ext cx="8686800" cy="5486400"/>
          </a:xfrm>
        </p:spPr>
        <p:txBody>
          <a:bodyPr>
            <a:normAutofit/>
          </a:bodyPr>
          <a:lstStyle/>
          <a:p>
            <a:endParaRPr lang="en-US" dirty="0" smtClean="0"/>
          </a:p>
          <a:p>
            <a:r>
              <a:rPr lang="en-US" dirty="0" smtClean="0"/>
              <a:t>Policy decision</a:t>
            </a:r>
          </a:p>
          <a:p>
            <a:r>
              <a:rPr lang="en-US" dirty="0" smtClean="0"/>
              <a:t>Needs assessment</a:t>
            </a:r>
          </a:p>
          <a:p>
            <a:r>
              <a:rPr lang="en-US" dirty="0" smtClean="0"/>
              <a:t>Curriculum design</a:t>
            </a:r>
          </a:p>
          <a:p>
            <a:r>
              <a:rPr lang="en-US" dirty="0" smtClean="0"/>
              <a:t>Development of syllabuses</a:t>
            </a:r>
          </a:p>
          <a:p>
            <a:r>
              <a:rPr lang="en-US" dirty="0" smtClean="0"/>
              <a:t>Development of teaching and learning materials</a:t>
            </a:r>
          </a:p>
          <a:p>
            <a:r>
              <a:rPr lang="en-US" dirty="0" smtClean="0"/>
              <a:t>Teacher preparation</a:t>
            </a:r>
          </a:p>
          <a:p>
            <a:r>
              <a:rPr lang="en-US" dirty="0" smtClean="0"/>
              <a:t>Piloting</a:t>
            </a:r>
          </a:p>
          <a:p>
            <a:r>
              <a:rPr lang="en-US" dirty="0" smtClean="0"/>
              <a:t>Implementation</a:t>
            </a:r>
          </a:p>
          <a:p>
            <a:r>
              <a:rPr lang="en-US" dirty="0" smtClean="0"/>
              <a:t>Monitoring and evaluation</a:t>
            </a:r>
          </a:p>
          <a:p>
            <a:endParaRPr lang="en-US" dirty="0"/>
          </a:p>
        </p:txBody>
      </p:sp>
      <p:sp>
        <p:nvSpPr>
          <p:cNvPr id="5" name="Slide Number Placeholder 4"/>
          <p:cNvSpPr>
            <a:spLocks noGrp="1"/>
          </p:cNvSpPr>
          <p:nvPr>
            <p:ph type="sldNum" sz="quarter" idx="12"/>
          </p:nvPr>
        </p:nvSpPr>
        <p:spPr/>
        <p:txBody>
          <a:bodyPr/>
          <a:lstStyle/>
          <a:p>
            <a:fld id="{6844D71D-ABA2-47E9-9CAF-EC0BD211F77F}" type="slidenum">
              <a:rPr lang="en-US" smtClean="0"/>
              <a:pPr/>
              <a:t>130</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1D922A53-308A-4D23-ACD4-54E19986480B}"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81000"/>
            <a:ext cx="8534400" cy="758952"/>
          </a:xfrm>
        </p:spPr>
        <p:txBody>
          <a:bodyPr>
            <a:normAutofit fontScale="90000"/>
          </a:bodyPr>
          <a:lstStyle/>
          <a:p>
            <a:r>
              <a:rPr lang="en-US" b="1" dirty="0" smtClean="0"/>
              <a:t/>
            </a:r>
            <a:br>
              <a:rPr lang="en-US" b="1" dirty="0" smtClean="0"/>
            </a:br>
            <a:r>
              <a:rPr lang="en-US" b="1" dirty="0" smtClean="0"/>
              <a:t>Curriculum </a:t>
            </a:r>
            <a:r>
              <a:rPr lang="en-US" b="1" dirty="0"/>
              <a:t>planning</a:t>
            </a:r>
            <a:r>
              <a:rPr lang="en-US" dirty="0"/>
              <a:t/>
            </a:r>
            <a:br>
              <a:rPr lang="en-US" dirty="0"/>
            </a:br>
            <a:endParaRPr lang="en-US" dirty="0"/>
          </a:p>
        </p:txBody>
      </p:sp>
      <p:sp>
        <p:nvSpPr>
          <p:cNvPr id="3" name="Content Placeholder 2"/>
          <p:cNvSpPr>
            <a:spLocks noGrp="1"/>
          </p:cNvSpPr>
          <p:nvPr>
            <p:ph sz="quarter" idx="1"/>
          </p:nvPr>
        </p:nvSpPr>
        <p:spPr/>
        <p:txBody>
          <a:bodyPr>
            <a:normAutofit/>
          </a:bodyPr>
          <a:lstStyle/>
          <a:p>
            <a:pPr>
              <a:buNone/>
            </a:pPr>
            <a:r>
              <a:rPr lang="en-US" dirty="0"/>
              <a:t>This involves broad analysis of the following:</a:t>
            </a:r>
          </a:p>
          <a:p>
            <a:pPr lvl="0" algn="just"/>
            <a:r>
              <a:rPr lang="en-US" dirty="0"/>
              <a:t>Curriculum intent and context (what you wish to achieve)</a:t>
            </a:r>
          </a:p>
          <a:p>
            <a:pPr lvl="0" algn="just"/>
            <a:r>
              <a:rPr lang="en-US" dirty="0"/>
              <a:t>Conceptualizing the curriculum design (how it will look like)</a:t>
            </a:r>
          </a:p>
          <a:p>
            <a:pPr lvl="0" algn="just"/>
            <a:r>
              <a:rPr lang="en-US" dirty="0"/>
              <a:t>Organizing the sequencing of developmental tasks (how to construct the curriculum)</a:t>
            </a:r>
          </a:p>
          <a:p>
            <a:pPr lvl="0" algn="just"/>
            <a:r>
              <a:rPr lang="en-US" dirty="0"/>
              <a:t>Arranging for the process of implementation and evaluation</a:t>
            </a:r>
          </a:p>
          <a:p>
            <a:endParaRPr lang="en-US" dirty="0"/>
          </a:p>
        </p:txBody>
      </p:sp>
      <p:sp>
        <p:nvSpPr>
          <p:cNvPr id="5" name="Slide Number Placeholder 4"/>
          <p:cNvSpPr>
            <a:spLocks noGrp="1"/>
          </p:cNvSpPr>
          <p:nvPr>
            <p:ph type="sldNum" sz="quarter" idx="12"/>
          </p:nvPr>
        </p:nvSpPr>
        <p:spPr/>
        <p:txBody>
          <a:bodyPr/>
          <a:lstStyle/>
          <a:p>
            <a:fld id="{6844D71D-ABA2-47E9-9CAF-EC0BD211F77F}" type="slidenum">
              <a:rPr lang="en-US" smtClean="0"/>
              <a:pPr/>
              <a:t>131</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58F6BDAE-51CD-4C02-8E09-241CAF59C350}"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457200"/>
            <a:ext cx="8534400" cy="758952"/>
          </a:xfrm>
        </p:spPr>
        <p:txBody>
          <a:bodyPr>
            <a:normAutofit fontScale="90000"/>
          </a:bodyPr>
          <a:lstStyle/>
          <a:p>
            <a:r>
              <a:rPr lang="en-US" b="1" dirty="0" smtClean="0"/>
              <a:t/>
            </a:r>
            <a:br>
              <a:rPr lang="en-US" b="1" dirty="0" smtClean="0"/>
            </a:br>
            <a:r>
              <a:rPr lang="en-US" b="1" dirty="0" smtClean="0"/>
              <a:t>Curriculum designs</a:t>
            </a:r>
            <a:r>
              <a:rPr lang="en-US" dirty="0"/>
              <a:t/>
            </a:r>
            <a:br>
              <a:rPr lang="en-US" dirty="0"/>
            </a:br>
            <a:endParaRPr lang="en-US" dirty="0"/>
          </a:p>
        </p:txBody>
      </p:sp>
      <p:sp>
        <p:nvSpPr>
          <p:cNvPr id="3" name="Content Placeholder 2"/>
          <p:cNvSpPr>
            <a:spLocks noGrp="1"/>
          </p:cNvSpPr>
          <p:nvPr>
            <p:ph sz="quarter" idx="1"/>
          </p:nvPr>
        </p:nvSpPr>
        <p:spPr/>
        <p:txBody>
          <a:bodyPr>
            <a:normAutofit fontScale="85000" lnSpcReduction="20000"/>
          </a:bodyPr>
          <a:lstStyle/>
          <a:p>
            <a:pPr algn="just">
              <a:buNone/>
            </a:pPr>
            <a:r>
              <a:rPr lang="en-US" sz="3600" dirty="0" smtClean="0"/>
              <a:t>Refers </a:t>
            </a:r>
            <a:r>
              <a:rPr lang="en-US" sz="3600" dirty="0"/>
              <a:t>to the </a:t>
            </a:r>
            <a:r>
              <a:rPr lang="en-US" sz="3600" dirty="0">
                <a:solidFill>
                  <a:srgbClr val="FF0000"/>
                </a:solidFill>
              </a:rPr>
              <a:t>arrangement of the elements of a </a:t>
            </a:r>
            <a:endParaRPr lang="en-US" sz="3600" dirty="0" smtClean="0">
              <a:solidFill>
                <a:srgbClr val="FF0000"/>
              </a:solidFill>
            </a:endParaRPr>
          </a:p>
          <a:p>
            <a:pPr algn="just">
              <a:buNone/>
            </a:pPr>
            <a:r>
              <a:rPr lang="en-US" sz="3600" dirty="0" smtClean="0">
                <a:solidFill>
                  <a:srgbClr val="FF0000"/>
                </a:solidFill>
              </a:rPr>
              <a:t>Curriculum into a logical pattern</a:t>
            </a:r>
            <a:r>
              <a:rPr lang="en-US" sz="3600" dirty="0" smtClean="0">
                <a:solidFill>
                  <a:srgbClr val="FFFF00"/>
                </a:solidFill>
              </a:rPr>
              <a:t>. </a:t>
            </a:r>
          </a:p>
          <a:p>
            <a:pPr algn="just">
              <a:buNone/>
            </a:pPr>
            <a:r>
              <a:rPr lang="en-US" sz="3600" dirty="0" smtClean="0"/>
              <a:t>These </a:t>
            </a:r>
            <a:r>
              <a:rPr lang="en-US" sz="3600" dirty="0"/>
              <a:t>elements include </a:t>
            </a:r>
            <a:r>
              <a:rPr lang="en-US" sz="3600" dirty="0" smtClean="0"/>
              <a:t>the:</a:t>
            </a:r>
          </a:p>
          <a:p>
            <a:pPr>
              <a:buNone/>
            </a:pPr>
            <a:endParaRPr lang="en-US" sz="3600" dirty="0" smtClean="0"/>
          </a:p>
          <a:p>
            <a:pPr lvl="2"/>
            <a:r>
              <a:rPr lang="en-US" sz="3600" dirty="0" smtClean="0"/>
              <a:t>objectives</a:t>
            </a:r>
          </a:p>
          <a:p>
            <a:pPr lvl="2"/>
            <a:r>
              <a:rPr lang="en-US" sz="3600" dirty="0"/>
              <a:t>c</a:t>
            </a:r>
            <a:r>
              <a:rPr lang="en-US" sz="3600" dirty="0" smtClean="0"/>
              <a:t>ontent</a:t>
            </a:r>
          </a:p>
          <a:p>
            <a:pPr lvl="2"/>
            <a:r>
              <a:rPr lang="en-US" sz="3600" dirty="0" smtClean="0"/>
              <a:t>learning activities</a:t>
            </a:r>
          </a:p>
          <a:p>
            <a:pPr lvl="2"/>
            <a:r>
              <a:rPr lang="en-US" sz="3600" dirty="0" smtClean="0"/>
              <a:t>Methods</a:t>
            </a:r>
          </a:p>
          <a:p>
            <a:pPr lvl="2"/>
            <a:r>
              <a:rPr lang="en-US" sz="3600" dirty="0" smtClean="0"/>
              <a:t>evaluation</a:t>
            </a:r>
            <a:r>
              <a:rPr lang="en-US" sz="3600" dirty="0"/>
              <a:t>. </a:t>
            </a:r>
          </a:p>
        </p:txBody>
      </p:sp>
      <p:sp>
        <p:nvSpPr>
          <p:cNvPr id="5" name="Slide Number Placeholder 4"/>
          <p:cNvSpPr>
            <a:spLocks noGrp="1"/>
          </p:cNvSpPr>
          <p:nvPr>
            <p:ph type="sldNum" sz="quarter" idx="12"/>
          </p:nvPr>
        </p:nvSpPr>
        <p:spPr/>
        <p:txBody>
          <a:bodyPr/>
          <a:lstStyle/>
          <a:p>
            <a:fld id="{6844D71D-ABA2-47E9-9CAF-EC0BD211F77F}" type="slidenum">
              <a:rPr lang="en-US" smtClean="0"/>
              <a:pPr/>
              <a:t>132</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D2F9B6FF-5C1E-4430-9931-C306FC22A7F7}"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Curriculum design</a:t>
            </a:r>
            <a:endParaRPr lang="en-US" b="1" dirty="0"/>
          </a:p>
        </p:txBody>
      </p:sp>
      <p:sp>
        <p:nvSpPr>
          <p:cNvPr id="3" name="Content Placeholder 2"/>
          <p:cNvSpPr>
            <a:spLocks noGrp="1"/>
          </p:cNvSpPr>
          <p:nvPr>
            <p:ph sz="quarter" idx="1"/>
          </p:nvPr>
        </p:nvSpPr>
        <p:spPr/>
        <p:txBody>
          <a:bodyPr/>
          <a:lstStyle/>
          <a:p>
            <a:pPr>
              <a:buNone/>
            </a:pPr>
            <a:r>
              <a:rPr lang="en-US" dirty="0" smtClean="0"/>
              <a:t>The curriculum design answer the questions:</a:t>
            </a:r>
          </a:p>
          <a:p>
            <a:r>
              <a:rPr lang="en-US" dirty="0" smtClean="0"/>
              <a:t>What needs to be learned</a:t>
            </a:r>
          </a:p>
          <a:p>
            <a:r>
              <a:rPr lang="en-US" dirty="0" smtClean="0"/>
              <a:t>How to </a:t>
            </a:r>
            <a:r>
              <a:rPr lang="en-US" smtClean="0"/>
              <a:t>be learned</a:t>
            </a:r>
          </a:p>
          <a:p>
            <a:r>
              <a:rPr lang="en-US" dirty="0" smtClean="0"/>
              <a:t>What resources</a:t>
            </a:r>
            <a:endParaRPr lang="en-US" dirty="0"/>
          </a:p>
        </p:txBody>
      </p:sp>
      <p:sp>
        <p:nvSpPr>
          <p:cNvPr id="5" name="Slide Number Placeholder 4"/>
          <p:cNvSpPr>
            <a:spLocks noGrp="1"/>
          </p:cNvSpPr>
          <p:nvPr>
            <p:ph type="sldNum" sz="quarter" idx="12"/>
          </p:nvPr>
        </p:nvSpPr>
        <p:spPr/>
        <p:txBody>
          <a:bodyPr/>
          <a:lstStyle/>
          <a:p>
            <a:fld id="{6844D71D-ABA2-47E9-9CAF-EC0BD211F77F}" type="slidenum">
              <a:rPr lang="en-US" smtClean="0"/>
              <a:pPr/>
              <a:t>133</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1DBBE7DA-8C22-4F96-A519-9461C93DDF2F}"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609600"/>
            <a:ext cx="8534400" cy="758952"/>
          </a:xfrm>
        </p:spPr>
        <p:txBody>
          <a:bodyPr>
            <a:normAutofit fontScale="90000"/>
          </a:bodyPr>
          <a:lstStyle/>
          <a:p>
            <a:r>
              <a:rPr lang="en-US" b="1" dirty="0" smtClean="0"/>
              <a:t/>
            </a:r>
            <a:br>
              <a:rPr lang="en-US" b="1" dirty="0" smtClean="0"/>
            </a:br>
            <a:r>
              <a:rPr lang="en-US" b="1" dirty="0" smtClean="0"/>
              <a:t>TYPES </a:t>
            </a:r>
            <a:r>
              <a:rPr lang="en-US" b="1" dirty="0"/>
              <a:t>OF CURRICULUM DESIGNS</a:t>
            </a:r>
            <a:r>
              <a:rPr lang="en-US" dirty="0"/>
              <a:t/>
            </a:r>
            <a:br>
              <a:rPr lang="en-US" dirty="0"/>
            </a:br>
            <a:endParaRPr lang="en-US" dirty="0"/>
          </a:p>
        </p:txBody>
      </p:sp>
      <p:sp>
        <p:nvSpPr>
          <p:cNvPr id="3" name="Content Placeholder 2"/>
          <p:cNvSpPr>
            <a:spLocks noGrp="1"/>
          </p:cNvSpPr>
          <p:nvPr>
            <p:ph sz="quarter" idx="1"/>
          </p:nvPr>
        </p:nvSpPr>
        <p:spPr/>
        <p:txBody>
          <a:bodyPr/>
          <a:lstStyle/>
          <a:p>
            <a:pPr lvl="0"/>
            <a:endParaRPr lang="en-US" dirty="0" smtClean="0"/>
          </a:p>
          <a:p>
            <a:pPr lvl="0" algn="just"/>
            <a:r>
              <a:rPr lang="en-US" dirty="0" smtClean="0"/>
              <a:t>Single </a:t>
            </a:r>
            <a:r>
              <a:rPr lang="en-US" dirty="0"/>
              <a:t>subject approach</a:t>
            </a:r>
          </a:p>
          <a:p>
            <a:pPr lvl="0" algn="just"/>
            <a:r>
              <a:rPr lang="en-US" dirty="0"/>
              <a:t>Broad-field subject approach</a:t>
            </a:r>
          </a:p>
          <a:p>
            <a:pPr lvl="0" algn="just"/>
            <a:r>
              <a:rPr lang="en-US" dirty="0"/>
              <a:t>Integrated subjects approach</a:t>
            </a:r>
          </a:p>
          <a:p>
            <a:pPr lvl="0" algn="just"/>
            <a:r>
              <a:rPr lang="en-US" dirty="0"/>
              <a:t>Learner-centered approach</a:t>
            </a:r>
          </a:p>
          <a:p>
            <a:pPr lvl="0" algn="just"/>
            <a:r>
              <a:rPr lang="en-US" dirty="0"/>
              <a:t>Cognitive </a:t>
            </a:r>
            <a:r>
              <a:rPr lang="en-US" dirty="0" smtClean="0"/>
              <a:t>approach</a:t>
            </a:r>
          </a:p>
          <a:p>
            <a:pPr lvl="0" algn="just"/>
            <a:r>
              <a:rPr lang="en-US" dirty="0" smtClean="0"/>
              <a:t>Outcome based curriculum(OBC)</a:t>
            </a:r>
            <a:endParaRPr lang="en-US" dirty="0"/>
          </a:p>
          <a:p>
            <a:endParaRPr lang="en-US" dirty="0"/>
          </a:p>
        </p:txBody>
      </p:sp>
      <p:sp>
        <p:nvSpPr>
          <p:cNvPr id="5" name="Slide Number Placeholder 4"/>
          <p:cNvSpPr>
            <a:spLocks noGrp="1"/>
          </p:cNvSpPr>
          <p:nvPr>
            <p:ph type="sldNum" sz="quarter" idx="12"/>
          </p:nvPr>
        </p:nvSpPr>
        <p:spPr/>
        <p:txBody>
          <a:bodyPr/>
          <a:lstStyle/>
          <a:p>
            <a:fld id="{6844D71D-ABA2-47E9-9CAF-EC0BD211F77F}" type="slidenum">
              <a:rPr lang="en-US" smtClean="0"/>
              <a:pPr/>
              <a:t>134</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043B65C4-DABE-4388-9516-F26104223647}"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609600"/>
            <a:ext cx="8534400" cy="758952"/>
          </a:xfrm>
        </p:spPr>
        <p:txBody>
          <a:bodyPr>
            <a:normAutofit fontScale="90000"/>
          </a:bodyPr>
          <a:lstStyle/>
          <a:p>
            <a:r>
              <a:rPr lang="en-US" b="1" dirty="0" smtClean="0"/>
              <a:t/>
            </a:r>
            <a:br>
              <a:rPr lang="en-US" b="1" dirty="0" smtClean="0"/>
            </a:br>
            <a:r>
              <a:rPr lang="en-US" b="1" dirty="0" smtClean="0"/>
              <a:t>SINGLE </a:t>
            </a:r>
            <a:r>
              <a:rPr lang="en-US" b="1" dirty="0"/>
              <a:t>SUBJECT APPROACH</a:t>
            </a:r>
            <a:r>
              <a:rPr lang="en-US" dirty="0"/>
              <a:t/>
            </a:r>
            <a:br>
              <a:rPr lang="en-US" dirty="0"/>
            </a:br>
            <a:endParaRPr lang="en-US" dirty="0"/>
          </a:p>
        </p:txBody>
      </p:sp>
      <p:sp>
        <p:nvSpPr>
          <p:cNvPr id="3" name="Content Placeholder 2"/>
          <p:cNvSpPr>
            <a:spLocks noGrp="1"/>
          </p:cNvSpPr>
          <p:nvPr>
            <p:ph sz="quarter" idx="1"/>
          </p:nvPr>
        </p:nvSpPr>
        <p:spPr/>
        <p:txBody>
          <a:bodyPr/>
          <a:lstStyle/>
          <a:p>
            <a:pPr algn="just">
              <a:buNone/>
            </a:pPr>
            <a:r>
              <a:rPr lang="en-US" dirty="0" smtClean="0"/>
              <a:t>    </a:t>
            </a:r>
          </a:p>
          <a:p>
            <a:pPr algn="just">
              <a:buNone/>
            </a:pPr>
            <a:r>
              <a:rPr lang="en-US" dirty="0"/>
              <a:t> </a:t>
            </a:r>
            <a:r>
              <a:rPr lang="en-US" dirty="0" smtClean="0"/>
              <a:t>   This </a:t>
            </a:r>
            <a:r>
              <a:rPr lang="en-US" dirty="0"/>
              <a:t>type of approach is concerned with teaching an established body of content that has been derived from the accumulated wisdom of the academic discipline</a:t>
            </a:r>
            <a:r>
              <a:rPr lang="en-US" dirty="0">
                <a:solidFill>
                  <a:srgbClr val="FF0000"/>
                </a:solidFill>
              </a:rPr>
              <a:t>. It is under the subject-centered designs</a:t>
            </a:r>
            <a:r>
              <a:rPr lang="en-US" dirty="0"/>
              <a:t>. </a:t>
            </a:r>
          </a:p>
        </p:txBody>
      </p:sp>
      <p:sp>
        <p:nvSpPr>
          <p:cNvPr id="5" name="Slide Number Placeholder 4"/>
          <p:cNvSpPr>
            <a:spLocks noGrp="1"/>
          </p:cNvSpPr>
          <p:nvPr>
            <p:ph type="sldNum" sz="quarter" idx="12"/>
          </p:nvPr>
        </p:nvSpPr>
        <p:spPr/>
        <p:txBody>
          <a:bodyPr/>
          <a:lstStyle/>
          <a:p>
            <a:fld id="{6844D71D-ABA2-47E9-9CAF-EC0BD211F77F}" type="slidenum">
              <a:rPr lang="en-US" smtClean="0"/>
              <a:pPr/>
              <a:t>135</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438388FB-5287-4761-9848-C49B147E6804}"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SINGLE SUBJECT APPROACH…..</a:t>
            </a:r>
            <a:endParaRPr lang="en-US" dirty="0"/>
          </a:p>
        </p:txBody>
      </p:sp>
      <p:sp>
        <p:nvSpPr>
          <p:cNvPr id="3" name="Content Placeholder 2"/>
          <p:cNvSpPr>
            <a:spLocks noGrp="1"/>
          </p:cNvSpPr>
          <p:nvPr>
            <p:ph sz="quarter" idx="1"/>
          </p:nvPr>
        </p:nvSpPr>
        <p:spPr/>
        <p:txBody>
          <a:bodyPr/>
          <a:lstStyle/>
          <a:p>
            <a:pPr algn="just"/>
            <a:endParaRPr lang="en-US" dirty="0" smtClean="0"/>
          </a:p>
          <a:p>
            <a:pPr algn="just"/>
            <a:r>
              <a:rPr lang="en-US" dirty="0" smtClean="0"/>
              <a:t>Emphasis </a:t>
            </a:r>
            <a:r>
              <a:rPr lang="en-US" dirty="0"/>
              <a:t>is on the </a:t>
            </a:r>
            <a:r>
              <a:rPr lang="en-US" dirty="0">
                <a:solidFill>
                  <a:srgbClr val="C00000"/>
                </a:solidFill>
              </a:rPr>
              <a:t>acquisition of subject matter knowledge. </a:t>
            </a:r>
            <a:r>
              <a:rPr lang="en-US" dirty="0"/>
              <a:t>And content is structured sequentially, such as in Mathematics or History. Subjects are studied in isolation from each other</a:t>
            </a:r>
          </a:p>
          <a:p>
            <a:endParaRPr lang="en-US" dirty="0"/>
          </a:p>
        </p:txBody>
      </p:sp>
      <p:sp>
        <p:nvSpPr>
          <p:cNvPr id="5" name="Slide Number Placeholder 4"/>
          <p:cNvSpPr>
            <a:spLocks noGrp="1"/>
          </p:cNvSpPr>
          <p:nvPr>
            <p:ph type="sldNum" sz="quarter" idx="12"/>
          </p:nvPr>
        </p:nvSpPr>
        <p:spPr/>
        <p:txBody>
          <a:bodyPr/>
          <a:lstStyle/>
          <a:p>
            <a:fld id="{6844D71D-ABA2-47E9-9CAF-EC0BD211F77F}" type="slidenum">
              <a:rPr lang="en-US" smtClean="0"/>
              <a:pPr/>
              <a:t>136</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5E32F539-C2A9-41A8-91C1-7BC6DD402463}"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28600"/>
            <a:ext cx="8610600" cy="1371600"/>
          </a:xfrm>
        </p:spPr>
        <p:txBody>
          <a:bodyPr>
            <a:normAutofit fontScale="90000"/>
          </a:bodyPr>
          <a:lstStyle/>
          <a:p>
            <a:r>
              <a:rPr lang="en-US" dirty="0" smtClean="0"/>
              <a:t/>
            </a:r>
            <a:br>
              <a:rPr lang="en-US" dirty="0" smtClean="0"/>
            </a:br>
            <a:r>
              <a:rPr lang="en-US" b="1" dirty="0" smtClean="0"/>
              <a:t>Advantages </a:t>
            </a:r>
            <a:r>
              <a:rPr lang="en-US" b="1" dirty="0"/>
              <a:t>of Single Subject Curriculum Design</a:t>
            </a:r>
            <a:r>
              <a:rPr lang="en-US" dirty="0"/>
              <a:t/>
            </a:r>
            <a:br>
              <a:rPr lang="en-US" dirty="0"/>
            </a:br>
            <a:endParaRPr lang="en-US" dirty="0"/>
          </a:p>
        </p:txBody>
      </p:sp>
      <p:sp>
        <p:nvSpPr>
          <p:cNvPr id="3" name="Content Placeholder 2"/>
          <p:cNvSpPr>
            <a:spLocks noGrp="1"/>
          </p:cNvSpPr>
          <p:nvPr>
            <p:ph sz="quarter" idx="1"/>
          </p:nvPr>
        </p:nvSpPr>
        <p:spPr>
          <a:xfrm>
            <a:off x="228600" y="1905000"/>
            <a:ext cx="8686800" cy="4648200"/>
          </a:xfrm>
        </p:spPr>
        <p:txBody>
          <a:bodyPr/>
          <a:lstStyle/>
          <a:p>
            <a:pPr lvl="0" algn="just"/>
            <a:r>
              <a:rPr lang="en-US" dirty="0"/>
              <a:t>Content is well organized</a:t>
            </a:r>
          </a:p>
          <a:p>
            <a:pPr lvl="0" algn="just"/>
            <a:r>
              <a:rPr lang="en-US" dirty="0"/>
              <a:t>Many materials are covered in a very short period of time. </a:t>
            </a:r>
          </a:p>
          <a:p>
            <a:pPr lvl="0" algn="just"/>
            <a:r>
              <a:rPr lang="en-US" dirty="0"/>
              <a:t>It is possible to organize textbooks and supporting materials based on subject</a:t>
            </a:r>
          </a:p>
          <a:p>
            <a:pPr algn="just"/>
            <a:r>
              <a:rPr lang="en-US" dirty="0"/>
              <a:t>It is possible to determine in advance what all children will learn in various subjects and grades (classes).</a:t>
            </a:r>
          </a:p>
        </p:txBody>
      </p:sp>
      <p:sp>
        <p:nvSpPr>
          <p:cNvPr id="5" name="Slide Number Placeholder 4"/>
          <p:cNvSpPr>
            <a:spLocks noGrp="1"/>
          </p:cNvSpPr>
          <p:nvPr>
            <p:ph type="sldNum" sz="quarter" idx="12"/>
          </p:nvPr>
        </p:nvSpPr>
        <p:spPr/>
        <p:txBody>
          <a:bodyPr/>
          <a:lstStyle/>
          <a:p>
            <a:fld id="{6844D71D-ABA2-47E9-9CAF-EC0BD211F77F}" type="slidenum">
              <a:rPr lang="en-US" smtClean="0"/>
              <a:pPr/>
              <a:t>137</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C23263F6-3615-4B43-86DF-BC9A77FF1CBD}"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Advantages of Single Subject…..</a:t>
            </a:r>
            <a:endParaRPr lang="en-US" dirty="0"/>
          </a:p>
        </p:txBody>
      </p:sp>
      <p:sp>
        <p:nvSpPr>
          <p:cNvPr id="3" name="Content Placeholder 2"/>
          <p:cNvSpPr>
            <a:spLocks noGrp="1"/>
          </p:cNvSpPr>
          <p:nvPr>
            <p:ph sz="quarter" idx="1"/>
          </p:nvPr>
        </p:nvSpPr>
        <p:spPr>
          <a:xfrm>
            <a:off x="228600" y="1600200"/>
            <a:ext cx="8686800" cy="4953000"/>
          </a:xfrm>
        </p:spPr>
        <p:txBody>
          <a:bodyPr>
            <a:normAutofit/>
          </a:bodyPr>
          <a:lstStyle/>
          <a:p>
            <a:pPr lvl="0" algn="just"/>
            <a:r>
              <a:rPr lang="en-US" dirty="0"/>
              <a:t>It is feasible to determine minimum standards of performance and achievement for the knowledge specified in subject area</a:t>
            </a:r>
          </a:p>
          <a:p>
            <a:pPr lvl="0" algn="just"/>
            <a:r>
              <a:rPr lang="en-US" dirty="0"/>
              <a:t>It can be easily conducted. </a:t>
            </a:r>
            <a:endParaRPr lang="en-US" dirty="0" smtClean="0"/>
          </a:p>
          <a:p>
            <a:pPr lvl="0" algn="just"/>
            <a:r>
              <a:rPr lang="en-US" dirty="0" smtClean="0"/>
              <a:t>Is </a:t>
            </a:r>
            <a:r>
              <a:rPr lang="en-US" dirty="0"/>
              <a:t>better understood by teachers because their training was based on this method</a:t>
            </a:r>
          </a:p>
          <a:p>
            <a:pPr lvl="0" algn="just"/>
            <a:r>
              <a:rPr lang="en-US" dirty="0"/>
              <a:t>Curriculum planning is easier and </a:t>
            </a:r>
            <a:r>
              <a:rPr lang="en-US" dirty="0" smtClean="0"/>
              <a:t>simpler</a:t>
            </a:r>
            <a:endParaRPr lang="en-US" dirty="0"/>
          </a:p>
          <a:p>
            <a:pPr lvl="0" algn="just"/>
            <a:r>
              <a:rPr lang="en-US" dirty="0"/>
              <a:t>Broad national goals can be obtained</a:t>
            </a:r>
          </a:p>
          <a:p>
            <a:endParaRPr lang="en-US" dirty="0"/>
          </a:p>
        </p:txBody>
      </p:sp>
      <p:sp>
        <p:nvSpPr>
          <p:cNvPr id="5" name="Slide Number Placeholder 4"/>
          <p:cNvSpPr>
            <a:spLocks noGrp="1"/>
          </p:cNvSpPr>
          <p:nvPr>
            <p:ph type="sldNum" sz="quarter" idx="12"/>
          </p:nvPr>
        </p:nvSpPr>
        <p:spPr/>
        <p:txBody>
          <a:bodyPr/>
          <a:lstStyle/>
          <a:p>
            <a:fld id="{6844D71D-ABA2-47E9-9CAF-EC0BD211F77F}" type="slidenum">
              <a:rPr lang="en-US" smtClean="0"/>
              <a:pPr/>
              <a:t>138</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D2BE78EF-1172-40B5-89A3-DC85C039E3F2}"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28600"/>
            <a:ext cx="8534400" cy="1371600"/>
          </a:xfrm>
        </p:spPr>
        <p:txBody>
          <a:bodyPr>
            <a:normAutofit fontScale="90000"/>
          </a:bodyPr>
          <a:lstStyle/>
          <a:p>
            <a:r>
              <a:rPr lang="en-US" dirty="0" smtClean="0"/>
              <a:t/>
            </a:r>
            <a:br>
              <a:rPr lang="en-US" dirty="0" smtClean="0"/>
            </a:br>
            <a:r>
              <a:rPr lang="en-US" b="1" dirty="0" smtClean="0"/>
              <a:t>Weaknesses </a:t>
            </a:r>
            <a:r>
              <a:rPr lang="en-US" b="1" dirty="0"/>
              <a:t>of Single Subject Curriculum Design</a:t>
            </a:r>
            <a:r>
              <a:rPr lang="en-US" dirty="0"/>
              <a:t/>
            </a:r>
            <a:br>
              <a:rPr lang="en-US" dirty="0"/>
            </a:br>
            <a:endParaRPr lang="en-US" dirty="0"/>
          </a:p>
        </p:txBody>
      </p:sp>
      <p:sp>
        <p:nvSpPr>
          <p:cNvPr id="3" name="Content Placeholder 2"/>
          <p:cNvSpPr>
            <a:spLocks noGrp="1"/>
          </p:cNvSpPr>
          <p:nvPr>
            <p:ph sz="quarter" idx="1"/>
          </p:nvPr>
        </p:nvSpPr>
        <p:spPr>
          <a:xfrm>
            <a:off x="228600" y="1828800"/>
            <a:ext cx="8686800" cy="4724400"/>
          </a:xfrm>
        </p:spPr>
        <p:txBody>
          <a:bodyPr/>
          <a:lstStyle/>
          <a:p>
            <a:pPr lvl="0" algn="just"/>
            <a:r>
              <a:rPr lang="en-US" dirty="0"/>
              <a:t>It does not consider needs of students. </a:t>
            </a:r>
          </a:p>
          <a:p>
            <a:pPr lvl="0" algn="just"/>
            <a:r>
              <a:rPr lang="en-US" dirty="0"/>
              <a:t>It emphasizes memorization of materials rather than high order of thinking</a:t>
            </a:r>
          </a:p>
          <a:p>
            <a:pPr algn="just"/>
            <a:r>
              <a:rPr lang="en-US" dirty="0"/>
              <a:t>It deals with different </a:t>
            </a:r>
            <a:r>
              <a:rPr lang="en-US" dirty="0" smtClean="0"/>
              <a:t>disciplines. It tends to bring about a high degree of fragmentation, hence difficult to make connection of materials learned</a:t>
            </a:r>
          </a:p>
        </p:txBody>
      </p:sp>
      <p:sp>
        <p:nvSpPr>
          <p:cNvPr id="5" name="Slide Number Placeholder 4"/>
          <p:cNvSpPr>
            <a:spLocks noGrp="1"/>
          </p:cNvSpPr>
          <p:nvPr>
            <p:ph type="sldNum" sz="quarter" idx="12"/>
          </p:nvPr>
        </p:nvSpPr>
        <p:spPr/>
        <p:txBody>
          <a:bodyPr/>
          <a:lstStyle/>
          <a:p>
            <a:fld id="{6844D71D-ABA2-47E9-9CAF-EC0BD211F77F}" type="slidenum">
              <a:rPr lang="en-US" smtClean="0"/>
              <a:pPr/>
              <a:t>139</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64DB0BD6-A3F0-48FE-B186-5C21F43A44C2}"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533400"/>
            <a:ext cx="8534400" cy="758952"/>
          </a:xfrm>
        </p:spPr>
        <p:txBody>
          <a:bodyPr>
            <a:normAutofit fontScale="90000"/>
          </a:bodyPr>
          <a:lstStyle/>
          <a:p>
            <a:r>
              <a:rPr lang="en-US" b="1" dirty="0" smtClean="0"/>
              <a:t/>
            </a:r>
            <a:br>
              <a:rPr lang="en-US" b="1" dirty="0" smtClean="0"/>
            </a:br>
            <a:r>
              <a:rPr lang="en-US" b="1" dirty="0" smtClean="0"/>
              <a:t>BROAD </a:t>
            </a:r>
            <a:r>
              <a:rPr lang="en-US" b="1" dirty="0"/>
              <a:t>FIELD APPROACH</a:t>
            </a:r>
            <a:r>
              <a:rPr lang="en-US" dirty="0"/>
              <a:t/>
            </a:r>
            <a:br>
              <a:rPr lang="en-US" dirty="0"/>
            </a:br>
            <a:endParaRPr lang="en-US" dirty="0"/>
          </a:p>
        </p:txBody>
      </p:sp>
      <p:sp>
        <p:nvSpPr>
          <p:cNvPr id="3" name="Content Placeholder 2"/>
          <p:cNvSpPr>
            <a:spLocks noGrp="1"/>
          </p:cNvSpPr>
          <p:nvPr>
            <p:ph sz="quarter" idx="1"/>
          </p:nvPr>
        </p:nvSpPr>
        <p:spPr>
          <a:xfrm>
            <a:off x="228600" y="1600200"/>
            <a:ext cx="8686800" cy="4876800"/>
          </a:xfrm>
        </p:spPr>
        <p:txBody>
          <a:bodyPr>
            <a:normAutofit/>
          </a:bodyPr>
          <a:lstStyle/>
          <a:p>
            <a:pPr algn="just"/>
            <a:r>
              <a:rPr lang="en-US" dirty="0"/>
              <a:t>It is the curriculum approach which includes several related subjects into a broader curriculum</a:t>
            </a:r>
            <a:r>
              <a:rPr lang="en-US" dirty="0" smtClean="0"/>
              <a:t>.</a:t>
            </a:r>
          </a:p>
          <a:p>
            <a:pPr algn="just">
              <a:buNone/>
            </a:pPr>
            <a:r>
              <a:rPr lang="en-US" dirty="0" smtClean="0"/>
              <a:t> </a:t>
            </a:r>
            <a:endParaRPr lang="en-US" dirty="0"/>
          </a:p>
          <a:p>
            <a:pPr algn="just"/>
            <a:r>
              <a:rPr lang="en-US" dirty="0"/>
              <a:t>Example, Social studies subject is composed of History, Geography and Civics. Or Unified science composed of Chemistry, Physics and Biology. Unified subject is composed of Chemistry, Physics and Biology, also, Life skills subject</a:t>
            </a:r>
          </a:p>
          <a:p>
            <a:endParaRPr lang="en-US" dirty="0"/>
          </a:p>
        </p:txBody>
      </p:sp>
      <p:sp>
        <p:nvSpPr>
          <p:cNvPr id="5" name="Slide Number Placeholder 4"/>
          <p:cNvSpPr>
            <a:spLocks noGrp="1"/>
          </p:cNvSpPr>
          <p:nvPr>
            <p:ph type="sldNum" sz="quarter" idx="12"/>
          </p:nvPr>
        </p:nvSpPr>
        <p:spPr/>
        <p:txBody>
          <a:bodyPr/>
          <a:lstStyle/>
          <a:p>
            <a:fld id="{6844D71D-ABA2-47E9-9CAF-EC0BD211F77F}" type="slidenum">
              <a:rPr lang="en-US" smtClean="0"/>
              <a:pPr/>
              <a:t>140</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44450640-6118-436E-BF66-24295EE1C259}"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lstStyle/>
          <a:p>
            <a:pPr algn="l"/>
            <a:r>
              <a:rPr lang="en-US" b="1" dirty="0" smtClean="0"/>
              <a:t>Broad field….</a:t>
            </a:r>
            <a:endParaRPr lang="en-US" b="1" dirty="0"/>
          </a:p>
        </p:txBody>
      </p:sp>
      <p:sp>
        <p:nvSpPr>
          <p:cNvPr id="3" name="Content Placeholder 2"/>
          <p:cNvSpPr>
            <a:spLocks noGrp="1"/>
          </p:cNvSpPr>
          <p:nvPr>
            <p:ph sz="quarter" idx="1"/>
          </p:nvPr>
        </p:nvSpPr>
        <p:spPr>
          <a:xfrm>
            <a:off x="457200" y="1219200"/>
            <a:ext cx="8229600" cy="4906963"/>
          </a:xfrm>
        </p:spPr>
        <p:txBody>
          <a:bodyPr/>
          <a:lstStyle/>
          <a:p>
            <a:r>
              <a:rPr lang="en-US" dirty="0" smtClean="0"/>
              <a:t>It is multidisciplinary(many) rather than interdisciplinary (interrelated and integrated)</a:t>
            </a:r>
          </a:p>
          <a:p>
            <a:endParaRPr lang="en-US" dirty="0" smtClean="0"/>
          </a:p>
          <a:p>
            <a:r>
              <a:rPr lang="en-US" dirty="0" smtClean="0"/>
              <a:t>This approach is used more frequently in elementary schools than in high schools</a:t>
            </a:r>
            <a:endParaRPr lang="en-US" dirty="0"/>
          </a:p>
        </p:txBody>
      </p:sp>
      <p:sp>
        <p:nvSpPr>
          <p:cNvPr id="5" name="Slide Number Placeholder 4"/>
          <p:cNvSpPr>
            <a:spLocks noGrp="1"/>
          </p:cNvSpPr>
          <p:nvPr>
            <p:ph type="sldNum" sz="quarter" idx="12"/>
          </p:nvPr>
        </p:nvSpPr>
        <p:spPr/>
        <p:txBody>
          <a:bodyPr/>
          <a:lstStyle/>
          <a:p>
            <a:fld id="{6844D71D-ABA2-47E9-9CAF-EC0BD211F77F}" type="slidenum">
              <a:rPr lang="en-US" smtClean="0"/>
              <a:pPr/>
              <a:t>141</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DB85CD20-B0FE-4304-82DF-E391F67387B6}"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81000"/>
            <a:ext cx="8534400" cy="1143000"/>
          </a:xfrm>
        </p:spPr>
        <p:txBody>
          <a:bodyPr>
            <a:normAutofit fontScale="90000"/>
          </a:bodyPr>
          <a:lstStyle/>
          <a:p>
            <a:r>
              <a:rPr lang="en-US" dirty="0" smtClean="0"/>
              <a:t/>
            </a:r>
            <a:br>
              <a:rPr lang="en-US" dirty="0" smtClean="0"/>
            </a:br>
            <a:r>
              <a:rPr lang="en-US" b="1" dirty="0" smtClean="0"/>
              <a:t>Advantage </a:t>
            </a:r>
            <a:r>
              <a:rPr lang="en-US" b="1" dirty="0"/>
              <a:t>of Broad-field curriculum design </a:t>
            </a:r>
            <a:r>
              <a:rPr lang="en-US" dirty="0"/>
              <a:t/>
            </a:r>
            <a:br>
              <a:rPr lang="en-US" dirty="0"/>
            </a:br>
            <a:endParaRPr lang="en-US" dirty="0"/>
          </a:p>
        </p:txBody>
      </p:sp>
      <p:sp>
        <p:nvSpPr>
          <p:cNvPr id="3" name="Content Placeholder 2"/>
          <p:cNvSpPr>
            <a:spLocks noGrp="1"/>
          </p:cNvSpPr>
          <p:nvPr>
            <p:ph sz="quarter" idx="1"/>
          </p:nvPr>
        </p:nvSpPr>
        <p:spPr>
          <a:xfrm>
            <a:off x="304800" y="1600200"/>
            <a:ext cx="8534400" cy="4800600"/>
          </a:xfrm>
        </p:spPr>
        <p:txBody>
          <a:bodyPr>
            <a:normAutofit/>
          </a:bodyPr>
          <a:lstStyle/>
          <a:p>
            <a:pPr lvl="0" algn="just"/>
            <a:r>
              <a:rPr lang="en-US" dirty="0"/>
              <a:t>It attempts to develop some kind of synthesis for entire branch of knowledge</a:t>
            </a:r>
            <a:r>
              <a:rPr lang="en-US" dirty="0" smtClean="0"/>
              <a:t>.</a:t>
            </a:r>
          </a:p>
          <a:p>
            <a:pPr lvl="0" algn="just">
              <a:buNone/>
            </a:pPr>
            <a:endParaRPr lang="en-US" dirty="0"/>
          </a:p>
          <a:p>
            <a:pPr lvl="0" algn="just"/>
            <a:r>
              <a:rPr lang="en-US" dirty="0"/>
              <a:t>It combines separate subjects into a single course. This enables learners to see the relationships among various elements in the curriculum</a:t>
            </a:r>
            <a:r>
              <a:rPr lang="en-US" dirty="0" smtClean="0"/>
              <a:t>.</a:t>
            </a:r>
          </a:p>
          <a:p>
            <a:pPr lvl="0" algn="just">
              <a:buNone/>
            </a:pPr>
            <a:endParaRPr lang="en-US" dirty="0"/>
          </a:p>
          <a:p>
            <a:pPr algn="just"/>
            <a:r>
              <a:rPr lang="en-US" dirty="0"/>
              <a:t>It saves time on the school timetable</a:t>
            </a:r>
          </a:p>
        </p:txBody>
      </p:sp>
      <p:sp>
        <p:nvSpPr>
          <p:cNvPr id="5" name="Slide Number Placeholder 4"/>
          <p:cNvSpPr>
            <a:spLocks noGrp="1"/>
          </p:cNvSpPr>
          <p:nvPr>
            <p:ph type="sldNum" sz="quarter" idx="12"/>
          </p:nvPr>
        </p:nvSpPr>
        <p:spPr/>
        <p:txBody>
          <a:bodyPr/>
          <a:lstStyle/>
          <a:p>
            <a:fld id="{6844D71D-ABA2-47E9-9CAF-EC0BD211F77F}" type="slidenum">
              <a:rPr lang="en-US" smtClean="0"/>
              <a:pPr/>
              <a:t>142</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5C685F49-8341-4F7B-97D5-1F2DA66CEB6E}"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457200"/>
            <a:ext cx="8534400" cy="1143000"/>
          </a:xfrm>
        </p:spPr>
        <p:txBody>
          <a:bodyPr>
            <a:normAutofit fontScale="90000"/>
          </a:bodyPr>
          <a:lstStyle/>
          <a:p>
            <a:r>
              <a:rPr lang="en-US" dirty="0" smtClean="0"/>
              <a:t/>
            </a:r>
            <a:br>
              <a:rPr lang="en-US" dirty="0" smtClean="0"/>
            </a:br>
            <a:r>
              <a:rPr lang="en-US" b="1" dirty="0" smtClean="0"/>
              <a:t>Criticisms </a:t>
            </a:r>
            <a:r>
              <a:rPr lang="en-US" b="1" dirty="0"/>
              <a:t>to Broad-field curriculum design</a:t>
            </a:r>
            <a:r>
              <a:rPr lang="en-US" dirty="0"/>
              <a:t/>
            </a:r>
            <a:br>
              <a:rPr lang="en-US" dirty="0"/>
            </a:br>
            <a:endParaRPr lang="en-US" dirty="0"/>
          </a:p>
        </p:txBody>
      </p:sp>
      <p:sp>
        <p:nvSpPr>
          <p:cNvPr id="3" name="Content Placeholder 2"/>
          <p:cNvSpPr>
            <a:spLocks noGrp="1"/>
          </p:cNvSpPr>
          <p:nvPr>
            <p:ph sz="quarter" idx="1"/>
          </p:nvPr>
        </p:nvSpPr>
        <p:spPr>
          <a:xfrm>
            <a:off x="457200" y="1600200"/>
            <a:ext cx="8229600" cy="4876800"/>
          </a:xfrm>
        </p:spPr>
        <p:txBody>
          <a:bodyPr/>
          <a:lstStyle/>
          <a:p>
            <a:pPr lvl="0" algn="just"/>
            <a:r>
              <a:rPr lang="en-US" dirty="0" smtClean="0"/>
              <a:t>A </a:t>
            </a:r>
            <a:r>
              <a:rPr lang="en-US" dirty="0"/>
              <a:t>teacher can be competent in one area and be weak in the other subject</a:t>
            </a:r>
            <a:r>
              <a:rPr lang="en-US" dirty="0" smtClean="0"/>
              <a:t>.</a:t>
            </a:r>
            <a:r>
              <a:rPr lang="en-US" dirty="0"/>
              <a:t> A teacher who specialized in Physics and Mathematics will find it difficult to teach in a Broad-field curriculum, such as unified science </a:t>
            </a:r>
            <a:r>
              <a:rPr lang="en-US" dirty="0" smtClean="0"/>
              <a:t>subject</a:t>
            </a:r>
          </a:p>
          <a:p>
            <a:pPr lvl="0" algn="just"/>
            <a:endParaRPr lang="en-US" dirty="0"/>
          </a:p>
          <a:p>
            <a:pPr algn="just"/>
            <a:r>
              <a:rPr lang="en-US" dirty="0"/>
              <a:t>It lacks depth and cultivates shallowness</a:t>
            </a:r>
          </a:p>
          <a:p>
            <a:pPr lvl="0" algn="just"/>
            <a:endParaRPr lang="en-US" dirty="0" smtClean="0"/>
          </a:p>
          <a:p>
            <a:pPr lvl="0"/>
            <a:endParaRPr lang="en-US" dirty="0"/>
          </a:p>
          <a:p>
            <a:endParaRPr lang="en-US" dirty="0"/>
          </a:p>
        </p:txBody>
      </p:sp>
      <p:sp>
        <p:nvSpPr>
          <p:cNvPr id="5" name="Slide Number Placeholder 4"/>
          <p:cNvSpPr>
            <a:spLocks noGrp="1"/>
          </p:cNvSpPr>
          <p:nvPr>
            <p:ph type="sldNum" sz="quarter" idx="12"/>
          </p:nvPr>
        </p:nvSpPr>
        <p:spPr/>
        <p:txBody>
          <a:bodyPr/>
          <a:lstStyle/>
          <a:p>
            <a:fld id="{6844D71D-ABA2-47E9-9CAF-EC0BD211F77F}" type="slidenum">
              <a:rPr lang="en-US" smtClean="0"/>
              <a:pPr/>
              <a:t>143</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A06EF96D-1D2A-4D93-9BCB-FC7DB7C6482E}"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Criticisms to Broad-field designs</a:t>
            </a:r>
            <a:r>
              <a:rPr lang="en-US" dirty="0" smtClean="0"/>
              <a:t>……</a:t>
            </a:r>
            <a:endParaRPr lang="en-US" dirty="0"/>
          </a:p>
        </p:txBody>
      </p:sp>
      <p:sp>
        <p:nvSpPr>
          <p:cNvPr id="3" name="Content Placeholder 2"/>
          <p:cNvSpPr>
            <a:spLocks noGrp="1"/>
          </p:cNvSpPr>
          <p:nvPr>
            <p:ph sz="quarter" idx="1"/>
          </p:nvPr>
        </p:nvSpPr>
        <p:spPr/>
        <p:txBody>
          <a:bodyPr/>
          <a:lstStyle/>
          <a:p>
            <a:pPr lvl="0"/>
            <a:r>
              <a:rPr lang="en-US" dirty="0"/>
              <a:t>It provides only bits and pieces of information from a variety of </a:t>
            </a:r>
            <a:r>
              <a:rPr lang="en-US" dirty="0" smtClean="0"/>
              <a:t>subjects</a:t>
            </a:r>
          </a:p>
          <a:p>
            <a:pPr lvl="0">
              <a:buNone/>
            </a:pPr>
            <a:endParaRPr lang="en-US" dirty="0"/>
          </a:p>
          <a:p>
            <a:pPr lvl="0"/>
            <a:r>
              <a:rPr lang="en-US" dirty="0"/>
              <a:t>It overlooks the philosophical underpinnings which are found in every field of </a:t>
            </a:r>
            <a:r>
              <a:rPr lang="en-US" dirty="0" smtClean="0"/>
              <a:t>study. Users of this approach do not believe that there are some things so important that every one must learn</a:t>
            </a:r>
            <a:endParaRPr lang="en-US" dirty="0"/>
          </a:p>
          <a:p>
            <a:endParaRPr lang="en-US" dirty="0"/>
          </a:p>
        </p:txBody>
      </p:sp>
      <p:sp>
        <p:nvSpPr>
          <p:cNvPr id="5" name="Slide Number Placeholder 4"/>
          <p:cNvSpPr>
            <a:spLocks noGrp="1"/>
          </p:cNvSpPr>
          <p:nvPr>
            <p:ph type="sldNum" sz="quarter" idx="12"/>
          </p:nvPr>
        </p:nvSpPr>
        <p:spPr/>
        <p:txBody>
          <a:bodyPr/>
          <a:lstStyle/>
          <a:p>
            <a:fld id="{6844D71D-ABA2-47E9-9CAF-EC0BD211F77F}" type="slidenum">
              <a:rPr lang="en-US" smtClean="0"/>
              <a:pPr/>
              <a:t>144</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E0F4CA26-0763-4AAD-B2C0-6FD1E4D1F946}"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457200"/>
            <a:ext cx="8534400" cy="758952"/>
          </a:xfrm>
        </p:spPr>
        <p:txBody>
          <a:bodyPr>
            <a:normAutofit fontScale="90000"/>
          </a:bodyPr>
          <a:lstStyle/>
          <a:p>
            <a:r>
              <a:rPr lang="en-US" b="1" dirty="0" smtClean="0"/>
              <a:t/>
            </a:r>
            <a:br>
              <a:rPr lang="en-US" b="1" dirty="0" smtClean="0"/>
            </a:br>
            <a:r>
              <a:rPr lang="en-US" b="1" dirty="0" smtClean="0"/>
              <a:t>INTEGRATED </a:t>
            </a:r>
            <a:r>
              <a:rPr lang="en-US" b="1" dirty="0"/>
              <a:t>APPROACH</a:t>
            </a:r>
            <a:r>
              <a:rPr lang="en-US" dirty="0"/>
              <a:t/>
            </a:r>
            <a:br>
              <a:rPr lang="en-US" dirty="0"/>
            </a:br>
            <a:endParaRPr lang="en-US" dirty="0"/>
          </a:p>
        </p:txBody>
      </p:sp>
      <p:sp>
        <p:nvSpPr>
          <p:cNvPr id="3" name="Content Placeholder 2"/>
          <p:cNvSpPr>
            <a:spLocks noGrp="1"/>
          </p:cNvSpPr>
          <p:nvPr>
            <p:ph sz="quarter" idx="1"/>
          </p:nvPr>
        </p:nvSpPr>
        <p:spPr/>
        <p:txBody>
          <a:bodyPr/>
          <a:lstStyle/>
          <a:p>
            <a:pPr algn="just"/>
            <a:r>
              <a:rPr lang="en-US" dirty="0"/>
              <a:t>The curriculum design is centered on themes that address students’ concerns. </a:t>
            </a:r>
            <a:endParaRPr lang="en-US" dirty="0" smtClean="0"/>
          </a:p>
          <a:p>
            <a:pPr algn="just"/>
            <a:endParaRPr lang="en-US" dirty="0"/>
          </a:p>
          <a:p>
            <a:pPr algn="just"/>
            <a:r>
              <a:rPr lang="en-US" dirty="0" smtClean="0"/>
              <a:t>The </a:t>
            </a:r>
            <a:r>
              <a:rPr lang="en-US" dirty="0"/>
              <a:t>activities that are generated from this type of approach to teaching and learning are constructed to </a:t>
            </a:r>
            <a:r>
              <a:rPr lang="en-US" dirty="0">
                <a:solidFill>
                  <a:srgbClr val="C00000"/>
                </a:solidFill>
              </a:rPr>
              <a:t>promote thinking skills and increase students’ interests in learning.</a:t>
            </a:r>
          </a:p>
        </p:txBody>
      </p:sp>
      <p:sp>
        <p:nvSpPr>
          <p:cNvPr id="5" name="Slide Number Placeholder 4"/>
          <p:cNvSpPr>
            <a:spLocks noGrp="1"/>
          </p:cNvSpPr>
          <p:nvPr>
            <p:ph type="sldNum" sz="quarter" idx="12"/>
          </p:nvPr>
        </p:nvSpPr>
        <p:spPr/>
        <p:txBody>
          <a:bodyPr/>
          <a:lstStyle/>
          <a:p>
            <a:fld id="{6844D71D-ABA2-47E9-9CAF-EC0BD211F77F}" type="slidenum">
              <a:rPr lang="en-US" smtClean="0"/>
              <a:pPr/>
              <a:t>145</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AE234F7C-A14D-4D5E-ACF6-75936CA06CDD}"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b="1" dirty="0" smtClean="0"/>
              <a:t>Integrated </a:t>
            </a:r>
            <a:r>
              <a:rPr lang="en-US" b="1" dirty="0" err="1" smtClean="0"/>
              <a:t>curr</a:t>
            </a:r>
            <a:r>
              <a:rPr lang="en-US" b="1" dirty="0" smtClean="0"/>
              <a:t>…</a:t>
            </a:r>
            <a:endParaRPr lang="en-US" b="1" dirty="0"/>
          </a:p>
        </p:txBody>
      </p:sp>
      <p:sp>
        <p:nvSpPr>
          <p:cNvPr id="3" name="Content Placeholder 2"/>
          <p:cNvSpPr>
            <a:spLocks noGrp="1"/>
          </p:cNvSpPr>
          <p:nvPr>
            <p:ph sz="quarter" idx="1"/>
          </p:nvPr>
        </p:nvSpPr>
        <p:spPr/>
        <p:txBody>
          <a:bodyPr/>
          <a:lstStyle/>
          <a:p>
            <a:pPr algn="just"/>
            <a:r>
              <a:rPr lang="en-US" dirty="0" smtClean="0"/>
              <a:t>It is also known as CORE curriculum approach.</a:t>
            </a:r>
          </a:p>
          <a:p>
            <a:pPr algn="just"/>
            <a:r>
              <a:rPr lang="en-US" b="1" dirty="0" smtClean="0"/>
              <a:t> </a:t>
            </a:r>
            <a:r>
              <a:rPr lang="en-US" dirty="0" smtClean="0"/>
              <a:t>It unifies a number of subjects, or core courses to be taken in common by all students. </a:t>
            </a:r>
          </a:p>
          <a:p>
            <a:pPr algn="just"/>
            <a:endParaRPr lang="en-US" dirty="0" smtClean="0"/>
          </a:p>
          <a:p>
            <a:pPr algn="just"/>
            <a:r>
              <a:rPr lang="en-US" dirty="0" smtClean="0"/>
              <a:t>It is the integration of a variety of disciplines around a single core, often a theme or a problem.</a:t>
            </a:r>
          </a:p>
          <a:p>
            <a:endParaRPr lang="en-US" dirty="0"/>
          </a:p>
        </p:txBody>
      </p:sp>
      <p:sp>
        <p:nvSpPr>
          <p:cNvPr id="5" name="Slide Number Placeholder 4"/>
          <p:cNvSpPr>
            <a:spLocks noGrp="1"/>
          </p:cNvSpPr>
          <p:nvPr>
            <p:ph type="sldNum" sz="quarter" idx="12"/>
          </p:nvPr>
        </p:nvSpPr>
        <p:spPr/>
        <p:txBody>
          <a:bodyPr/>
          <a:lstStyle/>
          <a:p>
            <a:fld id="{6844D71D-ABA2-47E9-9CAF-EC0BD211F77F}" type="slidenum">
              <a:rPr lang="en-US" smtClean="0"/>
              <a:pPr/>
              <a:t>146</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317A62D5-5751-40A3-98A2-8617B4999467}"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b="1" dirty="0" smtClean="0"/>
              <a:t>Integrated approach…..</a:t>
            </a:r>
            <a:endParaRPr lang="en-US" dirty="0"/>
          </a:p>
        </p:txBody>
      </p:sp>
      <p:sp>
        <p:nvSpPr>
          <p:cNvPr id="3" name="Content Placeholder 2"/>
          <p:cNvSpPr>
            <a:spLocks noGrp="1"/>
          </p:cNvSpPr>
          <p:nvPr>
            <p:ph sz="quarter" idx="1"/>
          </p:nvPr>
        </p:nvSpPr>
        <p:spPr/>
        <p:txBody>
          <a:bodyPr/>
          <a:lstStyle/>
          <a:p>
            <a:pPr>
              <a:buNone/>
            </a:pPr>
            <a:r>
              <a:rPr lang="en-US" dirty="0"/>
              <a:t>Example of integrated curriculum designs are </a:t>
            </a:r>
            <a:endParaRPr lang="en-US" dirty="0" smtClean="0"/>
          </a:p>
          <a:p>
            <a:pPr>
              <a:buNone/>
            </a:pPr>
            <a:r>
              <a:rPr lang="en-US" dirty="0" smtClean="0"/>
              <a:t>such </a:t>
            </a:r>
            <a:r>
              <a:rPr lang="en-US" dirty="0"/>
              <a:t>as </a:t>
            </a:r>
            <a:endParaRPr lang="en-US" dirty="0" smtClean="0"/>
          </a:p>
          <a:p>
            <a:r>
              <a:rPr lang="en-US" b="1" dirty="0" smtClean="0"/>
              <a:t>Environmental </a:t>
            </a:r>
            <a:r>
              <a:rPr lang="en-US" b="1" dirty="0"/>
              <a:t>education, </a:t>
            </a:r>
            <a:endParaRPr lang="en-US" b="1" dirty="0" smtClean="0"/>
          </a:p>
          <a:p>
            <a:r>
              <a:rPr lang="en-US" b="1" dirty="0" smtClean="0"/>
              <a:t>Sexual </a:t>
            </a:r>
            <a:r>
              <a:rPr lang="en-US" b="1" dirty="0"/>
              <a:t>and reproductive health education, </a:t>
            </a:r>
            <a:endParaRPr lang="en-US" b="1" dirty="0" smtClean="0"/>
          </a:p>
          <a:p>
            <a:r>
              <a:rPr lang="en-US" b="1" dirty="0"/>
              <a:t>F</a:t>
            </a:r>
            <a:r>
              <a:rPr lang="en-US" b="1" dirty="0" smtClean="0"/>
              <a:t>amily </a:t>
            </a:r>
            <a:r>
              <a:rPr lang="en-US" b="1" dirty="0"/>
              <a:t>life education</a:t>
            </a:r>
            <a:r>
              <a:rPr lang="en-US" b="1" dirty="0" smtClean="0"/>
              <a:t>,</a:t>
            </a:r>
          </a:p>
          <a:p>
            <a:r>
              <a:rPr lang="en-US" b="1" dirty="0" smtClean="0"/>
              <a:t> Life </a:t>
            </a:r>
            <a:r>
              <a:rPr lang="en-US" b="1" dirty="0"/>
              <a:t>skills </a:t>
            </a:r>
            <a:r>
              <a:rPr lang="en-US" b="1" dirty="0" smtClean="0"/>
              <a:t>education</a:t>
            </a:r>
            <a:endParaRPr lang="en-US" dirty="0"/>
          </a:p>
          <a:p>
            <a:endParaRPr lang="en-US" dirty="0"/>
          </a:p>
        </p:txBody>
      </p:sp>
      <p:sp>
        <p:nvSpPr>
          <p:cNvPr id="5" name="Slide Number Placeholder 4"/>
          <p:cNvSpPr>
            <a:spLocks noGrp="1"/>
          </p:cNvSpPr>
          <p:nvPr>
            <p:ph type="sldNum" sz="quarter" idx="12"/>
          </p:nvPr>
        </p:nvSpPr>
        <p:spPr/>
        <p:txBody>
          <a:bodyPr/>
          <a:lstStyle/>
          <a:p>
            <a:fld id="{6844D71D-ABA2-47E9-9CAF-EC0BD211F77F}" type="slidenum">
              <a:rPr lang="en-US" smtClean="0"/>
              <a:pPr/>
              <a:t>147</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4103021F-A794-41D3-B1C2-00D8320B3534}"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a:bodyPr>
          <a:lstStyle/>
          <a:p>
            <a:pPr algn="l"/>
            <a:r>
              <a:rPr lang="en-US" b="1" dirty="0" smtClean="0"/>
              <a:t>Integrated </a:t>
            </a:r>
            <a:r>
              <a:rPr lang="en-US" b="1" dirty="0" err="1" smtClean="0"/>
              <a:t>curr</a:t>
            </a:r>
            <a:r>
              <a:rPr lang="en-US" b="1" dirty="0" smtClean="0"/>
              <a:t>…</a:t>
            </a:r>
            <a:endParaRPr lang="en-US" b="1" dirty="0"/>
          </a:p>
        </p:txBody>
      </p:sp>
      <p:sp>
        <p:nvSpPr>
          <p:cNvPr id="3" name="Content Placeholder 2"/>
          <p:cNvSpPr>
            <a:spLocks noGrp="1"/>
          </p:cNvSpPr>
          <p:nvPr>
            <p:ph sz="quarter" idx="1"/>
          </p:nvPr>
        </p:nvSpPr>
        <p:spPr>
          <a:xfrm>
            <a:off x="457200" y="1371600"/>
            <a:ext cx="8229600" cy="4754563"/>
          </a:xfrm>
        </p:spPr>
        <p:txBody>
          <a:bodyPr/>
          <a:lstStyle/>
          <a:p>
            <a:r>
              <a:rPr lang="en-US" dirty="0" smtClean="0"/>
              <a:t>It is the broader approach to curriculum than the broad field</a:t>
            </a:r>
          </a:p>
          <a:p>
            <a:r>
              <a:rPr lang="en-US" dirty="0" smtClean="0"/>
              <a:t>It integrates variety of disciplines around a single core/theme/problem</a:t>
            </a:r>
          </a:p>
          <a:p>
            <a:r>
              <a:rPr lang="en-US" dirty="0" smtClean="0"/>
              <a:t>One topic can be studied in different subjects/fields at different levels of education for better understanding of a theme or solve a problem</a:t>
            </a:r>
            <a:endParaRPr lang="en-US" dirty="0"/>
          </a:p>
        </p:txBody>
      </p:sp>
      <p:sp>
        <p:nvSpPr>
          <p:cNvPr id="5" name="Slide Number Placeholder 4"/>
          <p:cNvSpPr>
            <a:spLocks noGrp="1"/>
          </p:cNvSpPr>
          <p:nvPr>
            <p:ph type="sldNum" sz="quarter" idx="12"/>
          </p:nvPr>
        </p:nvSpPr>
        <p:spPr/>
        <p:txBody>
          <a:bodyPr/>
          <a:lstStyle/>
          <a:p>
            <a:fld id="{6844D71D-ABA2-47E9-9CAF-EC0BD211F77F}" type="slidenum">
              <a:rPr lang="en-US" smtClean="0"/>
              <a:pPr/>
              <a:t>148</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5CFC93E1-7DB7-4168-A466-2AEAEE4C6CD8}"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457200"/>
            <a:ext cx="8534400" cy="758952"/>
          </a:xfrm>
        </p:spPr>
        <p:txBody>
          <a:bodyPr>
            <a:normAutofit fontScale="90000"/>
          </a:bodyPr>
          <a:lstStyle/>
          <a:p>
            <a:r>
              <a:rPr lang="en-US" b="1" dirty="0"/>
              <a:t>Advantages of Integrated Curriculum designs</a:t>
            </a:r>
          </a:p>
        </p:txBody>
      </p:sp>
      <p:sp>
        <p:nvSpPr>
          <p:cNvPr id="3" name="Content Placeholder 2"/>
          <p:cNvSpPr>
            <a:spLocks noGrp="1"/>
          </p:cNvSpPr>
          <p:nvPr>
            <p:ph sz="quarter" idx="1"/>
          </p:nvPr>
        </p:nvSpPr>
        <p:spPr>
          <a:xfrm>
            <a:off x="304800" y="1600200"/>
            <a:ext cx="8534400" cy="5029200"/>
          </a:xfrm>
        </p:spPr>
        <p:txBody>
          <a:bodyPr>
            <a:normAutofit/>
          </a:bodyPr>
          <a:lstStyle/>
          <a:p>
            <a:pPr algn="just"/>
            <a:r>
              <a:rPr lang="en-US" dirty="0"/>
              <a:t>Students </a:t>
            </a:r>
            <a:r>
              <a:rPr lang="en-US" dirty="0" smtClean="0"/>
              <a:t>use </a:t>
            </a:r>
            <a:r>
              <a:rPr lang="en-US" dirty="0"/>
              <a:t>a wide range of approaches to solve different problems</a:t>
            </a:r>
            <a:r>
              <a:rPr lang="en-US" dirty="0" smtClean="0"/>
              <a:t>.</a:t>
            </a:r>
          </a:p>
          <a:p>
            <a:pPr lvl="0" algn="just"/>
            <a:r>
              <a:rPr lang="en-US" dirty="0"/>
              <a:t>It help student to connect what they learn in classroom and their life outside the </a:t>
            </a:r>
            <a:r>
              <a:rPr lang="en-US" dirty="0" smtClean="0"/>
              <a:t>classroom</a:t>
            </a:r>
            <a:endParaRPr lang="en-US" dirty="0"/>
          </a:p>
          <a:p>
            <a:pPr lvl="0" algn="just"/>
            <a:r>
              <a:rPr lang="en-US" dirty="0"/>
              <a:t>It helps to improve quality of learning</a:t>
            </a:r>
          </a:p>
          <a:p>
            <a:pPr lvl="0" algn="just"/>
            <a:r>
              <a:rPr lang="en-US" dirty="0"/>
              <a:t>It develops children’s independence and interdependence as efficient and motivated learners.</a:t>
            </a:r>
          </a:p>
          <a:p>
            <a:endParaRPr lang="en-US" dirty="0"/>
          </a:p>
        </p:txBody>
      </p:sp>
      <p:sp>
        <p:nvSpPr>
          <p:cNvPr id="5" name="Slide Number Placeholder 4"/>
          <p:cNvSpPr>
            <a:spLocks noGrp="1"/>
          </p:cNvSpPr>
          <p:nvPr>
            <p:ph type="sldNum" sz="quarter" idx="12"/>
          </p:nvPr>
        </p:nvSpPr>
        <p:spPr/>
        <p:txBody>
          <a:bodyPr/>
          <a:lstStyle/>
          <a:p>
            <a:fld id="{6844D71D-ABA2-47E9-9CAF-EC0BD211F77F}" type="slidenum">
              <a:rPr lang="en-US" smtClean="0"/>
              <a:pPr/>
              <a:t>149</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1FC81701-DBD1-430C-B094-7B685CDBC6EB}"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0"/>
            <a:ext cx="8686800" cy="1143000"/>
          </a:xfrm>
        </p:spPr>
        <p:txBody>
          <a:bodyPr>
            <a:normAutofit/>
          </a:bodyPr>
          <a:lstStyle/>
          <a:p>
            <a:r>
              <a:rPr lang="en-US" b="1" dirty="0" smtClean="0"/>
              <a:t>Advantages of Integrated Curriculum.</a:t>
            </a:r>
            <a:endParaRPr lang="en-US" b="1" dirty="0"/>
          </a:p>
        </p:txBody>
      </p:sp>
      <p:sp>
        <p:nvSpPr>
          <p:cNvPr id="3" name="Content Placeholder 2"/>
          <p:cNvSpPr>
            <a:spLocks noGrp="1"/>
          </p:cNvSpPr>
          <p:nvPr>
            <p:ph sz="quarter" idx="1"/>
          </p:nvPr>
        </p:nvSpPr>
        <p:spPr/>
        <p:txBody>
          <a:bodyPr>
            <a:normAutofit/>
          </a:bodyPr>
          <a:lstStyle/>
          <a:p>
            <a:pPr lvl="0"/>
            <a:r>
              <a:rPr lang="en-US" dirty="0" smtClean="0"/>
              <a:t>Enables </a:t>
            </a:r>
            <a:r>
              <a:rPr lang="en-US" dirty="0"/>
              <a:t>children to perceive the curriculum as relevant to their learning needs.</a:t>
            </a:r>
          </a:p>
          <a:p>
            <a:pPr lvl="0"/>
            <a:r>
              <a:rPr lang="en-US" dirty="0" smtClean="0"/>
              <a:t>It </a:t>
            </a:r>
            <a:r>
              <a:rPr lang="en-US" dirty="0"/>
              <a:t>enhances teaching and learning more effectively than through a separate subject approach</a:t>
            </a:r>
            <a:r>
              <a:rPr lang="en-US" dirty="0" smtClean="0"/>
              <a:t>.</a:t>
            </a:r>
          </a:p>
          <a:p>
            <a:pPr lvl="0"/>
            <a:r>
              <a:rPr lang="en-US" dirty="0" smtClean="0"/>
              <a:t>The curriculum relates to the interests of the students and be planned collaboratively by school and students</a:t>
            </a:r>
            <a:endParaRPr lang="en-US" dirty="0"/>
          </a:p>
          <a:p>
            <a:endParaRPr lang="en-US" dirty="0"/>
          </a:p>
        </p:txBody>
      </p:sp>
      <p:sp>
        <p:nvSpPr>
          <p:cNvPr id="5" name="Slide Number Placeholder 4"/>
          <p:cNvSpPr>
            <a:spLocks noGrp="1"/>
          </p:cNvSpPr>
          <p:nvPr>
            <p:ph type="sldNum" sz="quarter" idx="12"/>
          </p:nvPr>
        </p:nvSpPr>
        <p:spPr/>
        <p:txBody>
          <a:bodyPr/>
          <a:lstStyle/>
          <a:p>
            <a:fld id="{6844D71D-ABA2-47E9-9CAF-EC0BD211F77F}" type="slidenum">
              <a:rPr lang="en-US" smtClean="0"/>
              <a:pPr/>
              <a:t>150</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1E8370A3-D478-46EB-8F56-77E903BDDA35}"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74638"/>
            <a:ext cx="8458200" cy="1143000"/>
          </a:xfrm>
        </p:spPr>
        <p:txBody>
          <a:bodyPr>
            <a:normAutofit fontScale="90000"/>
          </a:bodyPr>
          <a:lstStyle/>
          <a:p>
            <a:r>
              <a:rPr lang="en-US" dirty="0" smtClean="0"/>
              <a:t/>
            </a:r>
            <a:br>
              <a:rPr lang="en-US" dirty="0" smtClean="0"/>
            </a:br>
            <a:r>
              <a:rPr lang="en-US" b="1" dirty="0" smtClean="0"/>
              <a:t>Criticism </a:t>
            </a:r>
            <a:r>
              <a:rPr lang="en-US" b="1" dirty="0"/>
              <a:t>to integrated curriculum design</a:t>
            </a:r>
            <a:r>
              <a:rPr lang="en-US" dirty="0"/>
              <a:t/>
            </a:r>
            <a:br>
              <a:rPr lang="en-US" dirty="0"/>
            </a:br>
            <a:endParaRPr lang="en-US" dirty="0"/>
          </a:p>
        </p:txBody>
      </p:sp>
      <p:sp>
        <p:nvSpPr>
          <p:cNvPr id="3" name="Content Placeholder 2"/>
          <p:cNvSpPr>
            <a:spLocks noGrp="1"/>
          </p:cNvSpPr>
          <p:nvPr>
            <p:ph sz="quarter" idx="1"/>
          </p:nvPr>
        </p:nvSpPr>
        <p:spPr>
          <a:xfrm>
            <a:off x="304800" y="1600200"/>
            <a:ext cx="8534400" cy="4800600"/>
          </a:xfrm>
        </p:spPr>
        <p:txBody>
          <a:bodyPr>
            <a:normAutofit/>
          </a:bodyPr>
          <a:lstStyle/>
          <a:p>
            <a:pPr lvl="0" algn="just"/>
            <a:r>
              <a:rPr lang="en-US" dirty="0"/>
              <a:t>It requires intensive planning and training of those stakeholders to implement the </a:t>
            </a:r>
            <a:r>
              <a:rPr lang="en-US" dirty="0" smtClean="0"/>
              <a:t>curriculum</a:t>
            </a:r>
          </a:p>
          <a:p>
            <a:pPr lvl="0" algn="just"/>
            <a:r>
              <a:rPr lang="en-US" dirty="0" smtClean="0"/>
              <a:t>It is difficult for teachers to develop a curriculum based on thematic content since it is difficult to be sure of what knowledge and skills fit into each theme. </a:t>
            </a:r>
          </a:p>
          <a:p>
            <a:pPr lvl="0" algn="just"/>
            <a:r>
              <a:rPr lang="en-US" dirty="0" smtClean="0"/>
              <a:t>The approach is too broad and not likely to produce specific knowledge and skills</a:t>
            </a:r>
            <a:endParaRPr lang="en-US" dirty="0"/>
          </a:p>
          <a:p>
            <a:endParaRPr lang="en-US" dirty="0"/>
          </a:p>
        </p:txBody>
      </p:sp>
      <p:sp>
        <p:nvSpPr>
          <p:cNvPr id="5" name="Slide Number Placeholder 4"/>
          <p:cNvSpPr>
            <a:spLocks noGrp="1"/>
          </p:cNvSpPr>
          <p:nvPr>
            <p:ph type="sldNum" sz="quarter" idx="12"/>
          </p:nvPr>
        </p:nvSpPr>
        <p:spPr/>
        <p:txBody>
          <a:bodyPr/>
          <a:lstStyle/>
          <a:p>
            <a:fld id="{6844D71D-ABA2-47E9-9CAF-EC0BD211F77F}" type="slidenum">
              <a:rPr lang="en-US" smtClean="0"/>
              <a:pPr/>
              <a:t>151</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35DA2D57-3BAC-478A-AC86-C10599CB5E2D}"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457200"/>
            <a:ext cx="8534400" cy="758952"/>
          </a:xfrm>
        </p:spPr>
        <p:txBody>
          <a:bodyPr>
            <a:normAutofit fontScale="90000"/>
          </a:bodyPr>
          <a:lstStyle/>
          <a:p>
            <a:r>
              <a:rPr lang="en-US" b="1" dirty="0" smtClean="0"/>
              <a:t/>
            </a:r>
            <a:br>
              <a:rPr lang="en-US" b="1" dirty="0" smtClean="0"/>
            </a:br>
            <a:r>
              <a:rPr lang="en-US" b="1" dirty="0" smtClean="0"/>
              <a:t>LEARNER-CENTERED </a:t>
            </a:r>
            <a:r>
              <a:rPr lang="en-US" b="1" dirty="0"/>
              <a:t>DESIGNS</a:t>
            </a:r>
            <a:r>
              <a:rPr lang="en-US" dirty="0"/>
              <a:t/>
            </a:r>
            <a:br>
              <a:rPr lang="en-US" dirty="0"/>
            </a:br>
            <a:endParaRPr lang="en-US" dirty="0"/>
          </a:p>
        </p:txBody>
      </p:sp>
      <p:sp>
        <p:nvSpPr>
          <p:cNvPr id="3" name="Content Placeholder 2"/>
          <p:cNvSpPr>
            <a:spLocks noGrp="1"/>
          </p:cNvSpPr>
          <p:nvPr>
            <p:ph sz="quarter" idx="1"/>
          </p:nvPr>
        </p:nvSpPr>
        <p:spPr/>
        <p:txBody>
          <a:bodyPr/>
          <a:lstStyle/>
          <a:p>
            <a:pPr algn="just"/>
            <a:r>
              <a:rPr lang="en-US" dirty="0"/>
              <a:t>The curriculum based on the </a:t>
            </a:r>
            <a:r>
              <a:rPr lang="en-US" dirty="0">
                <a:solidFill>
                  <a:srgbClr val="FF0000"/>
                </a:solidFill>
              </a:rPr>
              <a:t>needs</a:t>
            </a:r>
            <a:r>
              <a:rPr lang="en-US" dirty="0"/>
              <a:t>, </a:t>
            </a:r>
            <a:r>
              <a:rPr lang="en-US" dirty="0">
                <a:solidFill>
                  <a:srgbClr val="FF0000"/>
                </a:solidFill>
              </a:rPr>
              <a:t>purposes</a:t>
            </a:r>
            <a:r>
              <a:rPr lang="en-US" dirty="0"/>
              <a:t> and </a:t>
            </a:r>
            <a:r>
              <a:rPr lang="en-US" dirty="0">
                <a:solidFill>
                  <a:srgbClr val="FF0000"/>
                </a:solidFill>
              </a:rPr>
              <a:t>interests</a:t>
            </a:r>
            <a:r>
              <a:rPr lang="en-US" dirty="0"/>
              <a:t> of children. </a:t>
            </a:r>
            <a:endParaRPr lang="en-US" dirty="0" smtClean="0"/>
          </a:p>
          <a:p>
            <a:pPr algn="just"/>
            <a:r>
              <a:rPr lang="en-US" dirty="0" smtClean="0"/>
              <a:t>It is rooted in the philosophical school of pragmatism based on the work of John Dewey</a:t>
            </a:r>
          </a:p>
          <a:p>
            <a:pPr algn="just"/>
            <a:endParaRPr lang="en-US" dirty="0"/>
          </a:p>
          <a:p>
            <a:pPr algn="just"/>
            <a:r>
              <a:rPr lang="en-US" dirty="0" smtClean="0"/>
              <a:t>The </a:t>
            </a:r>
            <a:r>
              <a:rPr lang="en-US" dirty="0"/>
              <a:t>learner is not considered as passive individual, rather an individual who </a:t>
            </a:r>
            <a:r>
              <a:rPr lang="en-US" dirty="0" smtClean="0"/>
              <a:t>engages </a:t>
            </a:r>
            <a:r>
              <a:rPr lang="en-US" dirty="0"/>
              <a:t>in his/her own environment.</a:t>
            </a:r>
          </a:p>
        </p:txBody>
      </p:sp>
      <p:sp>
        <p:nvSpPr>
          <p:cNvPr id="5" name="Slide Number Placeholder 4"/>
          <p:cNvSpPr>
            <a:spLocks noGrp="1"/>
          </p:cNvSpPr>
          <p:nvPr>
            <p:ph type="sldNum" sz="quarter" idx="12"/>
          </p:nvPr>
        </p:nvSpPr>
        <p:spPr/>
        <p:txBody>
          <a:bodyPr/>
          <a:lstStyle/>
          <a:p>
            <a:fld id="{6844D71D-ABA2-47E9-9CAF-EC0BD211F77F}" type="slidenum">
              <a:rPr lang="en-US" smtClean="0"/>
              <a:pPr/>
              <a:t>152</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E7B9C14A-366D-44FC-A543-4DFB4E07480C}"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lstStyle/>
          <a:p>
            <a:pPr algn="l"/>
            <a:r>
              <a:rPr lang="en-US" b="1" dirty="0" smtClean="0"/>
              <a:t>Learner centered app…..</a:t>
            </a:r>
            <a:endParaRPr lang="en-US" b="1" dirty="0"/>
          </a:p>
        </p:txBody>
      </p:sp>
      <p:sp>
        <p:nvSpPr>
          <p:cNvPr id="3" name="Content Placeholder 2"/>
          <p:cNvSpPr>
            <a:spLocks noGrp="1"/>
          </p:cNvSpPr>
          <p:nvPr>
            <p:ph sz="quarter" idx="1"/>
          </p:nvPr>
        </p:nvSpPr>
        <p:spPr>
          <a:xfrm>
            <a:off x="304800" y="1219200"/>
            <a:ext cx="8534400" cy="5334000"/>
          </a:xfrm>
        </p:spPr>
        <p:txBody>
          <a:bodyPr>
            <a:normAutofit/>
          </a:bodyPr>
          <a:lstStyle/>
          <a:p>
            <a:endParaRPr lang="en-US" dirty="0" smtClean="0"/>
          </a:p>
          <a:p>
            <a:r>
              <a:rPr lang="en-US" dirty="0" smtClean="0"/>
              <a:t>It differs from other curriculum designs because, the experience of students is central to its development</a:t>
            </a:r>
          </a:p>
          <a:p>
            <a:r>
              <a:rPr lang="en-US" dirty="0" smtClean="0"/>
              <a:t>Teachers should have a thorough knowledge of theories of childhood and adolescents</a:t>
            </a:r>
          </a:p>
          <a:p>
            <a:r>
              <a:rPr lang="en-US" dirty="0" smtClean="0"/>
              <a:t>Curriculum should be planned cooperatively by both teachers and students</a:t>
            </a:r>
          </a:p>
          <a:p>
            <a:r>
              <a:rPr lang="en-US" dirty="0" smtClean="0"/>
              <a:t>Subjects viewed as resources to problem solving rather than bodies of knowledge that are ends in themselves</a:t>
            </a:r>
            <a:endParaRPr lang="en-US" dirty="0"/>
          </a:p>
        </p:txBody>
      </p:sp>
      <p:sp>
        <p:nvSpPr>
          <p:cNvPr id="5" name="Slide Number Placeholder 4"/>
          <p:cNvSpPr>
            <a:spLocks noGrp="1"/>
          </p:cNvSpPr>
          <p:nvPr>
            <p:ph type="sldNum" sz="quarter" idx="12"/>
          </p:nvPr>
        </p:nvSpPr>
        <p:spPr/>
        <p:txBody>
          <a:bodyPr/>
          <a:lstStyle/>
          <a:p>
            <a:fld id="{6844D71D-ABA2-47E9-9CAF-EC0BD211F77F}" type="slidenum">
              <a:rPr lang="en-US" smtClean="0"/>
              <a:pPr/>
              <a:t>153</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8A63464D-BCEF-437D-8BB0-B51E9B1FBF55}"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325562"/>
          </a:xfrm>
        </p:spPr>
        <p:txBody>
          <a:bodyPr>
            <a:normAutofit fontScale="90000"/>
          </a:bodyPr>
          <a:lstStyle/>
          <a:p>
            <a:r>
              <a:rPr lang="en-US" dirty="0" smtClean="0"/>
              <a:t/>
            </a:r>
            <a:br>
              <a:rPr lang="en-US" dirty="0" smtClean="0"/>
            </a:br>
            <a:r>
              <a:rPr lang="en-US" b="1" dirty="0" smtClean="0"/>
              <a:t>Advantages </a:t>
            </a:r>
            <a:r>
              <a:rPr lang="en-US" b="1" dirty="0"/>
              <a:t>of </a:t>
            </a:r>
            <a:r>
              <a:rPr lang="en-US" b="1" dirty="0" smtClean="0"/>
              <a:t>Learner-centered </a:t>
            </a:r>
            <a:r>
              <a:rPr lang="en-US" b="1" dirty="0"/>
              <a:t>designs</a:t>
            </a:r>
            <a:r>
              <a:rPr lang="en-US" dirty="0"/>
              <a:t/>
            </a:r>
            <a:br>
              <a:rPr lang="en-US" dirty="0"/>
            </a:br>
            <a:endParaRPr lang="en-US" dirty="0"/>
          </a:p>
        </p:txBody>
      </p:sp>
      <p:sp>
        <p:nvSpPr>
          <p:cNvPr id="3" name="Content Placeholder 2"/>
          <p:cNvSpPr>
            <a:spLocks noGrp="1"/>
          </p:cNvSpPr>
          <p:nvPr>
            <p:ph sz="quarter" idx="1"/>
          </p:nvPr>
        </p:nvSpPr>
        <p:spPr>
          <a:xfrm>
            <a:off x="457200" y="1981200"/>
            <a:ext cx="8229600" cy="4144963"/>
          </a:xfrm>
        </p:spPr>
        <p:txBody>
          <a:bodyPr/>
          <a:lstStyle/>
          <a:p>
            <a:pPr lvl="0" algn="just"/>
            <a:r>
              <a:rPr lang="en-US" dirty="0"/>
              <a:t>The needs and interests of students are considered in the selection and organization of </a:t>
            </a:r>
            <a:r>
              <a:rPr lang="en-US" dirty="0" smtClean="0"/>
              <a:t>content</a:t>
            </a:r>
          </a:p>
          <a:p>
            <a:pPr lvl="0" algn="just">
              <a:buNone/>
            </a:pPr>
            <a:endParaRPr lang="en-US" dirty="0"/>
          </a:p>
          <a:p>
            <a:pPr lvl="0" algn="just"/>
            <a:r>
              <a:rPr lang="en-US" dirty="0"/>
              <a:t>It allows students to be active and acquire skills and procedures that will be applicable to the outside world</a:t>
            </a:r>
          </a:p>
          <a:p>
            <a:pPr lvl="0"/>
            <a:r>
              <a:rPr lang="en-US" dirty="0" smtClean="0"/>
              <a:t>It provides students with experience that give them chance to apply their skills and knowledge to solve a challenging problem</a:t>
            </a:r>
          </a:p>
          <a:p>
            <a:endParaRPr lang="en-US" dirty="0"/>
          </a:p>
        </p:txBody>
      </p:sp>
      <p:sp>
        <p:nvSpPr>
          <p:cNvPr id="5" name="Slide Number Placeholder 4"/>
          <p:cNvSpPr>
            <a:spLocks noGrp="1"/>
          </p:cNvSpPr>
          <p:nvPr>
            <p:ph type="sldNum" sz="quarter" idx="12"/>
          </p:nvPr>
        </p:nvSpPr>
        <p:spPr/>
        <p:txBody>
          <a:bodyPr/>
          <a:lstStyle/>
          <a:p>
            <a:fld id="{6844D71D-ABA2-47E9-9CAF-EC0BD211F77F}" type="slidenum">
              <a:rPr lang="en-US" smtClean="0"/>
              <a:pPr/>
              <a:t>154</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8FB58093-3636-474D-A5AE-0D0CD76D1AD0}"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457200"/>
            <a:ext cx="8534400" cy="758952"/>
          </a:xfrm>
        </p:spPr>
        <p:txBody>
          <a:bodyPr>
            <a:normAutofit fontScale="90000"/>
          </a:bodyPr>
          <a:lstStyle/>
          <a:p>
            <a:r>
              <a:rPr lang="en-US" dirty="0" smtClean="0"/>
              <a:t/>
            </a:r>
            <a:br>
              <a:rPr lang="en-US" dirty="0" smtClean="0"/>
            </a:br>
            <a:r>
              <a:rPr lang="en-US" b="1" dirty="0" smtClean="0"/>
              <a:t>Criticisms </a:t>
            </a:r>
            <a:r>
              <a:rPr lang="en-US" b="1" dirty="0"/>
              <a:t>to </a:t>
            </a:r>
            <a:r>
              <a:rPr lang="en-US" b="1" dirty="0" smtClean="0"/>
              <a:t>Learner-centered </a:t>
            </a:r>
            <a:r>
              <a:rPr lang="en-US" b="1" dirty="0"/>
              <a:t>designs</a:t>
            </a:r>
            <a:br>
              <a:rPr lang="en-US" b="1" dirty="0"/>
            </a:br>
            <a:endParaRPr lang="en-US" b="1" dirty="0"/>
          </a:p>
        </p:txBody>
      </p:sp>
      <p:sp>
        <p:nvSpPr>
          <p:cNvPr id="3" name="Content Placeholder 2"/>
          <p:cNvSpPr>
            <a:spLocks noGrp="1"/>
          </p:cNvSpPr>
          <p:nvPr>
            <p:ph sz="quarter" idx="1"/>
          </p:nvPr>
        </p:nvSpPr>
        <p:spPr/>
        <p:txBody>
          <a:bodyPr/>
          <a:lstStyle/>
          <a:p>
            <a:pPr lvl="0" algn="just"/>
            <a:r>
              <a:rPr lang="en-US" dirty="0"/>
              <a:t>The interests and needs of students may not reflect specific areas of knowledge that could be essential for </a:t>
            </a:r>
            <a:r>
              <a:rPr lang="en-US" dirty="0" smtClean="0"/>
              <a:t>successful </a:t>
            </a:r>
            <a:r>
              <a:rPr lang="en-US" dirty="0"/>
              <a:t>functioning in the society in </a:t>
            </a:r>
            <a:r>
              <a:rPr lang="en-US" dirty="0" smtClean="0"/>
              <a:t>general</a:t>
            </a:r>
          </a:p>
          <a:p>
            <a:pPr lvl="0" algn="just">
              <a:buNone/>
            </a:pPr>
            <a:endParaRPr lang="en-US" dirty="0"/>
          </a:p>
          <a:p>
            <a:pPr lvl="0" algn="just"/>
            <a:r>
              <a:rPr lang="en-US" dirty="0"/>
              <a:t>Interests and needs of students are usually short lived, change with time and are influenced by the available conditions</a:t>
            </a:r>
          </a:p>
          <a:p>
            <a:endParaRPr lang="en-US" dirty="0"/>
          </a:p>
        </p:txBody>
      </p:sp>
      <p:sp>
        <p:nvSpPr>
          <p:cNvPr id="5" name="Slide Number Placeholder 4"/>
          <p:cNvSpPr>
            <a:spLocks noGrp="1"/>
          </p:cNvSpPr>
          <p:nvPr>
            <p:ph type="sldNum" sz="quarter" idx="12"/>
          </p:nvPr>
        </p:nvSpPr>
        <p:spPr/>
        <p:txBody>
          <a:bodyPr/>
          <a:lstStyle/>
          <a:p>
            <a:fld id="{6844D71D-ABA2-47E9-9CAF-EC0BD211F77F}" type="slidenum">
              <a:rPr lang="en-US" smtClean="0"/>
              <a:pPr/>
              <a:t>155</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9370F587-9C7B-4E94-9CCB-C7BB798A3841}"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Criticisms…..</a:t>
            </a:r>
            <a:endParaRPr lang="en-US" b="1" dirty="0"/>
          </a:p>
        </p:txBody>
      </p:sp>
      <p:sp>
        <p:nvSpPr>
          <p:cNvPr id="3" name="Content Placeholder 2"/>
          <p:cNvSpPr>
            <a:spLocks noGrp="1"/>
          </p:cNvSpPr>
          <p:nvPr>
            <p:ph sz="quarter" idx="1"/>
          </p:nvPr>
        </p:nvSpPr>
        <p:spPr/>
        <p:txBody>
          <a:bodyPr/>
          <a:lstStyle/>
          <a:p>
            <a:pPr lvl="0" algn="just"/>
            <a:r>
              <a:rPr lang="en-US" dirty="0"/>
              <a:t>Specialists may not be in a better position or assume to know enough about human growth, development and learning to be able to plan for individual </a:t>
            </a:r>
            <a:r>
              <a:rPr lang="en-US" dirty="0" smtClean="0"/>
              <a:t>students</a:t>
            </a:r>
          </a:p>
          <a:p>
            <a:pPr lvl="0" algn="just">
              <a:buNone/>
            </a:pPr>
            <a:endParaRPr lang="en-US" dirty="0"/>
          </a:p>
          <a:p>
            <a:pPr lvl="0" algn="just"/>
            <a:r>
              <a:rPr lang="en-US" dirty="0"/>
              <a:t>It is expensive to produce materials to satisfy the needs and interests of individual students in a school</a:t>
            </a:r>
          </a:p>
          <a:p>
            <a:endParaRPr lang="en-US" dirty="0"/>
          </a:p>
        </p:txBody>
      </p:sp>
      <p:sp>
        <p:nvSpPr>
          <p:cNvPr id="5" name="Slide Number Placeholder 4"/>
          <p:cNvSpPr>
            <a:spLocks noGrp="1"/>
          </p:cNvSpPr>
          <p:nvPr>
            <p:ph type="sldNum" sz="quarter" idx="12"/>
          </p:nvPr>
        </p:nvSpPr>
        <p:spPr/>
        <p:txBody>
          <a:bodyPr/>
          <a:lstStyle/>
          <a:p>
            <a:fld id="{6844D71D-ABA2-47E9-9CAF-EC0BD211F77F}" type="slidenum">
              <a:rPr lang="en-US" smtClean="0"/>
              <a:pPr/>
              <a:t>156</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AD7E43D3-5C0E-4023-93FF-507F8C2A7BAE}"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lstStyle/>
          <a:p>
            <a:r>
              <a:rPr lang="en-US" b="1" dirty="0" smtClean="0"/>
              <a:t>Criticisms….</a:t>
            </a:r>
            <a:endParaRPr lang="en-US" b="1" dirty="0"/>
          </a:p>
        </p:txBody>
      </p:sp>
      <p:sp>
        <p:nvSpPr>
          <p:cNvPr id="3" name="Content Placeholder 2"/>
          <p:cNvSpPr>
            <a:spLocks noGrp="1"/>
          </p:cNvSpPr>
          <p:nvPr>
            <p:ph sz="quarter" idx="1"/>
          </p:nvPr>
        </p:nvSpPr>
        <p:spPr>
          <a:xfrm>
            <a:off x="457200" y="1295400"/>
            <a:ext cx="8229600" cy="5105400"/>
          </a:xfrm>
        </p:spPr>
        <p:txBody>
          <a:bodyPr/>
          <a:lstStyle/>
          <a:p>
            <a:pPr lvl="0" algn="just"/>
            <a:r>
              <a:rPr lang="en-US" dirty="0"/>
              <a:t>It is accused of shallowness. Critical analysis and in depth coverage of subject content is inhibited</a:t>
            </a:r>
            <a:r>
              <a:rPr lang="en-US" dirty="0" smtClean="0"/>
              <a:t>.</a:t>
            </a:r>
          </a:p>
          <a:p>
            <a:pPr lvl="0" algn="just">
              <a:buNone/>
            </a:pPr>
            <a:endParaRPr lang="en-US" dirty="0"/>
          </a:p>
          <a:p>
            <a:endParaRPr lang="en-US" dirty="0"/>
          </a:p>
        </p:txBody>
      </p:sp>
      <p:sp>
        <p:nvSpPr>
          <p:cNvPr id="5" name="Slide Number Placeholder 4"/>
          <p:cNvSpPr>
            <a:spLocks noGrp="1"/>
          </p:cNvSpPr>
          <p:nvPr>
            <p:ph type="sldNum" sz="quarter" idx="12"/>
          </p:nvPr>
        </p:nvSpPr>
        <p:spPr/>
        <p:txBody>
          <a:bodyPr/>
          <a:lstStyle/>
          <a:p>
            <a:fld id="{6844D71D-ABA2-47E9-9CAF-EC0BD211F77F}" type="slidenum">
              <a:rPr lang="en-US" smtClean="0"/>
              <a:pPr/>
              <a:t>157</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08D652A6-FA19-4809-B24C-41E2C7238C76}"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COGNITIVE APPROACH</a:t>
            </a:r>
            <a:endParaRPr lang="en-US" dirty="0"/>
          </a:p>
        </p:txBody>
      </p:sp>
      <p:sp>
        <p:nvSpPr>
          <p:cNvPr id="3" name="Content Placeholder 2"/>
          <p:cNvSpPr>
            <a:spLocks noGrp="1"/>
          </p:cNvSpPr>
          <p:nvPr>
            <p:ph sz="quarter" idx="1"/>
          </p:nvPr>
        </p:nvSpPr>
        <p:spPr/>
        <p:txBody>
          <a:bodyPr/>
          <a:lstStyle/>
          <a:p>
            <a:pPr algn="just"/>
            <a:r>
              <a:rPr lang="en-US" dirty="0"/>
              <a:t>The cognitive curriculum design focuses on developing students</a:t>
            </a:r>
            <a:r>
              <a:rPr lang="en-US" dirty="0">
                <a:solidFill>
                  <a:srgbClr val="C00000"/>
                </a:solidFill>
              </a:rPr>
              <a:t>’ cognitive skills, or problem solving. </a:t>
            </a:r>
            <a:endParaRPr lang="en-US" dirty="0" smtClean="0">
              <a:solidFill>
                <a:srgbClr val="C00000"/>
              </a:solidFill>
            </a:endParaRPr>
          </a:p>
          <a:p>
            <a:pPr algn="just"/>
            <a:endParaRPr lang="en-US" dirty="0"/>
          </a:p>
          <a:p>
            <a:pPr algn="just"/>
            <a:r>
              <a:rPr lang="en-US" dirty="0" smtClean="0"/>
              <a:t>The </a:t>
            </a:r>
            <a:r>
              <a:rPr lang="en-US" dirty="0"/>
              <a:t>interest is on developing </a:t>
            </a:r>
            <a:r>
              <a:rPr lang="en-US" b="1" dirty="0"/>
              <a:t>inquiry skills </a:t>
            </a:r>
            <a:r>
              <a:rPr lang="en-US" dirty="0"/>
              <a:t>rather than </a:t>
            </a:r>
            <a:r>
              <a:rPr lang="en-US" b="1" dirty="0"/>
              <a:t>recalling</a:t>
            </a:r>
            <a:r>
              <a:rPr lang="en-US" dirty="0"/>
              <a:t>. It is opposed to subject-based curriculum</a:t>
            </a:r>
          </a:p>
          <a:p>
            <a:endParaRPr lang="en-US" dirty="0"/>
          </a:p>
        </p:txBody>
      </p:sp>
      <p:sp>
        <p:nvSpPr>
          <p:cNvPr id="5" name="Slide Number Placeholder 4"/>
          <p:cNvSpPr>
            <a:spLocks noGrp="1"/>
          </p:cNvSpPr>
          <p:nvPr>
            <p:ph type="sldNum" sz="quarter" idx="12"/>
          </p:nvPr>
        </p:nvSpPr>
        <p:spPr/>
        <p:txBody>
          <a:bodyPr/>
          <a:lstStyle/>
          <a:p>
            <a:fld id="{6844D71D-ABA2-47E9-9CAF-EC0BD211F77F}" type="slidenum">
              <a:rPr lang="en-US" smtClean="0"/>
              <a:pPr/>
              <a:t>158</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2181CEA6-B875-420F-B37E-4727A06D25BE}"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COGNITIVE APPROACH…</a:t>
            </a:r>
            <a:endParaRPr lang="en-US" dirty="0"/>
          </a:p>
        </p:txBody>
      </p:sp>
      <p:sp>
        <p:nvSpPr>
          <p:cNvPr id="3" name="Content Placeholder 2"/>
          <p:cNvSpPr>
            <a:spLocks noGrp="1"/>
          </p:cNvSpPr>
          <p:nvPr>
            <p:ph sz="quarter" idx="1"/>
          </p:nvPr>
        </p:nvSpPr>
        <p:spPr/>
        <p:txBody>
          <a:bodyPr>
            <a:normAutofit/>
          </a:bodyPr>
          <a:lstStyle/>
          <a:p>
            <a:pPr algn="just"/>
            <a:r>
              <a:rPr lang="en-US" dirty="0"/>
              <a:t>It encourages development of students’ cognitive, social and problem solving </a:t>
            </a:r>
            <a:r>
              <a:rPr lang="en-US" dirty="0" smtClean="0"/>
              <a:t>skills</a:t>
            </a:r>
            <a:endParaRPr lang="en-US" dirty="0"/>
          </a:p>
          <a:p>
            <a:pPr algn="just"/>
            <a:r>
              <a:rPr lang="en-US" dirty="0"/>
              <a:t>Cognitive processes offer valuable </a:t>
            </a:r>
            <a:br>
              <a:rPr lang="en-US" dirty="0"/>
            </a:br>
            <a:r>
              <a:rPr lang="en-US" dirty="0"/>
              <a:t>guides to the design of curricula in </a:t>
            </a:r>
            <a:r>
              <a:rPr lang="en-US" dirty="0" smtClean="0"/>
              <a:t>school subjects.</a:t>
            </a:r>
            <a:endParaRPr lang="en-US" dirty="0"/>
          </a:p>
          <a:p>
            <a:pPr algn="just"/>
            <a:r>
              <a:rPr lang="en-US" dirty="0" smtClean="0"/>
              <a:t>Designing </a:t>
            </a:r>
            <a:r>
              <a:rPr lang="en-US" dirty="0"/>
              <a:t>curricula on the basis of fundamental cognitive theory is an aspiration of long standing. </a:t>
            </a:r>
          </a:p>
        </p:txBody>
      </p:sp>
      <p:sp>
        <p:nvSpPr>
          <p:cNvPr id="5" name="Slide Number Placeholder 4"/>
          <p:cNvSpPr>
            <a:spLocks noGrp="1"/>
          </p:cNvSpPr>
          <p:nvPr>
            <p:ph type="sldNum" sz="quarter" idx="12"/>
          </p:nvPr>
        </p:nvSpPr>
        <p:spPr/>
        <p:txBody>
          <a:bodyPr/>
          <a:lstStyle/>
          <a:p>
            <a:fld id="{6844D71D-ABA2-47E9-9CAF-EC0BD211F77F}" type="slidenum">
              <a:rPr lang="en-US" smtClean="0"/>
              <a:pPr/>
              <a:t>159</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CFFC0B9C-AD3E-40ED-A289-B06160E77CC2}"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686800" cy="1143000"/>
          </a:xfrm>
        </p:spPr>
        <p:txBody>
          <a:bodyPr>
            <a:normAutofit/>
          </a:bodyPr>
          <a:lstStyle/>
          <a:p>
            <a:r>
              <a:rPr lang="en-US" sz="2800" b="1" dirty="0" smtClean="0"/>
              <a:t>OUTCOME BASED CURRICULUM (OBC)</a:t>
            </a:r>
            <a:endParaRPr lang="en-US" sz="2800" b="1" dirty="0"/>
          </a:p>
        </p:txBody>
      </p:sp>
      <p:sp>
        <p:nvSpPr>
          <p:cNvPr id="3" name="Content Placeholder 2"/>
          <p:cNvSpPr>
            <a:spLocks noGrp="1"/>
          </p:cNvSpPr>
          <p:nvPr>
            <p:ph sz="quarter" idx="1"/>
          </p:nvPr>
        </p:nvSpPr>
        <p:spPr>
          <a:xfrm>
            <a:off x="228600" y="1295400"/>
            <a:ext cx="8686800" cy="4830763"/>
          </a:xfrm>
        </p:spPr>
        <p:txBody>
          <a:bodyPr>
            <a:normAutofit/>
          </a:bodyPr>
          <a:lstStyle/>
          <a:p>
            <a:pPr algn="just"/>
            <a:r>
              <a:rPr lang="en-US" dirty="0" smtClean="0"/>
              <a:t>Recently there is an increase of Outcome based approach to curriculum design. OBC or Competence Based Curriculum (CBC) came into use in 1970s and 1980s</a:t>
            </a:r>
          </a:p>
          <a:p>
            <a:pPr algn="just"/>
            <a:endParaRPr lang="en-US" dirty="0" smtClean="0"/>
          </a:p>
          <a:p>
            <a:pPr algn="just"/>
            <a:r>
              <a:rPr lang="en-US" dirty="0" smtClean="0"/>
              <a:t>OBC relies on Behaviorism education theory</a:t>
            </a:r>
          </a:p>
          <a:p>
            <a:pPr algn="just"/>
            <a:endParaRPr lang="en-US" dirty="0" smtClean="0"/>
          </a:p>
          <a:p>
            <a:pPr algn="just"/>
            <a:r>
              <a:rPr lang="en-US" dirty="0" smtClean="0"/>
              <a:t>OBC aims at developing individual skills and abilities related to subjects’ matter</a:t>
            </a:r>
            <a:endParaRPr lang="en-US" dirty="0"/>
          </a:p>
        </p:txBody>
      </p:sp>
      <p:sp>
        <p:nvSpPr>
          <p:cNvPr id="5" name="Slide Number Placeholder 4"/>
          <p:cNvSpPr>
            <a:spLocks noGrp="1"/>
          </p:cNvSpPr>
          <p:nvPr>
            <p:ph type="sldNum" sz="quarter" idx="12"/>
          </p:nvPr>
        </p:nvSpPr>
        <p:spPr/>
        <p:txBody>
          <a:bodyPr/>
          <a:lstStyle/>
          <a:p>
            <a:fld id="{6844D71D-ABA2-47E9-9CAF-EC0BD211F77F}" type="slidenum">
              <a:rPr lang="en-US" smtClean="0"/>
              <a:pPr/>
              <a:t>160</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A15EAE48-D37D-4343-A956-55564D1B8A5B}"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lstStyle/>
          <a:p>
            <a:pPr algn="just"/>
            <a:r>
              <a:rPr lang="en-US" b="1" dirty="0" smtClean="0"/>
              <a:t>OBC cont…..</a:t>
            </a:r>
            <a:endParaRPr lang="en-US" b="1" dirty="0"/>
          </a:p>
        </p:txBody>
      </p:sp>
      <p:sp>
        <p:nvSpPr>
          <p:cNvPr id="3" name="Content Placeholder 2"/>
          <p:cNvSpPr>
            <a:spLocks noGrp="1"/>
          </p:cNvSpPr>
          <p:nvPr>
            <p:ph sz="quarter" idx="1"/>
          </p:nvPr>
        </p:nvSpPr>
        <p:spPr>
          <a:xfrm>
            <a:off x="457200" y="1371600"/>
            <a:ext cx="8229600" cy="5181600"/>
          </a:xfrm>
        </p:spPr>
        <p:txBody>
          <a:bodyPr/>
          <a:lstStyle/>
          <a:p>
            <a:pPr algn="just"/>
            <a:r>
              <a:rPr lang="en-US" b="1" i="1" dirty="0" smtClean="0"/>
              <a:t>OBC is similar to subject centered design</a:t>
            </a:r>
            <a:r>
              <a:rPr lang="en-US" dirty="0" smtClean="0"/>
              <a:t>, however, the emphasis is on </a:t>
            </a:r>
            <a:r>
              <a:rPr lang="en-US" b="1" dirty="0" smtClean="0"/>
              <a:t>what students will do in terms of active learning.</a:t>
            </a:r>
            <a:r>
              <a:rPr lang="en-US" dirty="0" smtClean="0"/>
              <a:t> All outcomes that students perform are related to skills and concepts need to function in real world rather than traditional school subjects</a:t>
            </a:r>
          </a:p>
          <a:p>
            <a:pPr algn="just">
              <a:buNone/>
            </a:pPr>
            <a:endParaRPr lang="en-US" dirty="0" smtClean="0"/>
          </a:p>
          <a:p>
            <a:pPr algn="just"/>
            <a:r>
              <a:rPr lang="en-US" dirty="0" smtClean="0"/>
              <a:t>It assumes that there are identifiable measurable skills within subjects that must be learned by students in order to master them</a:t>
            </a:r>
            <a:endParaRPr lang="en-US" dirty="0"/>
          </a:p>
        </p:txBody>
      </p:sp>
      <p:sp>
        <p:nvSpPr>
          <p:cNvPr id="5" name="Slide Number Placeholder 4"/>
          <p:cNvSpPr>
            <a:spLocks noGrp="1"/>
          </p:cNvSpPr>
          <p:nvPr>
            <p:ph type="sldNum" sz="quarter" idx="12"/>
          </p:nvPr>
        </p:nvSpPr>
        <p:spPr/>
        <p:txBody>
          <a:bodyPr/>
          <a:lstStyle/>
          <a:p>
            <a:fld id="{6844D71D-ABA2-47E9-9CAF-EC0BD211F77F}" type="slidenum">
              <a:rPr lang="en-US" smtClean="0"/>
              <a:pPr/>
              <a:t>161</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96C3CC65-9E3E-4E3B-A380-6322583E2394}"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a:bodyPr>
          <a:lstStyle/>
          <a:p>
            <a:pPr algn="just"/>
            <a:r>
              <a:rPr lang="en-US" b="1" dirty="0" smtClean="0"/>
              <a:t>OBC cont…..</a:t>
            </a:r>
            <a:endParaRPr lang="en-US" b="1" dirty="0"/>
          </a:p>
        </p:txBody>
      </p:sp>
      <p:sp>
        <p:nvSpPr>
          <p:cNvPr id="3" name="Content Placeholder 2"/>
          <p:cNvSpPr>
            <a:spLocks noGrp="1"/>
          </p:cNvSpPr>
          <p:nvPr>
            <p:ph sz="quarter" idx="1"/>
          </p:nvPr>
        </p:nvSpPr>
        <p:spPr>
          <a:xfrm>
            <a:off x="457200" y="1219200"/>
            <a:ext cx="8229600" cy="4906963"/>
          </a:xfrm>
        </p:spPr>
        <p:txBody>
          <a:bodyPr/>
          <a:lstStyle/>
          <a:p>
            <a:pPr algn="just"/>
            <a:r>
              <a:rPr lang="en-US" dirty="0" smtClean="0"/>
              <a:t>According to Slater et al. (2009) OBC considers the alignment of the following:</a:t>
            </a:r>
          </a:p>
          <a:p>
            <a:pPr algn="just">
              <a:buFont typeface="Wingdings" pitchFamily="2" charset="2"/>
              <a:buChar char="Ø"/>
            </a:pPr>
            <a:r>
              <a:rPr lang="en-US" dirty="0" smtClean="0"/>
              <a:t>Learning outcomes(what do we want our students to learn)</a:t>
            </a:r>
          </a:p>
          <a:p>
            <a:pPr algn="just">
              <a:buFont typeface="Wingdings" pitchFamily="2" charset="2"/>
              <a:buChar char="Ø"/>
            </a:pPr>
            <a:r>
              <a:rPr lang="en-US" dirty="0" smtClean="0"/>
              <a:t>Designing appropriate activities(how do we want our students to learn)</a:t>
            </a:r>
          </a:p>
          <a:p>
            <a:pPr algn="just">
              <a:buFont typeface="Wingdings" pitchFamily="2" charset="2"/>
              <a:buChar char="Ø"/>
            </a:pPr>
            <a:r>
              <a:rPr lang="en-US" dirty="0" smtClean="0"/>
              <a:t>Considering appropriate assessment(how do we know our students have learned)</a:t>
            </a:r>
            <a:endParaRPr lang="en-US" dirty="0"/>
          </a:p>
        </p:txBody>
      </p:sp>
      <p:sp>
        <p:nvSpPr>
          <p:cNvPr id="5" name="Slide Number Placeholder 4"/>
          <p:cNvSpPr>
            <a:spLocks noGrp="1"/>
          </p:cNvSpPr>
          <p:nvPr>
            <p:ph type="sldNum" sz="quarter" idx="12"/>
          </p:nvPr>
        </p:nvSpPr>
        <p:spPr/>
        <p:txBody>
          <a:bodyPr/>
          <a:lstStyle/>
          <a:p>
            <a:fld id="{6844D71D-ABA2-47E9-9CAF-EC0BD211F77F}" type="slidenum">
              <a:rPr lang="en-US" smtClean="0"/>
              <a:pPr/>
              <a:t>162</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DF4ACD24-769E-4B5F-B93C-9B5482E8F54A}"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a:bodyPr>
          <a:lstStyle/>
          <a:p>
            <a:pPr algn="l"/>
            <a:r>
              <a:rPr lang="en-US" b="1" dirty="0" smtClean="0"/>
              <a:t>OBC cont …</a:t>
            </a:r>
            <a:endParaRPr lang="en-US" b="1" dirty="0"/>
          </a:p>
        </p:txBody>
      </p:sp>
      <p:sp>
        <p:nvSpPr>
          <p:cNvPr id="3" name="Content Placeholder 2"/>
          <p:cNvSpPr>
            <a:spLocks noGrp="1"/>
          </p:cNvSpPr>
          <p:nvPr>
            <p:ph sz="quarter" idx="1"/>
          </p:nvPr>
        </p:nvSpPr>
        <p:spPr>
          <a:xfrm>
            <a:off x="228600" y="1066800"/>
            <a:ext cx="8686800" cy="5562600"/>
          </a:xfrm>
        </p:spPr>
        <p:txBody>
          <a:bodyPr/>
          <a:lstStyle/>
          <a:p>
            <a:pPr algn="just"/>
            <a:endParaRPr lang="en-US" dirty="0" smtClean="0"/>
          </a:p>
          <a:p>
            <a:pPr algn="just"/>
            <a:endParaRPr lang="en-US" dirty="0" smtClean="0"/>
          </a:p>
          <a:p>
            <a:pPr algn="just"/>
            <a:r>
              <a:rPr lang="en-US" sz="4000" dirty="0" smtClean="0"/>
              <a:t>It</a:t>
            </a:r>
            <a:r>
              <a:rPr lang="en-US" dirty="0" smtClean="0"/>
              <a:t> is an approach of curriculum design that focuses on what students can actually do after they are taught.</a:t>
            </a:r>
          </a:p>
          <a:p>
            <a:pPr algn="just"/>
            <a:r>
              <a:rPr lang="en-US" dirty="0" smtClean="0"/>
              <a:t>It is a result of paradigm shift in education and teaching philosophy, whereas teachers are coaches and guide students works</a:t>
            </a:r>
            <a:endParaRPr lang="en-US" dirty="0"/>
          </a:p>
        </p:txBody>
      </p:sp>
      <p:sp>
        <p:nvSpPr>
          <p:cNvPr id="5" name="Slide Number Placeholder 4"/>
          <p:cNvSpPr>
            <a:spLocks noGrp="1"/>
          </p:cNvSpPr>
          <p:nvPr>
            <p:ph type="sldNum" sz="quarter" idx="12"/>
          </p:nvPr>
        </p:nvSpPr>
        <p:spPr/>
        <p:txBody>
          <a:bodyPr/>
          <a:lstStyle/>
          <a:p>
            <a:fld id="{6844D71D-ABA2-47E9-9CAF-EC0BD211F77F}" type="slidenum">
              <a:rPr lang="en-US" smtClean="0"/>
              <a:pPr/>
              <a:t>163</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A1A2A6A1-2C3A-498B-9057-441C5E206DC6}"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74638"/>
            <a:ext cx="8686800" cy="868362"/>
          </a:xfrm>
        </p:spPr>
        <p:txBody>
          <a:bodyPr>
            <a:normAutofit fontScale="90000"/>
          </a:bodyPr>
          <a:lstStyle/>
          <a:p>
            <a:r>
              <a:rPr lang="en-US" sz="3600" b="1" dirty="0" smtClean="0"/>
              <a:t>Developing curriculum under OBC design</a:t>
            </a:r>
            <a:endParaRPr lang="en-US" sz="3600" b="1" dirty="0"/>
          </a:p>
        </p:txBody>
      </p:sp>
      <p:sp>
        <p:nvSpPr>
          <p:cNvPr id="3" name="Content Placeholder 2"/>
          <p:cNvSpPr>
            <a:spLocks noGrp="1"/>
          </p:cNvSpPr>
          <p:nvPr>
            <p:ph sz="quarter" idx="1"/>
          </p:nvPr>
        </p:nvSpPr>
        <p:spPr>
          <a:xfrm>
            <a:off x="457200" y="1219200"/>
            <a:ext cx="8229600" cy="4906963"/>
          </a:xfrm>
        </p:spPr>
        <p:txBody>
          <a:bodyPr/>
          <a:lstStyle/>
          <a:p>
            <a:pPr algn="just"/>
            <a:endParaRPr lang="en-US" dirty="0" smtClean="0"/>
          </a:p>
          <a:p>
            <a:pPr algn="just"/>
            <a:r>
              <a:rPr lang="en-US" dirty="0" smtClean="0"/>
              <a:t>Starts with identification of competencies/outcomes to be learned</a:t>
            </a:r>
          </a:p>
          <a:p>
            <a:pPr algn="just"/>
            <a:r>
              <a:rPr lang="en-US" dirty="0" smtClean="0"/>
              <a:t>Curriculum content arranged from simple/known to complex/unknown</a:t>
            </a:r>
          </a:p>
          <a:p>
            <a:pPr algn="just"/>
            <a:r>
              <a:rPr lang="en-US" dirty="0" smtClean="0"/>
              <a:t>Teaching methodologies are devised that centered on developing students’ abilities</a:t>
            </a:r>
          </a:p>
          <a:p>
            <a:pPr algn="just"/>
            <a:r>
              <a:rPr lang="en-US" dirty="0" smtClean="0"/>
              <a:t>Students are tested using criterion-referenced tests to check if competencies or outcomes have been reached</a:t>
            </a:r>
            <a:endParaRPr lang="en-US" dirty="0"/>
          </a:p>
        </p:txBody>
      </p:sp>
      <p:sp>
        <p:nvSpPr>
          <p:cNvPr id="5" name="Slide Number Placeholder 4"/>
          <p:cNvSpPr>
            <a:spLocks noGrp="1"/>
          </p:cNvSpPr>
          <p:nvPr>
            <p:ph type="sldNum" sz="quarter" idx="12"/>
          </p:nvPr>
        </p:nvSpPr>
        <p:spPr/>
        <p:txBody>
          <a:bodyPr/>
          <a:lstStyle/>
          <a:p>
            <a:fld id="{6844D71D-ABA2-47E9-9CAF-EC0BD211F77F}" type="slidenum">
              <a:rPr lang="en-US" smtClean="0"/>
              <a:pPr/>
              <a:t>164</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6EFCA233-CD57-46BE-AE63-5BB9FFC57051}"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lstStyle/>
          <a:p>
            <a:r>
              <a:rPr lang="en-US" b="1" dirty="0" smtClean="0"/>
              <a:t>Advantages of OBC/CBC design</a:t>
            </a:r>
            <a:endParaRPr lang="en-US" b="1" dirty="0"/>
          </a:p>
        </p:txBody>
      </p:sp>
      <p:sp>
        <p:nvSpPr>
          <p:cNvPr id="3" name="Content Placeholder 2"/>
          <p:cNvSpPr>
            <a:spLocks noGrp="1"/>
          </p:cNvSpPr>
          <p:nvPr>
            <p:ph sz="quarter" idx="1"/>
          </p:nvPr>
        </p:nvSpPr>
        <p:spPr>
          <a:xfrm>
            <a:off x="457200" y="1295400"/>
            <a:ext cx="8229600" cy="4830763"/>
          </a:xfrm>
        </p:spPr>
        <p:txBody>
          <a:bodyPr/>
          <a:lstStyle/>
          <a:p>
            <a:pPr algn="just"/>
            <a:r>
              <a:rPr lang="en-US" dirty="0" smtClean="0"/>
              <a:t>Avoid duplication of content within a programme</a:t>
            </a:r>
          </a:p>
          <a:p>
            <a:pPr algn="just"/>
            <a:r>
              <a:rPr lang="en-US" dirty="0" smtClean="0"/>
              <a:t>Expands number of ways and times student get to learn and to demonstrate high level of understanding</a:t>
            </a:r>
          </a:p>
          <a:p>
            <a:pPr algn="just"/>
            <a:r>
              <a:rPr lang="en-US" dirty="0" smtClean="0"/>
              <a:t>Base on achievement of higher order learning and mastery rather than accumulation of course credits.  </a:t>
            </a:r>
          </a:p>
          <a:p>
            <a:pPr algn="just"/>
            <a:r>
              <a:rPr lang="en-US" dirty="0" smtClean="0"/>
              <a:t>Provides appropriate systems of evaluation</a:t>
            </a:r>
            <a:endParaRPr lang="en-US" dirty="0"/>
          </a:p>
        </p:txBody>
      </p:sp>
      <p:sp>
        <p:nvSpPr>
          <p:cNvPr id="5" name="Slide Number Placeholder 4"/>
          <p:cNvSpPr>
            <a:spLocks noGrp="1"/>
          </p:cNvSpPr>
          <p:nvPr>
            <p:ph type="sldNum" sz="quarter" idx="12"/>
          </p:nvPr>
        </p:nvSpPr>
        <p:spPr/>
        <p:txBody>
          <a:bodyPr/>
          <a:lstStyle/>
          <a:p>
            <a:fld id="{6844D71D-ABA2-47E9-9CAF-EC0BD211F77F}" type="slidenum">
              <a:rPr lang="en-US" smtClean="0"/>
              <a:pPr/>
              <a:t>165</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90AEBD84-F5D6-48C8-99B8-BE6D99166F46}"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Disadvantages of OBC</a:t>
            </a:r>
            <a:endParaRPr lang="en-US" b="1" dirty="0"/>
          </a:p>
        </p:txBody>
      </p:sp>
      <p:sp>
        <p:nvSpPr>
          <p:cNvPr id="3" name="Content Placeholder 2"/>
          <p:cNvSpPr>
            <a:spLocks noGrp="1"/>
          </p:cNvSpPr>
          <p:nvPr>
            <p:ph sz="quarter" idx="1"/>
          </p:nvPr>
        </p:nvSpPr>
        <p:spPr/>
        <p:txBody>
          <a:bodyPr/>
          <a:lstStyle/>
          <a:p>
            <a:pPr algn="just"/>
            <a:r>
              <a:rPr lang="en-US" dirty="0" smtClean="0"/>
              <a:t>It is difficult to get students to discuss concepts because of large class sizes and shyness of some students</a:t>
            </a:r>
          </a:p>
          <a:p>
            <a:pPr algn="just"/>
            <a:r>
              <a:rPr lang="en-US" dirty="0" smtClean="0"/>
              <a:t>It is difficult to break all disciplines into small instructional modules</a:t>
            </a:r>
          </a:p>
          <a:p>
            <a:pPr algn="just"/>
            <a:endParaRPr lang="en-US" dirty="0"/>
          </a:p>
        </p:txBody>
      </p:sp>
      <p:sp>
        <p:nvSpPr>
          <p:cNvPr id="5" name="Slide Number Placeholder 4"/>
          <p:cNvSpPr>
            <a:spLocks noGrp="1"/>
          </p:cNvSpPr>
          <p:nvPr>
            <p:ph type="sldNum" sz="quarter" idx="12"/>
          </p:nvPr>
        </p:nvSpPr>
        <p:spPr/>
        <p:txBody>
          <a:bodyPr/>
          <a:lstStyle/>
          <a:p>
            <a:fld id="{6844D71D-ABA2-47E9-9CAF-EC0BD211F77F}" type="slidenum">
              <a:rPr lang="en-US" smtClean="0"/>
              <a:pPr/>
              <a:t>166</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8D8B3CBA-B9C7-46F6-963B-E15A057D2F6E}"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457200"/>
            <a:ext cx="8610600" cy="1143000"/>
          </a:xfrm>
        </p:spPr>
        <p:txBody>
          <a:bodyPr>
            <a:normAutofit fontScale="90000"/>
          </a:bodyPr>
          <a:lstStyle/>
          <a:p>
            <a:r>
              <a:rPr lang="en-US" b="1" dirty="0" smtClean="0"/>
              <a:t/>
            </a:r>
            <a:br>
              <a:rPr lang="en-US" b="1" dirty="0" smtClean="0"/>
            </a:br>
            <a:r>
              <a:rPr lang="en-US" b="1" dirty="0" smtClean="0"/>
              <a:t>PRINCIPLES </a:t>
            </a:r>
            <a:r>
              <a:rPr lang="en-US" b="1" dirty="0"/>
              <a:t>FOR CURRICULUM DESIGNS</a:t>
            </a:r>
            <a:r>
              <a:rPr lang="en-US" dirty="0"/>
              <a:t/>
            </a:r>
            <a:br>
              <a:rPr lang="en-US" dirty="0"/>
            </a:br>
            <a:endParaRPr lang="en-US" dirty="0"/>
          </a:p>
        </p:txBody>
      </p:sp>
      <p:sp>
        <p:nvSpPr>
          <p:cNvPr id="3" name="Content Placeholder 2"/>
          <p:cNvSpPr>
            <a:spLocks noGrp="1"/>
          </p:cNvSpPr>
          <p:nvPr>
            <p:ph sz="quarter" idx="1"/>
          </p:nvPr>
        </p:nvSpPr>
        <p:spPr>
          <a:xfrm>
            <a:off x="457200" y="1600200"/>
            <a:ext cx="8229600" cy="4876800"/>
          </a:xfrm>
        </p:spPr>
        <p:txBody>
          <a:bodyPr/>
          <a:lstStyle/>
          <a:p>
            <a:pPr lvl="0" algn="just"/>
            <a:r>
              <a:rPr lang="en-US" dirty="0"/>
              <a:t>The curriculum must reflect the </a:t>
            </a:r>
            <a:r>
              <a:rPr lang="en-US" b="1" dirty="0"/>
              <a:t>integrity</a:t>
            </a:r>
            <a:r>
              <a:rPr lang="en-US" dirty="0"/>
              <a:t> and </a:t>
            </a:r>
            <a:r>
              <a:rPr lang="en-US" b="1" dirty="0"/>
              <a:t>character</a:t>
            </a:r>
            <a:r>
              <a:rPr lang="en-US" dirty="0"/>
              <a:t> of subject as a </a:t>
            </a:r>
            <a:r>
              <a:rPr lang="en-US" dirty="0" smtClean="0"/>
              <a:t>discipline</a:t>
            </a:r>
          </a:p>
          <a:p>
            <a:pPr lvl="0" algn="just">
              <a:buNone/>
            </a:pPr>
            <a:endParaRPr lang="en-US" dirty="0"/>
          </a:p>
          <a:p>
            <a:pPr lvl="0" algn="just"/>
            <a:r>
              <a:rPr lang="en-US" dirty="0"/>
              <a:t>The curriculum must respond to the </a:t>
            </a:r>
            <a:r>
              <a:rPr lang="en-US" b="1" dirty="0"/>
              <a:t>rapid knowledge</a:t>
            </a:r>
            <a:r>
              <a:rPr lang="en-US" dirty="0"/>
              <a:t> and </a:t>
            </a:r>
            <a:r>
              <a:rPr lang="en-US" b="1" dirty="0"/>
              <a:t>technical change </a:t>
            </a:r>
            <a:r>
              <a:rPr lang="en-US" dirty="0"/>
              <a:t>and encourage students to do the </a:t>
            </a:r>
            <a:r>
              <a:rPr lang="en-US" dirty="0" smtClean="0"/>
              <a:t>same</a:t>
            </a:r>
          </a:p>
          <a:p>
            <a:pPr lvl="0" algn="just">
              <a:buNone/>
            </a:pPr>
            <a:endParaRPr lang="en-US" dirty="0"/>
          </a:p>
          <a:p>
            <a:pPr lvl="0" algn="just"/>
            <a:r>
              <a:rPr lang="en-US" dirty="0"/>
              <a:t>It must be guided by the outcomes you hope to achieve</a:t>
            </a:r>
          </a:p>
          <a:p>
            <a:endParaRPr lang="en-US" dirty="0"/>
          </a:p>
        </p:txBody>
      </p:sp>
      <p:sp>
        <p:nvSpPr>
          <p:cNvPr id="5" name="Slide Number Placeholder 4"/>
          <p:cNvSpPr>
            <a:spLocks noGrp="1"/>
          </p:cNvSpPr>
          <p:nvPr>
            <p:ph type="sldNum" sz="quarter" idx="12"/>
          </p:nvPr>
        </p:nvSpPr>
        <p:spPr/>
        <p:txBody>
          <a:bodyPr/>
          <a:lstStyle/>
          <a:p>
            <a:fld id="{6844D71D-ABA2-47E9-9CAF-EC0BD211F77F}" type="slidenum">
              <a:rPr lang="en-US" smtClean="0"/>
              <a:pPr/>
              <a:t>167</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9E115BFD-7FF5-465E-9717-803B193C00BB}"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b="1" dirty="0" smtClean="0"/>
              <a:t>Principles …..</a:t>
            </a:r>
            <a:endParaRPr lang="en-US" dirty="0"/>
          </a:p>
        </p:txBody>
      </p:sp>
      <p:sp>
        <p:nvSpPr>
          <p:cNvPr id="3" name="Content Placeholder 2"/>
          <p:cNvSpPr>
            <a:spLocks noGrp="1"/>
          </p:cNvSpPr>
          <p:nvPr>
            <p:ph sz="quarter" idx="1"/>
          </p:nvPr>
        </p:nvSpPr>
        <p:spPr/>
        <p:txBody>
          <a:bodyPr/>
          <a:lstStyle/>
          <a:p>
            <a:pPr lvl="0" algn="just"/>
            <a:r>
              <a:rPr lang="en-US" dirty="0"/>
              <a:t>It should maintain a consistent ethos that promotes innovation, creativity and </a:t>
            </a:r>
            <a:r>
              <a:rPr lang="en-US" dirty="0" smtClean="0"/>
              <a:t>professionalism</a:t>
            </a:r>
          </a:p>
          <a:p>
            <a:pPr lvl="0" algn="just">
              <a:buNone/>
            </a:pPr>
            <a:endParaRPr lang="en-US" dirty="0"/>
          </a:p>
          <a:p>
            <a:pPr lvl="0" algn="just"/>
            <a:r>
              <a:rPr lang="en-US" dirty="0"/>
              <a:t>Ensure that it is accessible to a wide range of students</a:t>
            </a:r>
          </a:p>
          <a:p>
            <a:endParaRPr lang="en-US" dirty="0"/>
          </a:p>
        </p:txBody>
      </p:sp>
      <p:sp>
        <p:nvSpPr>
          <p:cNvPr id="5" name="Slide Number Placeholder 4"/>
          <p:cNvSpPr>
            <a:spLocks noGrp="1"/>
          </p:cNvSpPr>
          <p:nvPr>
            <p:ph type="sldNum" sz="quarter" idx="12"/>
          </p:nvPr>
        </p:nvSpPr>
        <p:spPr/>
        <p:txBody>
          <a:bodyPr/>
          <a:lstStyle/>
          <a:p>
            <a:fld id="{6844D71D-ABA2-47E9-9CAF-EC0BD211F77F}" type="slidenum">
              <a:rPr lang="en-US" smtClean="0"/>
              <a:pPr/>
              <a:t>168</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C03AF07B-E67F-4162-B375-7716C911674B}"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Module 4</a:t>
            </a:r>
            <a:endParaRPr lang="en-US" dirty="0"/>
          </a:p>
        </p:txBody>
      </p:sp>
      <p:sp>
        <p:nvSpPr>
          <p:cNvPr id="3" name="Content Placeholder 2"/>
          <p:cNvSpPr>
            <a:spLocks noGrp="1"/>
          </p:cNvSpPr>
          <p:nvPr>
            <p:ph sz="quarter" idx="1"/>
          </p:nvPr>
        </p:nvSpPr>
        <p:spPr/>
        <p:txBody>
          <a:bodyPr>
            <a:normAutofit/>
          </a:bodyPr>
          <a:lstStyle/>
          <a:p>
            <a:pPr algn="ctr">
              <a:buNone/>
            </a:pPr>
            <a:endParaRPr lang="en-US" sz="4400" dirty="0" smtClean="0"/>
          </a:p>
          <a:p>
            <a:pPr algn="ctr">
              <a:buNone/>
            </a:pPr>
            <a:r>
              <a:rPr lang="en-US" sz="4400" b="1" dirty="0" smtClean="0"/>
              <a:t>Factors that Influence Curriculum Development and Evaluation </a:t>
            </a:r>
            <a:endParaRPr lang="en-US" sz="4400" b="1" dirty="0"/>
          </a:p>
        </p:txBody>
      </p:sp>
      <p:sp>
        <p:nvSpPr>
          <p:cNvPr id="5" name="Slide Number Placeholder 4"/>
          <p:cNvSpPr>
            <a:spLocks noGrp="1"/>
          </p:cNvSpPr>
          <p:nvPr>
            <p:ph type="sldNum" sz="quarter" idx="12"/>
          </p:nvPr>
        </p:nvSpPr>
        <p:spPr/>
        <p:txBody>
          <a:bodyPr/>
          <a:lstStyle/>
          <a:p>
            <a:fld id="{6844D71D-ABA2-47E9-9CAF-EC0BD211F77F}" type="slidenum">
              <a:rPr lang="en-US" smtClean="0"/>
              <a:pPr/>
              <a:t>169</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F3256C70-4A4B-4F62-A9E1-6FA99373822C}"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Curriculum development</a:t>
            </a:r>
            <a:endParaRPr lang="en-US" b="1" dirty="0"/>
          </a:p>
        </p:txBody>
      </p:sp>
      <p:sp>
        <p:nvSpPr>
          <p:cNvPr id="3" name="Content Placeholder 2"/>
          <p:cNvSpPr>
            <a:spLocks noGrp="1"/>
          </p:cNvSpPr>
          <p:nvPr>
            <p:ph sz="quarter" idx="1"/>
          </p:nvPr>
        </p:nvSpPr>
        <p:spPr>
          <a:xfrm>
            <a:off x="228600" y="1371600"/>
            <a:ext cx="8686800" cy="5029200"/>
          </a:xfrm>
        </p:spPr>
        <p:txBody>
          <a:bodyPr>
            <a:normAutofit lnSpcReduction="10000"/>
          </a:bodyPr>
          <a:lstStyle/>
          <a:p>
            <a:pPr algn="just">
              <a:buNone/>
            </a:pPr>
            <a:endParaRPr lang="en-US" dirty="0" smtClean="0"/>
          </a:p>
          <a:p>
            <a:pPr algn="just">
              <a:buNone/>
            </a:pPr>
            <a:r>
              <a:rPr lang="en-US" dirty="0" smtClean="0"/>
              <a:t>It is a continuous process, which concerns with planning, preparation and changing learning practices in institutions.</a:t>
            </a:r>
          </a:p>
          <a:p>
            <a:pPr algn="just"/>
            <a:endParaRPr lang="en-US" dirty="0" smtClean="0"/>
          </a:p>
          <a:p>
            <a:pPr algn="just"/>
            <a:r>
              <a:rPr lang="en-US" dirty="0" smtClean="0"/>
              <a:t>Taba (1962) explains that curriculum development is a complex undertaking that involves many kinds of decisions</a:t>
            </a:r>
          </a:p>
          <a:p>
            <a:pPr lvl="1" algn="just">
              <a:buFont typeface="Wingdings" pitchFamily="2" charset="2"/>
              <a:buChar char="Ø"/>
            </a:pPr>
            <a:r>
              <a:rPr lang="en-US" sz="3200" dirty="0" smtClean="0"/>
              <a:t>Curriculum development is a long process that involves planning, structuring, implementation and assessment</a:t>
            </a:r>
          </a:p>
        </p:txBody>
      </p:sp>
      <p:sp>
        <p:nvSpPr>
          <p:cNvPr id="5" name="Slide Number Placeholder 4"/>
          <p:cNvSpPr>
            <a:spLocks noGrp="1"/>
          </p:cNvSpPr>
          <p:nvPr>
            <p:ph type="sldNum" sz="quarter" idx="12"/>
          </p:nvPr>
        </p:nvSpPr>
        <p:spPr/>
        <p:txBody>
          <a:bodyPr/>
          <a:lstStyle/>
          <a:p>
            <a:fld id="{6844D71D-ABA2-47E9-9CAF-EC0BD211F77F}" type="slidenum">
              <a:rPr lang="en-US" smtClean="0"/>
              <a:pPr/>
              <a:t>170</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54BA4D1F-0A98-44C6-91E4-B4024D052B85}"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Curriculum evaluation</a:t>
            </a:r>
            <a:endParaRPr lang="en-US" b="1" dirty="0"/>
          </a:p>
        </p:txBody>
      </p:sp>
      <p:sp>
        <p:nvSpPr>
          <p:cNvPr id="3" name="Content Placeholder 2"/>
          <p:cNvSpPr>
            <a:spLocks noGrp="1"/>
          </p:cNvSpPr>
          <p:nvPr>
            <p:ph sz="quarter" idx="1"/>
          </p:nvPr>
        </p:nvSpPr>
        <p:spPr/>
        <p:txBody>
          <a:bodyPr>
            <a:normAutofit/>
          </a:bodyPr>
          <a:lstStyle/>
          <a:p>
            <a:pPr algn="just"/>
            <a:r>
              <a:rPr lang="en-US" dirty="0" smtClean="0"/>
              <a:t>Is the process of assessing the curriculum to check the extent to which standards have been met.</a:t>
            </a:r>
          </a:p>
          <a:p>
            <a:pPr algn="just"/>
            <a:r>
              <a:rPr lang="en-US" dirty="0" smtClean="0"/>
              <a:t>It checks whether the planned set of courses have been conducted well in the actual learning and teaching</a:t>
            </a:r>
          </a:p>
          <a:p>
            <a:pPr algn="just">
              <a:buNone/>
            </a:pPr>
            <a:endParaRPr lang="en-US" dirty="0" smtClean="0"/>
          </a:p>
          <a:p>
            <a:pPr algn="just"/>
            <a:r>
              <a:rPr lang="en-US" dirty="0" smtClean="0"/>
              <a:t>It helps to point out some weaknesses in order to improve the curriculum</a:t>
            </a:r>
            <a:endParaRPr lang="en-US" dirty="0"/>
          </a:p>
        </p:txBody>
      </p:sp>
      <p:sp>
        <p:nvSpPr>
          <p:cNvPr id="5" name="Slide Number Placeholder 4"/>
          <p:cNvSpPr>
            <a:spLocks noGrp="1"/>
          </p:cNvSpPr>
          <p:nvPr>
            <p:ph type="sldNum" sz="quarter" idx="12"/>
          </p:nvPr>
        </p:nvSpPr>
        <p:spPr/>
        <p:txBody>
          <a:bodyPr/>
          <a:lstStyle/>
          <a:p>
            <a:fld id="{6844D71D-ABA2-47E9-9CAF-EC0BD211F77F}" type="slidenum">
              <a:rPr lang="en-US" smtClean="0"/>
              <a:pPr/>
              <a:t>171</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F09D0193-D0D2-49F7-A0C8-17D64A598726}"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Factors Influencing Curriculum</a:t>
            </a:r>
            <a:endParaRPr lang="en-US" b="1" dirty="0"/>
          </a:p>
        </p:txBody>
      </p:sp>
      <p:sp>
        <p:nvSpPr>
          <p:cNvPr id="3" name="Content Placeholder 2"/>
          <p:cNvSpPr>
            <a:spLocks noGrp="1"/>
          </p:cNvSpPr>
          <p:nvPr>
            <p:ph sz="quarter" idx="1"/>
          </p:nvPr>
        </p:nvSpPr>
        <p:spPr/>
        <p:txBody>
          <a:bodyPr/>
          <a:lstStyle/>
          <a:p>
            <a:pPr algn="just"/>
            <a:r>
              <a:rPr lang="en-US" dirty="0" smtClean="0"/>
              <a:t>Influence of curriculum is experienced through the whole curriculum development and evaluation process that involves four fundamental elements:</a:t>
            </a:r>
          </a:p>
          <a:p>
            <a:pPr lvl="2" algn="just">
              <a:buFont typeface="Wingdings" pitchFamily="2" charset="2"/>
              <a:buChar char="Ø"/>
            </a:pPr>
            <a:r>
              <a:rPr lang="en-US" sz="3200" dirty="0" smtClean="0"/>
              <a:t>Educational objectives</a:t>
            </a:r>
          </a:p>
          <a:p>
            <a:pPr lvl="2" algn="just">
              <a:buFont typeface="Wingdings" pitchFamily="2" charset="2"/>
              <a:buChar char="Ø"/>
            </a:pPr>
            <a:r>
              <a:rPr lang="en-US" sz="3200" dirty="0" smtClean="0"/>
              <a:t>Methodology</a:t>
            </a:r>
          </a:p>
          <a:p>
            <a:pPr lvl="2" algn="just">
              <a:buFont typeface="Wingdings" pitchFamily="2" charset="2"/>
              <a:buChar char="Ø"/>
            </a:pPr>
            <a:r>
              <a:rPr lang="en-US" sz="3200" dirty="0" smtClean="0"/>
              <a:t>Content</a:t>
            </a:r>
          </a:p>
          <a:p>
            <a:pPr lvl="2" algn="just">
              <a:buFont typeface="Wingdings" pitchFamily="2" charset="2"/>
              <a:buChar char="Ø"/>
            </a:pPr>
            <a:r>
              <a:rPr lang="en-US" sz="3200" dirty="0" smtClean="0"/>
              <a:t>Evaluation of outcomes</a:t>
            </a:r>
          </a:p>
          <a:p>
            <a:endParaRPr lang="en-US" dirty="0"/>
          </a:p>
        </p:txBody>
      </p:sp>
      <p:sp>
        <p:nvSpPr>
          <p:cNvPr id="5" name="Slide Number Placeholder 4"/>
          <p:cNvSpPr>
            <a:spLocks noGrp="1"/>
          </p:cNvSpPr>
          <p:nvPr>
            <p:ph type="sldNum" sz="quarter" idx="12"/>
          </p:nvPr>
        </p:nvSpPr>
        <p:spPr/>
        <p:txBody>
          <a:bodyPr/>
          <a:lstStyle/>
          <a:p>
            <a:fld id="{6844D71D-ABA2-47E9-9CAF-EC0BD211F77F}" type="slidenum">
              <a:rPr lang="en-US" smtClean="0"/>
              <a:pPr/>
              <a:t>172</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68AD3F7D-B6D9-4ED7-A492-919E2896EC02}"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b="1" dirty="0" smtClean="0"/>
              <a:t>Factors Influencing…….</a:t>
            </a:r>
            <a:endParaRPr lang="en-US" dirty="0"/>
          </a:p>
        </p:txBody>
      </p:sp>
      <p:sp>
        <p:nvSpPr>
          <p:cNvPr id="3" name="Content Placeholder 2"/>
          <p:cNvSpPr>
            <a:spLocks noGrp="1"/>
          </p:cNvSpPr>
          <p:nvPr>
            <p:ph sz="quarter" idx="1"/>
          </p:nvPr>
        </p:nvSpPr>
        <p:spPr>
          <a:xfrm>
            <a:off x="228600" y="1600200"/>
            <a:ext cx="8686800" cy="5029200"/>
          </a:xfrm>
        </p:spPr>
        <p:txBody>
          <a:bodyPr>
            <a:normAutofit/>
          </a:bodyPr>
          <a:lstStyle/>
          <a:p>
            <a:pPr algn="just"/>
            <a:r>
              <a:rPr lang="en-US" dirty="0" smtClean="0"/>
              <a:t>The direction of curriculum change is a reflection of the competing interests from within mainstream educational circles and outside forces. </a:t>
            </a:r>
          </a:p>
          <a:p>
            <a:pPr algn="just"/>
            <a:r>
              <a:rPr lang="en-US" dirty="0" smtClean="0"/>
              <a:t>The dominant influences on curriculum are such as institutional boards, educational policy, special groups, professional bodies etc. All these can be categorized in socio-economical, psychological, philosophical and institutional factors </a:t>
            </a:r>
            <a:endParaRPr lang="en-US" dirty="0"/>
          </a:p>
        </p:txBody>
      </p:sp>
      <p:sp>
        <p:nvSpPr>
          <p:cNvPr id="5" name="Slide Number Placeholder 4"/>
          <p:cNvSpPr>
            <a:spLocks noGrp="1"/>
          </p:cNvSpPr>
          <p:nvPr>
            <p:ph type="sldNum" sz="quarter" idx="12"/>
          </p:nvPr>
        </p:nvSpPr>
        <p:spPr/>
        <p:txBody>
          <a:bodyPr/>
          <a:lstStyle/>
          <a:p>
            <a:fld id="{6844D71D-ABA2-47E9-9CAF-EC0BD211F77F}" type="slidenum">
              <a:rPr lang="en-US" smtClean="0"/>
              <a:pPr/>
              <a:t>173</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F3D3123F-002A-4A92-A28B-013A1C2F44AD}"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Societal factors</a:t>
            </a:r>
            <a:endParaRPr lang="en-US" b="1" dirty="0"/>
          </a:p>
        </p:txBody>
      </p:sp>
      <p:sp>
        <p:nvSpPr>
          <p:cNvPr id="3" name="Content Placeholder 2"/>
          <p:cNvSpPr>
            <a:spLocks noGrp="1"/>
          </p:cNvSpPr>
          <p:nvPr>
            <p:ph sz="quarter" idx="1"/>
          </p:nvPr>
        </p:nvSpPr>
        <p:spPr/>
        <p:txBody>
          <a:bodyPr>
            <a:normAutofit/>
          </a:bodyPr>
          <a:lstStyle/>
          <a:p>
            <a:pPr algn="just"/>
            <a:r>
              <a:rPr lang="en-US" dirty="0" smtClean="0"/>
              <a:t>These include the social, economic and political factors. Individual and organized groups in and outside the country have their own civilization that automatically or purposeful influence the curriculum development and evaluation</a:t>
            </a:r>
          </a:p>
          <a:p>
            <a:pPr algn="just"/>
            <a:endParaRPr lang="en-US" dirty="0" smtClean="0"/>
          </a:p>
          <a:p>
            <a:pPr algn="just"/>
            <a:r>
              <a:rPr lang="en-US" dirty="0" smtClean="0"/>
              <a:t>The following are social groups that influence curriculum</a:t>
            </a:r>
            <a:endParaRPr lang="en-US" dirty="0"/>
          </a:p>
        </p:txBody>
      </p:sp>
      <p:sp>
        <p:nvSpPr>
          <p:cNvPr id="5" name="Slide Number Placeholder 4"/>
          <p:cNvSpPr>
            <a:spLocks noGrp="1"/>
          </p:cNvSpPr>
          <p:nvPr>
            <p:ph type="sldNum" sz="quarter" idx="12"/>
          </p:nvPr>
        </p:nvSpPr>
        <p:spPr/>
        <p:txBody>
          <a:bodyPr/>
          <a:lstStyle/>
          <a:p>
            <a:fld id="{6844D71D-ABA2-47E9-9CAF-EC0BD211F77F}" type="slidenum">
              <a:rPr lang="en-US" smtClean="0"/>
              <a:pPr/>
              <a:t>174</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5691E003-BF8D-4ADD-A310-1BB8164E82A8}"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lstStyle/>
          <a:p>
            <a:pPr algn="l"/>
            <a:r>
              <a:rPr lang="en-US" b="1" dirty="0" smtClean="0"/>
              <a:t>Social factors ….</a:t>
            </a:r>
            <a:endParaRPr lang="en-US" b="1" dirty="0"/>
          </a:p>
        </p:txBody>
      </p:sp>
      <p:sp>
        <p:nvSpPr>
          <p:cNvPr id="3" name="Content Placeholder 2"/>
          <p:cNvSpPr>
            <a:spLocks noGrp="1"/>
          </p:cNvSpPr>
          <p:nvPr>
            <p:ph sz="quarter" idx="1"/>
          </p:nvPr>
        </p:nvSpPr>
        <p:spPr>
          <a:xfrm>
            <a:off x="457200" y="1219200"/>
            <a:ext cx="8229600" cy="4906963"/>
          </a:xfrm>
        </p:spPr>
        <p:txBody>
          <a:bodyPr/>
          <a:lstStyle/>
          <a:p>
            <a:pPr algn="just"/>
            <a:endParaRPr lang="en-US" dirty="0" smtClean="0"/>
          </a:p>
          <a:p>
            <a:pPr algn="just"/>
            <a:r>
              <a:rPr lang="en-US" dirty="0" smtClean="0"/>
              <a:t>Special interest groups, such as women, disabled, street children etc. They may campaign for inclusion of particular book or course or subjects, adoption of new teaching method</a:t>
            </a:r>
          </a:p>
          <a:p>
            <a:pPr algn="just"/>
            <a:r>
              <a:rPr lang="en-US" dirty="0" smtClean="0"/>
              <a:t>They may have their own agenda that they may wish to be followed by schools.</a:t>
            </a:r>
          </a:p>
          <a:p>
            <a:pPr algn="just"/>
            <a:r>
              <a:rPr lang="en-US" dirty="0" smtClean="0"/>
              <a:t>Instructional materials and aid should consider special groups in society</a:t>
            </a:r>
            <a:endParaRPr lang="en-US" dirty="0"/>
          </a:p>
        </p:txBody>
      </p:sp>
      <p:sp>
        <p:nvSpPr>
          <p:cNvPr id="5" name="Slide Number Placeholder 4"/>
          <p:cNvSpPr>
            <a:spLocks noGrp="1"/>
          </p:cNvSpPr>
          <p:nvPr>
            <p:ph type="sldNum" sz="quarter" idx="12"/>
          </p:nvPr>
        </p:nvSpPr>
        <p:spPr/>
        <p:txBody>
          <a:bodyPr/>
          <a:lstStyle/>
          <a:p>
            <a:fld id="{6844D71D-ABA2-47E9-9CAF-EC0BD211F77F}" type="slidenum">
              <a:rPr lang="en-US" smtClean="0"/>
              <a:pPr/>
              <a:t>175</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E02BC712-7690-4653-A144-3ED7414C8159}"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87362"/>
          </a:xfrm>
        </p:spPr>
        <p:txBody>
          <a:bodyPr>
            <a:normAutofit fontScale="90000"/>
          </a:bodyPr>
          <a:lstStyle/>
          <a:p>
            <a:r>
              <a:rPr lang="en-US" b="1" dirty="0" smtClean="0"/>
              <a:t>Social factors …</a:t>
            </a:r>
            <a:endParaRPr lang="en-US" b="1" dirty="0"/>
          </a:p>
        </p:txBody>
      </p:sp>
      <p:sp>
        <p:nvSpPr>
          <p:cNvPr id="3" name="Content Placeholder 2"/>
          <p:cNvSpPr>
            <a:spLocks noGrp="1"/>
          </p:cNvSpPr>
          <p:nvPr>
            <p:ph sz="quarter" idx="1"/>
          </p:nvPr>
        </p:nvSpPr>
        <p:spPr>
          <a:xfrm>
            <a:off x="457200" y="1066800"/>
            <a:ext cx="8229600" cy="5059363"/>
          </a:xfrm>
        </p:spPr>
        <p:txBody>
          <a:bodyPr>
            <a:normAutofit/>
          </a:bodyPr>
          <a:lstStyle/>
          <a:p>
            <a:pPr algn="just"/>
            <a:endParaRPr lang="en-US" dirty="0" smtClean="0"/>
          </a:p>
          <a:p>
            <a:pPr algn="just"/>
            <a:endParaRPr lang="en-US" dirty="0" smtClean="0"/>
          </a:p>
          <a:p>
            <a:pPr algn="just"/>
            <a:r>
              <a:rPr lang="en-US" dirty="0" smtClean="0"/>
              <a:t>Religious co-exist in a country can influence the curriculum. In Zimbabwe, for example, subjects such as sex education and political economy have proved difficult to include in the curriculum because of the resistance from some religious groups due to belief systems.</a:t>
            </a:r>
          </a:p>
          <a:p>
            <a:pPr algn="just"/>
            <a:endParaRPr lang="en-US" dirty="0"/>
          </a:p>
        </p:txBody>
      </p:sp>
      <p:sp>
        <p:nvSpPr>
          <p:cNvPr id="5" name="Slide Number Placeholder 4"/>
          <p:cNvSpPr>
            <a:spLocks noGrp="1"/>
          </p:cNvSpPr>
          <p:nvPr>
            <p:ph type="sldNum" sz="quarter" idx="12"/>
          </p:nvPr>
        </p:nvSpPr>
        <p:spPr/>
        <p:txBody>
          <a:bodyPr/>
          <a:lstStyle/>
          <a:p>
            <a:fld id="{6844D71D-ABA2-47E9-9CAF-EC0BD211F77F}" type="slidenum">
              <a:rPr lang="en-US" smtClean="0"/>
              <a:pPr/>
              <a:t>176</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15729DD4-7D97-45B5-BC6A-BE1A240D4A08}"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How Parents Influence Curriculum?</a:t>
            </a:r>
            <a:endParaRPr lang="en-US" b="1" dirty="0"/>
          </a:p>
        </p:txBody>
      </p:sp>
      <p:sp>
        <p:nvSpPr>
          <p:cNvPr id="3" name="Content Placeholder 2"/>
          <p:cNvSpPr>
            <a:spLocks noGrp="1"/>
          </p:cNvSpPr>
          <p:nvPr>
            <p:ph sz="quarter" idx="1"/>
          </p:nvPr>
        </p:nvSpPr>
        <p:spPr/>
        <p:txBody>
          <a:bodyPr/>
          <a:lstStyle/>
          <a:p>
            <a:pPr algn="just"/>
            <a:r>
              <a:rPr lang="en-US" dirty="0" smtClean="0"/>
              <a:t>Through participating in school boards and committees, they have opportunities to induce whatever they think can benefit their children</a:t>
            </a:r>
          </a:p>
          <a:p>
            <a:pPr algn="just"/>
            <a:r>
              <a:rPr lang="en-US" dirty="0" smtClean="0"/>
              <a:t>Through their responses to school decisions, they may be reluctant to curriculum changes. This may affect the implementation of curriculum  </a:t>
            </a:r>
            <a:endParaRPr lang="en-US" dirty="0"/>
          </a:p>
        </p:txBody>
      </p:sp>
      <p:sp>
        <p:nvSpPr>
          <p:cNvPr id="5" name="Slide Number Placeholder 4"/>
          <p:cNvSpPr>
            <a:spLocks noGrp="1"/>
          </p:cNvSpPr>
          <p:nvPr>
            <p:ph type="sldNum" sz="quarter" idx="12"/>
          </p:nvPr>
        </p:nvSpPr>
        <p:spPr/>
        <p:txBody>
          <a:bodyPr/>
          <a:lstStyle/>
          <a:p>
            <a:fld id="{6844D71D-ABA2-47E9-9CAF-EC0BD211F77F}" type="slidenum">
              <a:rPr lang="en-US" smtClean="0"/>
              <a:pPr/>
              <a:t>177</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D9F75E62-0940-4B04-B044-A21CE0F88702}"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lstStyle/>
          <a:p>
            <a:r>
              <a:rPr lang="en-US" b="1" dirty="0" smtClean="0"/>
              <a:t>Economic factors</a:t>
            </a:r>
            <a:endParaRPr lang="en-US" b="1" dirty="0"/>
          </a:p>
        </p:txBody>
      </p:sp>
      <p:sp>
        <p:nvSpPr>
          <p:cNvPr id="3" name="Content Placeholder 2"/>
          <p:cNvSpPr>
            <a:spLocks noGrp="1"/>
          </p:cNvSpPr>
          <p:nvPr>
            <p:ph sz="quarter" idx="1"/>
          </p:nvPr>
        </p:nvSpPr>
        <p:spPr>
          <a:xfrm>
            <a:off x="457200" y="1295400"/>
            <a:ext cx="8229600" cy="5181600"/>
          </a:xfrm>
        </p:spPr>
        <p:txBody>
          <a:bodyPr/>
          <a:lstStyle/>
          <a:p>
            <a:pPr algn="just"/>
            <a:endParaRPr lang="en-US" dirty="0" smtClean="0"/>
          </a:p>
          <a:p>
            <a:pPr algn="just"/>
            <a:r>
              <a:rPr lang="en-US" dirty="0" smtClean="0"/>
              <a:t>Economic pressure, i.e. period of the shift of the economy e.g. depression they generate periodic calls for reform in curriculum</a:t>
            </a:r>
          </a:p>
          <a:p>
            <a:pPr algn="just">
              <a:buNone/>
            </a:pPr>
            <a:endParaRPr lang="en-US" dirty="0" smtClean="0"/>
          </a:p>
          <a:p>
            <a:pPr algn="just"/>
            <a:r>
              <a:rPr lang="en-US" dirty="0" smtClean="0"/>
              <a:t>Availability or absence of special facilities and materials can influence choice of curriculum focus</a:t>
            </a:r>
            <a:endParaRPr lang="en-US" dirty="0"/>
          </a:p>
        </p:txBody>
      </p:sp>
      <p:sp>
        <p:nvSpPr>
          <p:cNvPr id="5" name="Slide Number Placeholder 4"/>
          <p:cNvSpPr>
            <a:spLocks noGrp="1"/>
          </p:cNvSpPr>
          <p:nvPr>
            <p:ph type="sldNum" sz="quarter" idx="12"/>
          </p:nvPr>
        </p:nvSpPr>
        <p:spPr/>
        <p:txBody>
          <a:bodyPr/>
          <a:lstStyle/>
          <a:p>
            <a:fld id="{6844D71D-ABA2-47E9-9CAF-EC0BD211F77F}" type="slidenum">
              <a:rPr lang="en-US" smtClean="0"/>
              <a:pPr/>
              <a:t>178</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14DDF301-7D26-42AA-BDEC-469DCF3CB9FD}"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normAutofit/>
          </a:bodyPr>
          <a:lstStyle/>
          <a:p>
            <a:pPr algn="l"/>
            <a:r>
              <a:rPr lang="en-US" b="1" dirty="0" smtClean="0"/>
              <a:t>Economic factors …</a:t>
            </a:r>
            <a:endParaRPr lang="en-US" b="1" dirty="0"/>
          </a:p>
        </p:txBody>
      </p:sp>
      <p:sp>
        <p:nvSpPr>
          <p:cNvPr id="3" name="Content Placeholder 2"/>
          <p:cNvSpPr>
            <a:spLocks noGrp="1"/>
          </p:cNvSpPr>
          <p:nvPr>
            <p:ph sz="quarter" idx="1"/>
          </p:nvPr>
        </p:nvSpPr>
        <p:spPr>
          <a:xfrm>
            <a:off x="457200" y="1417637"/>
            <a:ext cx="8229600" cy="4754563"/>
          </a:xfrm>
        </p:spPr>
        <p:txBody>
          <a:bodyPr>
            <a:normAutofit/>
          </a:bodyPr>
          <a:lstStyle/>
          <a:p>
            <a:pPr algn="just"/>
            <a:r>
              <a:rPr lang="en-US" dirty="0" smtClean="0"/>
              <a:t>Economy of the nation determines the society needs. As needs of business, agriculture and industry are changing, the schools/curriculum responds by modifying the subjects’ content and methodology</a:t>
            </a:r>
          </a:p>
          <a:p>
            <a:pPr algn="just"/>
            <a:r>
              <a:rPr lang="en-US" dirty="0" smtClean="0"/>
              <a:t>Curriculum should be twisted to meet the contemporary needs of the workplace</a:t>
            </a:r>
            <a:endParaRPr lang="en-US" dirty="0"/>
          </a:p>
        </p:txBody>
      </p:sp>
      <p:sp>
        <p:nvSpPr>
          <p:cNvPr id="5" name="Slide Number Placeholder 4"/>
          <p:cNvSpPr>
            <a:spLocks noGrp="1"/>
          </p:cNvSpPr>
          <p:nvPr>
            <p:ph type="sldNum" sz="quarter" idx="12"/>
          </p:nvPr>
        </p:nvSpPr>
        <p:spPr/>
        <p:txBody>
          <a:bodyPr/>
          <a:lstStyle/>
          <a:p>
            <a:fld id="{6844D71D-ABA2-47E9-9CAF-EC0BD211F77F}" type="slidenum">
              <a:rPr lang="en-US" smtClean="0"/>
              <a:pPr/>
              <a:t>179</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ADA00E2B-B2FF-415C-B8D2-D59132455C11}"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lstStyle/>
          <a:p>
            <a:r>
              <a:rPr lang="en-US" b="1" dirty="0" smtClean="0"/>
              <a:t>Politic influences</a:t>
            </a:r>
            <a:endParaRPr lang="en-US" b="1" dirty="0"/>
          </a:p>
        </p:txBody>
      </p:sp>
      <p:sp>
        <p:nvSpPr>
          <p:cNvPr id="3" name="Content Placeholder 2"/>
          <p:cNvSpPr>
            <a:spLocks noGrp="1"/>
          </p:cNvSpPr>
          <p:nvPr>
            <p:ph sz="quarter" idx="1"/>
          </p:nvPr>
        </p:nvSpPr>
        <p:spPr>
          <a:xfrm>
            <a:off x="457200" y="1295400"/>
            <a:ext cx="8229600" cy="5181600"/>
          </a:xfrm>
        </p:spPr>
        <p:txBody>
          <a:bodyPr/>
          <a:lstStyle/>
          <a:p>
            <a:pPr algn="just"/>
            <a:endParaRPr lang="en-US" dirty="0" smtClean="0"/>
          </a:p>
          <a:p>
            <a:pPr algn="just"/>
            <a:r>
              <a:rPr lang="en-US" dirty="0" smtClean="0"/>
              <a:t>State organs such as ministries and minister have absolute power to make decisions on the curriculum.</a:t>
            </a:r>
          </a:p>
          <a:p>
            <a:pPr algn="just"/>
            <a:r>
              <a:rPr lang="en-US" dirty="0" smtClean="0"/>
              <a:t>For example, the ministry can decide on the subjects to be taught or some subjects can be omitted from the list just because they are expensive to teach. Good example was the abolition of sports in school in 2000</a:t>
            </a:r>
          </a:p>
          <a:p>
            <a:pPr algn="just"/>
            <a:r>
              <a:rPr lang="en-US" dirty="0" smtClean="0"/>
              <a:t>Budget on education can greatly be affected by politics</a:t>
            </a:r>
          </a:p>
        </p:txBody>
      </p:sp>
      <p:sp>
        <p:nvSpPr>
          <p:cNvPr id="5" name="Slide Number Placeholder 4"/>
          <p:cNvSpPr>
            <a:spLocks noGrp="1"/>
          </p:cNvSpPr>
          <p:nvPr>
            <p:ph type="sldNum" sz="quarter" idx="12"/>
          </p:nvPr>
        </p:nvSpPr>
        <p:spPr/>
        <p:txBody>
          <a:bodyPr/>
          <a:lstStyle/>
          <a:p>
            <a:fld id="{6844D71D-ABA2-47E9-9CAF-EC0BD211F77F}" type="slidenum">
              <a:rPr lang="en-US" smtClean="0"/>
              <a:pPr/>
              <a:t>180</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26EF580E-21DB-46A6-A3D8-C8D0C0EBE36A}"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Publishers of curriculum materials</a:t>
            </a:r>
            <a:endParaRPr lang="en-US" b="1" dirty="0"/>
          </a:p>
        </p:txBody>
      </p:sp>
      <p:sp>
        <p:nvSpPr>
          <p:cNvPr id="3" name="Content Placeholder 2"/>
          <p:cNvSpPr>
            <a:spLocks noGrp="1"/>
          </p:cNvSpPr>
          <p:nvPr>
            <p:ph sz="quarter" idx="1"/>
          </p:nvPr>
        </p:nvSpPr>
        <p:spPr>
          <a:xfrm>
            <a:off x="228600" y="1371600"/>
            <a:ext cx="8686800" cy="5257800"/>
          </a:xfrm>
        </p:spPr>
        <p:txBody>
          <a:bodyPr/>
          <a:lstStyle/>
          <a:p>
            <a:pPr algn="just"/>
            <a:r>
              <a:rPr lang="en-US" dirty="0" smtClean="0"/>
              <a:t>These materials control the whole process of teaching and learning. Even reformers, sometimes use the materials in their attempt to change what to be studied in schools. </a:t>
            </a:r>
          </a:p>
          <a:p>
            <a:pPr algn="just">
              <a:buNone/>
            </a:pPr>
            <a:r>
              <a:rPr lang="en-US" dirty="0" smtClean="0"/>
              <a:t>   Unfortunately, publishers publish what sells profitably regardless of the quality of text</a:t>
            </a:r>
          </a:p>
          <a:p>
            <a:pPr algn="just"/>
            <a:endParaRPr lang="en-US" dirty="0" smtClean="0"/>
          </a:p>
          <a:p>
            <a:pPr algn="just"/>
            <a:r>
              <a:rPr lang="en-US" dirty="0" smtClean="0"/>
              <a:t>Thus, publishers influence the way subject matter will be taught in schools</a:t>
            </a:r>
            <a:endParaRPr lang="en-US" dirty="0"/>
          </a:p>
        </p:txBody>
      </p:sp>
      <p:sp>
        <p:nvSpPr>
          <p:cNvPr id="5" name="Slide Number Placeholder 4"/>
          <p:cNvSpPr>
            <a:spLocks noGrp="1"/>
          </p:cNvSpPr>
          <p:nvPr>
            <p:ph type="sldNum" sz="quarter" idx="12"/>
          </p:nvPr>
        </p:nvSpPr>
        <p:spPr/>
        <p:txBody>
          <a:bodyPr/>
          <a:lstStyle/>
          <a:p>
            <a:fld id="{6844D71D-ABA2-47E9-9CAF-EC0BD211F77F}" type="slidenum">
              <a:rPr lang="en-US" smtClean="0"/>
              <a:pPr/>
              <a:t>181</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154B96BF-438F-4FC8-8B27-3F32D431BB12}"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lstStyle/>
          <a:p>
            <a:pPr algn="l"/>
            <a:r>
              <a:rPr lang="en-US" b="1" dirty="0" smtClean="0"/>
              <a:t>Publishers cont….</a:t>
            </a:r>
            <a:endParaRPr lang="en-US" b="1" dirty="0"/>
          </a:p>
        </p:txBody>
      </p:sp>
      <p:sp>
        <p:nvSpPr>
          <p:cNvPr id="3" name="Content Placeholder 2"/>
          <p:cNvSpPr>
            <a:spLocks noGrp="1"/>
          </p:cNvSpPr>
          <p:nvPr>
            <p:ph sz="quarter" idx="1"/>
          </p:nvPr>
        </p:nvSpPr>
        <p:spPr>
          <a:xfrm>
            <a:off x="228600" y="1143000"/>
            <a:ext cx="8686800" cy="5334000"/>
          </a:xfrm>
        </p:spPr>
        <p:txBody>
          <a:bodyPr/>
          <a:lstStyle/>
          <a:p>
            <a:pPr algn="just"/>
            <a:endParaRPr lang="en-US" dirty="0" smtClean="0"/>
          </a:p>
          <a:p>
            <a:pPr algn="just"/>
            <a:r>
              <a:rPr lang="en-US" dirty="0" smtClean="0"/>
              <a:t>Because of widespread reliance on textbooks as basic teaching resource, publishers have a powerful role in curriculum development</a:t>
            </a:r>
          </a:p>
          <a:p>
            <a:pPr algn="just"/>
            <a:r>
              <a:rPr lang="en-US" dirty="0" smtClean="0"/>
              <a:t>Publishers determine the curriculum content, because of what they propose to be learned by students</a:t>
            </a:r>
          </a:p>
          <a:p>
            <a:pPr algn="just"/>
            <a:r>
              <a:rPr lang="en-US" dirty="0" smtClean="0"/>
              <a:t>Important thing is to scrutinize new books to determine whether they meet the quality criteria</a:t>
            </a:r>
          </a:p>
        </p:txBody>
      </p:sp>
      <p:sp>
        <p:nvSpPr>
          <p:cNvPr id="5" name="Slide Number Placeholder 4"/>
          <p:cNvSpPr>
            <a:spLocks noGrp="1"/>
          </p:cNvSpPr>
          <p:nvPr>
            <p:ph type="sldNum" sz="quarter" idx="12"/>
          </p:nvPr>
        </p:nvSpPr>
        <p:spPr/>
        <p:txBody>
          <a:bodyPr/>
          <a:lstStyle/>
          <a:p>
            <a:fld id="{6844D71D-ABA2-47E9-9CAF-EC0BD211F77F}" type="slidenum">
              <a:rPr lang="en-US" smtClean="0"/>
              <a:pPr/>
              <a:t>182</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C524E33E-E848-457A-9CB4-894D78BC2D0E}"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838200"/>
          </a:xfrm>
        </p:spPr>
        <p:txBody>
          <a:bodyPr/>
          <a:lstStyle/>
          <a:p>
            <a:r>
              <a:rPr lang="en-US" b="1" dirty="0" smtClean="0"/>
              <a:t>Psychological factors</a:t>
            </a:r>
            <a:endParaRPr lang="en-US" b="1" dirty="0"/>
          </a:p>
        </p:txBody>
      </p:sp>
      <p:sp>
        <p:nvSpPr>
          <p:cNvPr id="3" name="Content Placeholder 2"/>
          <p:cNvSpPr>
            <a:spLocks noGrp="1"/>
          </p:cNvSpPr>
          <p:nvPr>
            <p:ph sz="quarter" idx="1"/>
          </p:nvPr>
        </p:nvSpPr>
        <p:spPr>
          <a:xfrm>
            <a:off x="228600" y="1219200"/>
            <a:ext cx="8686800" cy="5181600"/>
          </a:xfrm>
        </p:spPr>
        <p:txBody>
          <a:bodyPr/>
          <a:lstStyle/>
          <a:p>
            <a:pPr algn="just"/>
            <a:endParaRPr lang="en-US" dirty="0" smtClean="0"/>
          </a:p>
          <a:p>
            <a:pPr algn="just"/>
            <a:r>
              <a:rPr lang="en-US" dirty="0" smtClean="0"/>
              <a:t>Psychological influence on curriculum can be analyzed according to conflicting views of educational psychologist in the theories of learning.</a:t>
            </a:r>
          </a:p>
          <a:p>
            <a:pPr algn="just"/>
            <a:r>
              <a:rPr lang="en-US" dirty="0" smtClean="0"/>
              <a:t>Curriculum development and evaluation is guided by well founded learning theories</a:t>
            </a:r>
          </a:p>
          <a:p>
            <a:pPr algn="just"/>
            <a:r>
              <a:rPr lang="en-US" dirty="0" smtClean="0"/>
              <a:t>Learning theories fall into two major groups that are behaviorism and </a:t>
            </a:r>
            <a:r>
              <a:rPr lang="en-US" dirty="0" err="1" smtClean="0"/>
              <a:t>cognitivisim</a:t>
            </a:r>
            <a:r>
              <a:rPr lang="en-US" dirty="0" smtClean="0"/>
              <a:t>. Others are social learning theory and humanism</a:t>
            </a:r>
            <a:endParaRPr lang="en-US" dirty="0"/>
          </a:p>
        </p:txBody>
      </p:sp>
      <p:sp>
        <p:nvSpPr>
          <p:cNvPr id="5" name="Slide Number Placeholder 4"/>
          <p:cNvSpPr>
            <a:spLocks noGrp="1"/>
          </p:cNvSpPr>
          <p:nvPr>
            <p:ph type="sldNum" sz="quarter" idx="12"/>
          </p:nvPr>
        </p:nvSpPr>
        <p:spPr/>
        <p:txBody>
          <a:bodyPr/>
          <a:lstStyle/>
          <a:p>
            <a:fld id="{6844D71D-ABA2-47E9-9CAF-EC0BD211F77F}" type="slidenum">
              <a:rPr lang="en-US" smtClean="0"/>
              <a:pPr/>
              <a:t>183</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AABC6EFB-0F4B-4D44-9FE1-0922CE310AA0}"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lstStyle/>
          <a:p>
            <a:r>
              <a:rPr lang="en-US" b="1" dirty="0" smtClean="0"/>
              <a:t>Behaviorism</a:t>
            </a:r>
            <a:r>
              <a:rPr lang="en-US" dirty="0" smtClean="0"/>
              <a:t> </a:t>
            </a:r>
            <a:endParaRPr lang="en-US" dirty="0"/>
          </a:p>
        </p:txBody>
      </p:sp>
      <p:sp>
        <p:nvSpPr>
          <p:cNvPr id="3" name="Content Placeholder 2"/>
          <p:cNvSpPr>
            <a:spLocks noGrp="1"/>
          </p:cNvSpPr>
          <p:nvPr>
            <p:ph sz="quarter" idx="1"/>
          </p:nvPr>
        </p:nvSpPr>
        <p:spPr>
          <a:xfrm>
            <a:off x="304800" y="1219200"/>
            <a:ext cx="8382000" cy="5257800"/>
          </a:xfrm>
        </p:spPr>
        <p:txBody>
          <a:bodyPr/>
          <a:lstStyle/>
          <a:p>
            <a:pPr algn="just"/>
            <a:endParaRPr lang="en-US" dirty="0" smtClean="0"/>
          </a:p>
          <a:p>
            <a:pPr algn="just"/>
            <a:r>
              <a:rPr lang="en-US" dirty="0" smtClean="0"/>
              <a:t>Behaviorists are like Pavlov, Thorndike, Skinner, Watson</a:t>
            </a:r>
          </a:p>
          <a:p>
            <a:pPr algn="just"/>
            <a:r>
              <a:rPr lang="en-US" dirty="0" smtClean="0"/>
              <a:t>Believe that learning is basically the building up of “connections” between stimulus (S) and responses (R).</a:t>
            </a:r>
          </a:p>
          <a:p>
            <a:pPr algn="just"/>
            <a:r>
              <a:rPr lang="en-US" dirty="0" smtClean="0"/>
              <a:t>S and R should be bound together through reinforcement that will enable a learner to learn by associating elements. Human behavior is under control of the external environment</a:t>
            </a:r>
            <a:endParaRPr lang="en-US" dirty="0"/>
          </a:p>
        </p:txBody>
      </p:sp>
      <p:sp>
        <p:nvSpPr>
          <p:cNvPr id="5" name="Slide Number Placeholder 4"/>
          <p:cNvSpPr>
            <a:spLocks noGrp="1"/>
          </p:cNvSpPr>
          <p:nvPr>
            <p:ph type="sldNum" sz="quarter" idx="12"/>
          </p:nvPr>
        </p:nvSpPr>
        <p:spPr/>
        <p:txBody>
          <a:bodyPr/>
          <a:lstStyle/>
          <a:p>
            <a:fld id="{6844D71D-ABA2-47E9-9CAF-EC0BD211F77F}" type="slidenum">
              <a:rPr lang="en-US" smtClean="0"/>
              <a:pPr/>
              <a:t>184</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8730C1F8-DB9A-4EE5-943D-1E8AE430B86F}"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rmAutofit/>
          </a:bodyPr>
          <a:lstStyle/>
          <a:p>
            <a:r>
              <a:rPr lang="en-US" b="1" dirty="0" smtClean="0"/>
              <a:t>Behaviorism cont ….</a:t>
            </a:r>
            <a:endParaRPr lang="en-US" b="1" dirty="0"/>
          </a:p>
        </p:txBody>
      </p:sp>
      <p:sp>
        <p:nvSpPr>
          <p:cNvPr id="3" name="Content Placeholder 2"/>
          <p:cNvSpPr>
            <a:spLocks noGrp="1"/>
          </p:cNvSpPr>
          <p:nvPr>
            <p:ph sz="quarter" idx="1"/>
          </p:nvPr>
        </p:nvSpPr>
        <p:spPr>
          <a:xfrm>
            <a:off x="457200" y="1143000"/>
            <a:ext cx="8229600" cy="4983163"/>
          </a:xfrm>
        </p:spPr>
        <p:txBody>
          <a:bodyPr/>
          <a:lstStyle/>
          <a:p>
            <a:pPr algn="just"/>
            <a:endParaRPr lang="en-US" dirty="0" smtClean="0"/>
          </a:p>
          <a:p>
            <a:pPr algn="just"/>
            <a:r>
              <a:rPr lang="en-US" dirty="0" smtClean="0"/>
              <a:t>Pavlov developed an experiment called classical conditioning theory to study how a dog can be trained. Also, Thorndike and  Skinner pioneered an operant conditioning that studied the rat to know how learning can take place.</a:t>
            </a:r>
          </a:p>
          <a:p>
            <a:pPr algn="just"/>
            <a:r>
              <a:rPr lang="en-US" dirty="0" smtClean="0"/>
              <a:t>Operant conditioning theory concludes that learning can be strengthened through consequences</a:t>
            </a:r>
            <a:endParaRPr lang="en-US" dirty="0"/>
          </a:p>
        </p:txBody>
      </p:sp>
      <p:sp>
        <p:nvSpPr>
          <p:cNvPr id="5" name="Slide Number Placeholder 4"/>
          <p:cNvSpPr>
            <a:spLocks noGrp="1"/>
          </p:cNvSpPr>
          <p:nvPr>
            <p:ph type="sldNum" sz="quarter" idx="12"/>
          </p:nvPr>
        </p:nvSpPr>
        <p:spPr/>
        <p:txBody>
          <a:bodyPr/>
          <a:lstStyle/>
          <a:p>
            <a:fld id="{6844D71D-ABA2-47E9-9CAF-EC0BD211F77F}" type="slidenum">
              <a:rPr lang="en-US" smtClean="0"/>
              <a:pPr/>
              <a:t>185</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0669B4A9-E4F1-41FE-9A23-CF675D0D7102}"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228600"/>
            <a:ext cx="8229600" cy="5897563"/>
          </a:xfrm>
        </p:spPr>
        <p:txBody>
          <a:bodyPr/>
          <a:lstStyle/>
          <a:p>
            <a:pPr algn="just"/>
            <a:endParaRPr lang="en-US" dirty="0" smtClean="0"/>
          </a:p>
          <a:p>
            <a:pPr algn="just"/>
            <a:endParaRPr lang="en-US" dirty="0" smtClean="0"/>
          </a:p>
          <a:p>
            <a:pPr algn="just"/>
            <a:endParaRPr lang="en-US" dirty="0" smtClean="0"/>
          </a:p>
          <a:p>
            <a:pPr algn="just"/>
            <a:r>
              <a:rPr lang="en-US" dirty="0" smtClean="0"/>
              <a:t>Behaviorists guide formulation of educational objectives at macro and micro-curriculum levels. They suggest that learning process should be SMART (Specific, Measurable, Attainable, Realistic and Time bound).</a:t>
            </a:r>
          </a:p>
          <a:p>
            <a:pPr algn="just"/>
            <a:r>
              <a:rPr lang="en-US" dirty="0" smtClean="0"/>
              <a:t>Methods of teaching should allow more practice to make students active. A rat in operant condition did a lot of trials before mastering the act of pressing the lever to get more food</a:t>
            </a:r>
            <a:endParaRPr lang="en-US" dirty="0"/>
          </a:p>
        </p:txBody>
      </p:sp>
      <p:sp>
        <p:nvSpPr>
          <p:cNvPr id="5" name="Slide Number Placeholder 4"/>
          <p:cNvSpPr>
            <a:spLocks noGrp="1"/>
          </p:cNvSpPr>
          <p:nvPr>
            <p:ph type="sldNum" sz="quarter" idx="12"/>
          </p:nvPr>
        </p:nvSpPr>
        <p:spPr/>
        <p:txBody>
          <a:bodyPr/>
          <a:lstStyle/>
          <a:p>
            <a:fld id="{6844D71D-ABA2-47E9-9CAF-EC0BD211F77F}" type="slidenum">
              <a:rPr lang="en-US" smtClean="0"/>
              <a:pPr/>
              <a:t>186</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C9EEC942-D17E-43DC-B408-0C1149916375}"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609600"/>
            <a:ext cx="8229600" cy="5516563"/>
          </a:xfrm>
        </p:spPr>
        <p:txBody>
          <a:bodyPr/>
          <a:lstStyle/>
          <a:p>
            <a:endParaRPr lang="en-US" dirty="0" smtClean="0"/>
          </a:p>
          <a:p>
            <a:endParaRPr lang="en-US" dirty="0" smtClean="0"/>
          </a:p>
          <a:p>
            <a:r>
              <a:rPr lang="en-US" dirty="0" smtClean="0"/>
              <a:t>People can learn easily if they are reinforced. However, teachers should use reinforcement technically</a:t>
            </a:r>
          </a:p>
          <a:p>
            <a:r>
              <a:rPr lang="en-US" dirty="0" smtClean="0"/>
              <a:t>Objectives should be stated appropriately for their primary function of guiding evaluation</a:t>
            </a:r>
            <a:endParaRPr lang="en-US" dirty="0"/>
          </a:p>
        </p:txBody>
      </p:sp>
      <p:sp>
        <p:nvSpPr>
          <p:cNvPr id="5" name="Slide Number Placeholder 4"/>
          <p:cNvSpPr>
            <a:spLocks noGrp="1"/>
          </p:cNvSpPr>
          <p:nvPr>
            <p:ph type="sldNum" sz="quarter" idx="12"/>
          </p:nvPr>
        </p:nvSpPr>
        <p:spPr/>
        <p:txBody>
          <a:bodyPr/>
          <a:lstStyle/>
          <a:p>
            <a:fld id="{6844D71D-ABA2-47E9-9CAF-EC0BD211F77F}" type="slidenum">
              <a:rPr lang="en-US" smtClean="0"/>
              <a:pPr/>
              <a:t>187</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3FBC0418-8963-427A-BC29-6117969B4472}"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0"/>
            <a:ext cx="8534400" cy="1096962"/>
          </a:xfrm>
        </p:spPr>
        <p:txBody>
          <a:bodyPr>
            <a:normAutofit/>
          </a:bodyPr>
          <a:lstStyle/>
          <a:p>
            <a:r>
              <a:rPr lang="en-US" sz="2400" b="1" dirty="0" smtClean="0"/>
              <a:t>Influence of Philosophy in Curriculum Development</a:t>
            </a:r>
            <a:endParaRPr lang="en-US" sz="2400" b="1" dirty="0"/>
          </a:p>
        </p:txBody>
      </p:sp>
      <p:sp>
        <p:nvSpPr>
          <p:cNvPr id="3" name="Content Placeholder 2"/>
          <p:cNvSpPr>
            <a:spLocks noGrp="1"/>
          </p:cNvSpPr>
          <p:nvPr>
            <p:ph sz="quarter" idx="1"/>
          </p:nvPr>
        </p:nvSpPr>
        <p:spPr/>
        <p:txBody>
          <a:bodyPr/>
          <a:lstStyle/>
          <a:p>
            <a:pPr algn="just"/>
            <a:endParaRPr lang="en-US" dirty="0" smtClean="0"/>
          </a:p>
          <a:p>
            <a:pPr algn="just"/>
            <a:endParaRPr lang="en-US" dirty="0" smtClean="0"/>
          </a:p>
          <a:p>
            <a:pPr algn="just"/>
            <a:r>
              <a:rPr lang="en-US" dirty="0" smtClean="0"/>
              <a:t>Philosophy is a discipline concerned with questions of ethics, logic, epistemology and metaphysics</a:t>
            </a:r>
          </a:p>
          <a:p>
            <a:pPr algn="just"/>
            <a:r>
              <a:rPr lang="en-US" dirty="0" smtClean="0"/>
              <a:t>Philosophy of education is a field of inquiry in which philosophical methods are applied to the study of issues in education. it deals with how learners should be educated, what they should learn and how </a:t>
            </a:r>
            <a:endParaRPr lang="en-US" dirty="0"/>
          </a:p>
        </p:txBody>
      </p:sp>
      <p:sp>
        <p:nvSpPr>
          <p:cNvPr id="5" name="Slide Number Placeholder 4"/>
          <p:cNvSpPr>
            <a:spLocks noGrp="1"/>
          </p:cNvSpPr>
          <p:nvPr>
            <p:ph type="sldNum" sz="quarter" idx="12"/>
          </p:nvPr>
        </p:nvSpPr>
        <p:spPr/>
        <p:txBody>
          <a:bodyPr/>
          <a:lstStyle/>
          <a:p>
            <a:fld id="{6844D71D-ABA2-47E9-9CAF-EC0BD211F77F}" type="slidenum">
              <a:rPr lang="en-US" smtClean="0"/>
              <a:pPr/>
              <a:t>188</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C7B282D6-C376-4325-B890-D964E92E6221}"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normAutofit/>
          </a:bodyPr>
          <a:lstStyle/>
          <a:p>
            <a:r>
              <a:rPr lang="en-US" b="1" dirty="0" smtClean="0"/>
              <a:t>Purpose of philosophy in curriculum</a:t>
            </a:r>
            <a:endParaRPr lang="en-US" b="1" dirty="0"/>
          </a:p>
        </p:txBody>
      </p:sp>
      <p:sp>
        <p:nvSpPr>
          <p:cNvPr id="3" name="Content Placeholder 2"/>
          <p:cNvSpPr>
            <a:spLocks noGrp="1"/>
          </p:cNvSpPr>
          <p:nvPr>
            <p:ph sz="quarter" idx="1"/>
          </p:nvPr>
        </p:nvSpPr>
        <p:spPr>
          <a:xfrm>
            <a:off x="228600" y="1219200"/>
            <a:ext cx="8686800" cy="5257800"/>
          </a:xfrm>
        </p:spPr>
        <p:txBody>
          <a:bodyPr>
            <a:normAutofit/>
          </a:bodyPr>
          <a:lstStyle/>
          <a:p>
            <a:pPr algn="just">
              <a:buNone/>
            </a:pPr>
            <a:endParaRPr lang="en-US" dirty="0" smtClean="0"/>
          </a:p>
          <a:p>
            <a:pPr algn="just">
              <a:buNone/>
            </a:pPr>
            <a:r>
              <a:rPr lang="en-US" dirty="0" smtClean="0"/>
              <a:t>It enables educators:</a:t>
            </a:r>
          </a:p>
          <a:p>
            <a:pPr algn="just"/>
            <a:r>
              <a:rPr lang="en-US" dirty="0" smtClean="0"/>
              <a:t>To understand goals and objectives of education</a:t>
            </a:r>
          </a:p>
          <a:p>
            <a:pPr algn="just"/>
            <a:r>
              <a:rPr lang="en-US" dirty="0" smtClean="0"/>
              <a:t>To understand nature of learners within the context of their environment</a:t>
            </a:r>
          </a:p>
          <a:p>
            <a:pPr algn="just"/>
            <a:r>
              <a:rPr lang="en-US" dirty="0" smtClean="0"/>
              <a:t>To recommend on the subjects to be taught</a:t>
            </a:r>
          </a:p>
          <a:p>
            <a:pPr algn="just"/>
            <a:r>
              <a:rPr lang="en-US" dirty="0" smtClean="0"/>
              <a:t>To understand better the nature of society in which education is taking place</a:t>
            </a:r>
          </a:p>
          <a:p>
            <a:pPr algn="just"/>
            <a:r>
              <a:rPr lang="en-US" dirty="0" smtClean="0"/>
              <a:t>To select appropriate content, approaches to teaching and teaching resources</a:t>
            </a:r>
          </a:p>
          <a:p>
            <a:pPr algn="just"/>
            <a:r>
              <a:rPr lang="en-US" dirty="0" smtClean="0"/>
              <a:t>To evaluate educational processes critically</a:t>
            </a:r>
          </a:p>
          <a:p>
            <a:endParaRPr lang="en-US" dirty="0"/>
          </a:p>
        </p:txBody>
      </p:sp>
      <p:sp>
        <p:nvSpPr>
          <p:cNvPr id="5" name="Slide Number Placeholder 4"/>
          <p:cNvSpPr>
            <a:spLocks noGrp="1"/>
          </p:cNvSpPr>
          <p:nvPr>
            <p:ph type="sldNum" sz="quarter" idx="12"/>
          </p:nvPr>
        </p:nvSpPr>
        <p:spPr/>
        <p:txBody>
          <a:bodyPr/>
          <a:lstStyle/>
          <a:p>
            <a:fld id="{6844D71D-ABA2-47E9-9CAF-EC0BD211F77F}" type="slidenum">
              <a:rPr lang="en-US" smtClean="0"/>
              <a:pPr/>
              <a:t>189</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D6D67F33-1F23-42D1-8A1F-CF46EBF48E79}"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304800"/>
            <a:ext cx="8229600" cy="5821363"/>
          </a:xfrm>
        </p:spPr>
        <p:txBody>
          <a:bodyPr/>
          <a:lstStyle/>
          <a:p>
            <a:pPr algn="just"/>
            <a:endParaRPr lang="en-US" dirty="0" smtClean="0"/>
          </a:p>
          <a:p>
            <a:pPr algn="just"/>
            <a:endParaRPr lang="en-US" dirty="0" smtClean="0"/>
          </a:p>
          <a:p>
            <a:pPr algn="just"/>
            <a:endParaRPr lang="en-US" dirty="0" smtClean="0"/>
          </a:p>
          <a:p>
            <a:pPr algn="just"/>
            <a:r>
              <a:rPr lang="en-US" dirty="0" smtClean="0"/>
              <a:t>Philosophy serves as source and an influence for educational objectives and curriculum development process.</a:t>
            </a:r>
          </a:p>
          <a:p>
            <a:pPr algn="just"/>
            <a:endParaRPr lang="en-US" dirty="0" smtClean="0"/>
          </a:p>
          <a:p>
            <a:pPr algn="just"/>
            <a:r>
              <a:rPr lang="en-US" dirty="0" smtClean="0"/>
              <a:t>There are many diverse and conflicting philosophies of education that may be classified as conservatism and progressivism polarity.</a:t>
            </a:r>
            <a:endParaRPr lang="en-US" dirty="0"/>
          </a:p>
        </p:txBody>
      </p:sp>
      <p:sp>
        <p:nvSpPr>
          <p:cNvPr id="5" name="Slide Number Placeholder 4"/>
          <p:cNvSpPr>
            <a:spLocks noGrp="1"/>
          </p:cNvSpPr>
          <p:nvPr>
            <p:ph type="sldNum" sz="quarter" idx="12"/>
          </p:nvPr>
        </p:nvSpPr>
        <p:spPr/>
        <p:txBody>
          <a:bodyPr/>
          <a:lstStyle/>
          <a:p>
            <a:fld id="{6844D71D-ABA2-47E9-9CAF-EC0BD211F77F}" type="slidenum">
              <a:rPr lang="en-US" smtClean="0"/>
              <a:pPr/>
              <a:t>190</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9F01547A-1DA9-48AC-87E1-66C683CAE9DC}"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lstStyle/>
          <a:p>
            <a:r>
              <a:rPr lang="en-US" b="1" dirty="0" smtClean="0"/>
              <a:t>Conservative philosophical vision</a:t>
            </a:r>
            <a:endParaRPr lang="en-US" b="1" dirty="0"/>
          </a:p>
        </p:txBody>
      </p:sp>
      <p:sp>
        <p:nvSpPr>
          <p:cNvPr id="3" name="Content Placeholder 2"/>
          <p:cNvSpPr>
            <a:spLocks noGrp="1"/>
          </p:cNvSpPr>
          <p:nvPr>
            <p:ph sz="quarter" idx="1"/>
          </p:nvPr>
        </p:nvSpPr>
        <p:spPr>
          <a:xfrm>
            <a:off x="457200" y="1219200"/>
            <a:ext cx="8229600" cy="4906963"/>
          </a:xfrm>
        </p:spPr>
        <p:txBody>
          <a:bodyPr/>
          <a:lstStyle/>
          <a:p>
            <a:endParaRPr lang="en-US" dirty="0" smtClean="0"/>
          </a:p>
          <a:p>
            <a:r>
              <a:rPr lang="en-US" dirty="0" smtClean="0"/>
              <a:t>Sees curriculum as being properly concentrated on the cultural inheritance</a:t>
            </a:r>
          </a:p>
          <a:p>
            <a:endParaRPr lang="en-US" dirty="0" smtClean="0"/>
          </a:p>
          <a:p>
            <a:r>
              <a:rPr lang="en-US" dirty="0" smtClean="0"/>
              <a:t>It includes </a:t>
            </a:r>
            <a:r>
              <a:rPr lang="en-US" dirty="0" err="1" smtClean="0"/>
              <a:t>perennialism</a:t>
            </a:r>
            <a:r>
              <a:rPr lang="en-US" dirty="0" smtClean="0"/>
              <a:t> and essentialism </a:t>
            </a:r>
            <a:endParaRPr lang="en-US" dirty="0"/>
          </a:p>
        </p:txBody>
      </p:sp>
      <p:sp>
        <p:nvSpPr>
          <p:cNvPr id="5" name="Slide Number Placeholder 4"/>
          <p:cNvSpPr>
            <a:spLocks noGrp="1"/>
          </p:cNvSpPr>
          <p:nvPr>
            <p:ph type="sldNum" sz="quarter" idx="12"/>
          </p:nvPr>
        </p:nvSpPr>
        <p:spPr/>
        <p:txBody>
          <a:bodyPr/>
          <a:lstStyle/>
          <a:p>
            <a:fld id="{6844D71D-ABA2-47E9-9CAF-EC0BD211F77F}" type="slidenum">
              <a:rPr lang="en-US" smtClean="0"/>
              <a:pPr/>
              <a:t>191</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EECC8191-4E65-4034-9B37-E93701C8A051}"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lstStyle/>
          <a:p>
            <a:r>
              <a:rPr lang="en-US" b="1" dirty="0" smtClean="0"/>
              <a:t>Perennialism</a:t>
            </a:r>
            <a:endParaRPr lang="en-US" b="1" dirty="0"/>
          </a:p>
        </p:txBody>
      </p:sp>
      <p:sp>
        <p:nvSpPr>
          <p:cNvPr id="3" name="Content Placeholder 2"/>
          <p:cNvSpPr>
            <a:spLocks noGrp="1"/>
          </p:cNvSpPr>
          <p:nvPr>
            <p:ph sz="quarter" idx="1"/>
          </p:nvPr>
        </p:nvSpPr>
        <p:spPr>
          <a:xfrm>
            <a:off x="457200" y="1219200"/>
            <a:ext cx="8229600" cy="4906963"/>
          </a:xfrm>
        </p:spPr>
        <p:txBody>
          <a:bodyPr/>
          <a:lstStyle/>
          <a:p>
            <a:pPr algn="just"/>
            <a:endParaRPr lang="en-US" dirty="0" smtClean="0"/>
          </a:p>
          <a:p>
            <a:pPr algn="just"/>
            <a:r>
              <a:rPr lang="en-US" dirty="0" smtClean="0"/>
              <a:t>It advocates cultivation of intellectual virtues through the permanent studies and constitute our intellectual inheritance</a:t>
            </a:r>
          </a:p>
          <a:p>
            <a:pPr algn="just"/>
            <a:endParaRPr lang="en-US" dirty="0" smtClean="0"/>
          </a:p>
          <a:p>
            <a:pPr algn="just"/>
            <a:r>
              <a:rPr lang="en-US" dirty="0" smtClean="0"/>
              <a:t>They argue that education should not be misdirected towards meeting contemporary needs that are only temporal</a:t>
            </a:r>
            <a:endParaRPr lang="en-US" dirty="0"/>
          </a:p>
        </p:txBody>
      </p:sp>
      <p:sp>
        <p:nvSpPr>
          <p:cNvPr id="5" name="Slide Number Placeholder 4"/>
          <p:cNvSpPr>
            <a:spLocks noGrp="1"/>
          </p:cNvSpPr>
          <p:nvPr>
            <p:ph type="sldNum" sz="quarter" idx="12"/>
          </p:nvPr>
        </p:nvSpPr>
        <p:spPr/>
        <p:txBody>
          <a:bodyPr/>
          <a:lstStyle/>
          <a:p>
            <a:fld id="{6844D71D-ABA2-47E9-9CAF-EC0BD211F77F}" type="slidenum">
              <a:rPr lang="en-US" smtClean="0"/>
              <a:pPr/>
              <a:t>192</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94264046-3DB5-404E-B1D2-267C523A6BCF}"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lstStyle/>
          <a:p>
            <a:r>
              <a:rPr lang="en-US" b="1" dirty="0" smtClean="0"/>
              <a:t>Essentialism</a:t>
            </a:r>
            <a:endParaRPr lang="en-US" b="1" dirty="0"/>
          </a:p>
        </p:txBody>
      </p:sp>
      <p:sp>
        <p:nvSpPr>
          <p:cNvPr id="3" name="Content Placeholder 2"/>
          <p:cNvSpPr>
            <a:spLocks noGrp="1"/>
          </p:cNvSpPr>
          <p:nvPr>
            <p:ph sz="quarter" idx="1"/>
          </p:nvPr>
        </p:nvSpPr>
        <p:spPr>
          <a:xfrm>
            <a:off x="457200" y="1295400"/>
            <a:ext cx="8229600" cy="4830763"/>
          </a:xfrm>
        </p:spPr>
        <p:txBody>
          <a:bodyPr/>
          <a:lstStyle/>
          <a:p>
            <a:pPr algn="just"/>
            <a:endParaRPr lang="en-US" dirty="0" smtClean="0"/>
          </a:p>
          <a:p>
            <a:pPr algn="just"/>
            <a:r>
              <a:rPr lang="en-US" dirty="0" smtClean="0"/>
              <a:t>They seek to preserve the ideals of society and adjust people to fit into them. </a:t>
            </a:r>
          </a:p>
          <a:p>
            <a:pPr algn="just"/>
            <a:endParaRPr lang="en-US" dirty="0" smtClean="0"/>
          </a:p>
          <a:p>
            <a:pPr algn="just"/>
            <a:r>
              <a:rPr lang="en-US" dirty="0" smtClean="0"/>
              <a:t>They advocate this heritage to be directed at modern needs through the fundamental academic disciplines of English, Mathematics, Science etc.</a:t>
            </a:r>
            <a:endParaRPr lang="en-US" dirty="0"/>
          </a:p>
        </p:txBody>
      </p:sp>
      <p:sp>
        <p:nvSpPr>
          <p:cNvPr id="5" name="Slide Number Placeholder 4"/>
          <p:cNvSpPr>
            <a:spLocks noGrp="1"/>
          </p:cNvSpPr>
          <p:nvPr>
            <p:ph type="sldNum" sz="quarter" idx="12"/>
          </p:nvPr>
        </p:nvSpPr>
        <p:spPr/>
        <p:txBody>
          <a:bodyPr/>
          <a:lstStyle/>
          <a:p>
            <a:fld id="{6844D71D-ABA2-47E9-9CAF-EC0BD211F77F}" type="slidenum">
              <a:rPr lang="en-US" smtClean="0"/>
              <a:pPr/>
              <a:t>193</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A78CD6E4-A165-40D7-A431-AB6C7FF60ED8}"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Progressive Philosophical Vision</a:t>
            </a:r>
            <a:endParaRPr lang="en-US" b="1" dirty="0"/>
          </a:p>
        </p:txBody>
      </p:sp>
      <p:sp>
        <p:nvSpPr>
          <p:cNvPr id="3" name="Content Placeholder 2"/>
          <p:cNvSpPr>
            <a:spLocks noGrp="1"/>
          </p:cNvSpPr>
          <p:nvPr>
            <p:ph sz="quarter" idx="1"/>
          </p:nvPr>
        </p:nvSpPr>
        <p:spPr>
          <a:xfrm>
            <a:off x="304800" y="1371600"/>
            <a:ext cx="8534400" cy="5181600"/>
          </a:xfrm>
        </p:spPr>
        <p:txBody>
          <a:bodyPr/>
          <a:lstStyle/>
          <a:p>
            <a:pPr algn="just"/>
            <a:r>
              <a:rPr lang="en-US" dirty="0" smtClean="0"/>
              <a:t>It sees knowledge as not static or timeless but dynamic.</a:t>
            </a:r>
          </a:p>
          <a:p>
            <a:pPr algn="just">
              <a:buNone/>
            </a:pPr>
            <a:r>
              <a:rPr lang="en-US" dirty="0" smtClean="0"/>
              <a:t> </a:t>
            </a:r>
          </a:p>
          <a:p>
            <a:pPr algn="just"/>
            <a:r>
              <a:rPr lang="en-US" dirty="0" smtClean="0">
                <a:solidFill>
                  <a:srgbClr val="FF0000"/>
                </a:solidFill>
              </a:rPr>
              <a:t>They argue that education must be viewed as a process of growth and not merely a process of cultural transmission</a:t>
            </a:r>
          </a:p>
          <a:p>
            <a:pPr algn="just">
              <a:buNone/>
            </a:pPr>
            <a:endParaRPr lang="en-US" dirty="0" smtClean="0"/>
          </a:p>
          <a:p>
            <a:pPr algn="just"/>
            <a:r>
              <a:rPr lang="en-US" dirty="0" smtClean="0"/>
              <a:t>It includes experimentalism and reconstructionism philosophies</a:t>
            </a:r>
            <a:endParaRPr lang="en-US" dirty="0"/>
          </a:p>
        </p:txBody>
      </p:sp>
      <p:sp>
        <p:nvSpPr>
          <p:cNvPr id="5" name="Slide Number Placeholder 4"/>
          <p:cNvSpPr>
            <a:spLocks noGrp="1"/>
          </p:cNvSpPr>
          <p:nvPr>
            <p:ph type="sldNum" sz="quarter" idx="12"/>
          </p:nvPr>
        </p:nvSpPr>
        <p:spPr/>
        <p:txBody>
          <a:bodyPr/>
          <a:lstStyle/>
          <a:p>
            <a:fld id="{6844D71D-ABA2-47E9-9CAF-EC0BD211F77F}" type="slidenum">
              <a:rPr lang="en-US" smtClean="0"/>
              <a:pPr/>
              <a:t>194</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E5256301-8A24-4341-A388-AFD55926B0AF}"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a:bodyPr>
          <a:lstStyle/>
          <a:p>
            <a:r>
              <a:rPr lang="en-US" b="1" dirty="0" smtClean="0"/>
              <a:t>Experimentalism</a:t>
            </a:r>
            <a:endParaRPr lang="en-US" b="1" dirty="0"/>
          </a:p>
        </p:txBody>
      </p:sp>
      <p:sp>
        <p:nvSpPr>
          <p:cNvPr id="3" name="Content Placeholder 2"/>
          <p:cNvSpPr>
            <a:spLocks noGrp="1"/>
          </p:cNvSpPr>
          <p:nvPr>
            <p:ph sz="quarter" idx="1"/>
          </p:nvPr>
        </p:nvSpPr>
        <p:spPr>
          <a:xfrm>
            <a:off x="304800" y="990600"/>
            <a:ext cx="8610600" cy="5562600"/>
          </a:xfrm>
        </p:spPr>
        <p:txBody>
          <a:bodyPr/>
          <a:lstStyle/>
          <a:p>
            <a:pPr algn="just"/>
            <a:endParaRPr lang="en-US" dirty="0" smtClean="0"/>
          </a:p>
          <a:p>
            <a:pPr algn="just"/>
            <a:r>
              <a:rPr lang="en-US" dirty="0" smtClean="0"/>
              <a:t>They believe that process of instruction should base upon the processes of reflection</a:t>
            </a:r>
          </a:p>
          <a:p>
            <a:pPr algn="just"/>
            <a:endParaRPr lang="en-US" dirty="0" smtClean="0"/>
          </a:p>
          <a:p>
            <a:pPr algn="just"/>
            <a:r>
              <a:rPr lang="en-US" dirty="0" smtClean="0"/>
              <a:t>They emphasize on individual learners’ interests and ability rather than competition or comparison in performance of pupils</a:t>
            </a:r>
          </a:p>
          <a:p>
            <a:pPr algn="just"/>
            <a:endParaRPr lang="en-US" dirty="0" smtClean="0"/>
          </a:p>
          <a:p>
            <a:pPr algn="just"/>
            <a:r>
              <a:rPr lang="en-US" dirty="0" smtClean="0"/>
              <a:t>To them, quality of teaching and learning is determined by a student and not subject matter</a:t>
            </a:r>
          </a:p>
          <a:p>
            <a:pPr algn="just"/>
            <a:r>
              <a:rPr lang="en-US" dirty="0" smtClean="0"/>
              <a:t>They advocated for child-centered curriculum</a:t>
            </a:r>
            <a:endParaRPr lang="en-US" dirty="0"/>
          </a:p>
        </p:txBody>
      </p:sp>
      <p:sp>
        <p:nvSpPr>
          <p:cNvPr id="5" name="Slide Number Placeholder 4"/>
          <p:cNvSpPr>
            <a:spLocks noGrp="1"/>
          </p:cNvSpPr>
          <p:nvPr>
            <p:ph type="sldNum" sz="quarter" idx="12"/>
          </p:nvPr>
        </p:nvSpPr>
        <p:spPr/>
        <p:txBody>
          <a:bodyPr/>
          <a:lstStyle/>
          <a:p>
            <a:fld id="{6844D71D-ABA2-47E9-9CAF-EC0BD211F77F}" type="slidenum">
              <a:rPr lang="en-US" smtClean="0"/>
              <a:pPr/>
              <a:t>195</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5772F4F3-23C6-4931-A4D2-20071DD2DB3D}"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Reconstructionism</a:t>
            </a:r>
            <a:endParaRPr lang="en-US" b="1" dirty="0"/>
          </a:p>
        </p:txBody>
      </p:sp>
      <p:sp>
        <p:nvSpPr>
          <p:cNvPr id="3" name="Content Placeholder 2"/>
          <p:cNvSpPr>
            <a:spLocks noGrp="1"/>
          </p:cNvSpPr>
          <p:nvPr>
            <p:ph sz="quarter" idx="1"/>
          </p:nvPr>
        </p:nvSpPr>
        <p:spPr/>
        <p:txBody>
          <a:bodyPr/>
          <a:lstStyle/>
          <a:p>
            <a:pPr algn="just"/>
            <a:r>
              <a:rPr lang="en-US" dirty="0" smtClean="0">
                <a:solidFill>
                  <a:srgbClr val="FF0000"/>
                </a:solidFill>
              </a:rPr>
              <a:t>View the school as a means for building a new social order</a:t>
            </a:r>
            <a:r>
              <a:rPr lang="en-US" dirty="0" smtClean="0"/>
              <a:t>. Education is viewed as a powerful tool affecting changes in the society</a:t>
            </a:r>
          </a:p>
          <a:p>
            <a:pPr algn="just"/>
            <a:endParaRPr lang="en-US" dirty="0" smtClean="0"/>
          </a:p>
          <a:p>
            <a:pPr algn="just"/>
            <a:r>
              <a:rPr lang="en-US" dirty="0" smtClean="0"/>
              <a:t>According to them, </a:t>
            </a:r>
            <a:r>
              <a:rPr lang="en-US" b="1" i="1" dirty="0" smtClean="0"/>
              <a:t>subject matter is concerned with contemporary national and global problems, such as war, diseases, poverty, crime</a:t>
            </a:r>
            <a:r>
              <a:rPr lang="en-US" dirty="0" smtClean="0"/>
              <a:t> etc.</a:t>
            </a:r>
            <a:endParaRPr lang="en-US" dirty="0"/>
          </a:p>
        </p:txBody>
      </p:sp>
      <p:sp>
        <p:nvSpPr>
          <p:cNvPr id="5" name="Slide Number Placeholder 4"/>
          <p:cNvSpPr>
            <a:spLocks noGrp="1"/>
          </p:cNvSpPr>
          <p:nvPr>
            <p:ph type="sldNum" sz="quarter" idx="12"/>
          </p:nvPr>
        </p:nvSpPr>
        <p:spPr/>
        <p:txBody>
          <a:bodyPr/>
          <a:lstStyle/>
          <a:p>
            <a:fld id="{6844D71D-ABA2-47E9-9CAF-EC0BD211F77F}" type="slidenum">
              <a:rPr lang="en-US" smtClean="0"/>
              <a:pPr/>
              <a:t>196</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922F1463-5AB5-4275-BCFE-BA93C3B287E3}"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a:bodyPr>
          <a:lstStyle/>
          <a:p>
            <a:r>
              <a:rPr lang="en-US" b="1" dirty="0" smtClean="0"/>
              <a:t>Module 5</a:t>
            </a:r>
            <a:endParaRPr lang="en-US" b="1" dirty="0"/>
          </a:p>
        </p:txBody>
      </p:sp>
      <p:sp>
        <p:nvSpPr>
          <p:cNvPr id="3" name="Content Placeholder 2"/>
          <p:cNvSpPr>
            <a:spLocks noGrp="1"/>
          </p:cNvSpPr>
          <p:nvPr>
            <p:ph sz="quarter" idx="1"/>
          </p:nvPr>
        </p:nvSpPr>
        <p:spPr>
          <a:xfrm>
            <a:off x="457200" y="1219200"/>
            <a:ext cx="8229600" cy="5029200"/>
          </a:xfrm>
        </p:spPr>
        <p:txBody>
          <a:bodyPr>
            <a:normAutofit/>
          </a:bodyPr>
          <a:lstStyle/>
          <a:p>
            <a:pPr algn="ctr">
              <a:buNone/>
            </a:pPr>
            <a:endParaRPr lang="en-US" sz="4800" b="1" dirty="0" smtClean="0"/>
          </a:p>
          <a:p>
            <a:pPr algn="ctr">
              <a:buNone/>
            </a:pPr>
            <a:endParaRPr lang="en-US" sz="4800" b="1" dirty="0" smtClean="0"/>
          </a:p>
          <a:p>
            <a:pPr algn="ctr">
              <a:buNone/>
            </a:pPr>
            <a:r>
              <a:rPr lang="en-US" sz="4800" b="1" dirty="0" smtClean="0"/>
              <a:t>EVALUATING THE CURRICULUM</a:t>
            </a:r>
            <a:endParaRPr lang="en-US" sz="4800" b="1" dirty="0"/>
          </a:p>
        </p:txBody>
      </p:sp>
      <p:sp>
        <p:nvSpPr>
          <p:cNvPr id="5" name="Slide Number Placeholder 4"/>
          <p:cNvSpPr>
            <a:spLocks noGrp="1"/>
          </p:cNvSpPr>
          <p:nvPr>
            <p:ph type="sldNum" sz="quarter" idx="12"/>
          </p:nvPr>
        </p:nvSpPr>
        <p:spPr/>
        <p:txBody>
          <a:bodyPr/>
          <a:lstStyle/>
          <a:p>
            <a:fld id="{6844D71D-ABA2-47E9-9CAF-EC0BD211F77F}" type="slidenum">
              <a:rPr lang="en-US" smtClean="0"/>
              <a:pPr/>
              <a:t>197</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421FE741-9060-46B5-95C3-E55895249F62}"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Basic concepts in curriculum evaluation</a:t>
            </a:r>
            <a:endParaRPr lang="en-US" b="1" dirty="0"/>
          </a:p>
        </p:txBody>
      </p:sp>
      <p:sp>
        <p:nvSpPr>
          <p:cNvPr id="3" name="Content Placeholder 2"/>
          <p:cNvSpPr>
            <a:spLocks noGrp="1"/>
          </p:cNvSpPr>
          <p:nvPr>
            <p:ph sz="quarter" idx="1"/>
          </p:nvPr>
        </p:nvSpPr>
        <p:spPr/>
        <p:txBody>
          <a:bodyPr/>
          <a:lstStyle/>
          <a:p>
            <a:pPr>
              <a:buNone/>
            </a:pPr>
            <a:r>
              <a:rPr lang="en-US" b="1" dirty="0" smtClean="0"/>
              <a:t>Evaluation:</a:t>
            </a:r>
          </a:p>
          <a:p>
            <a:pPr>
              <a:buNone/>
            </a:pPr>
            <a:r>
              <a:rPr lang="en-US" dirty="0" smtClean="0"/>
              <a:t>    Is the process of making value judgment by determining achievement towards some predetermined objectives</a:t>
            </a:r>
          </a:p>
          <a:p>
            <a:pPr>
              <a:buNone/>
            </a:pPr>
            <a:r>
              <a:rPr lang="en-US" dirty="0" smtClean="0"/>
              <a:t>   I based upon assessment interpretations</a:t>
            </a:r>
          </a:p>
          <a:p>
            <a:endParaRPr lang="en-US" dirty="0"/>
          </a:p>
        </p:txBody>
      </p:sp>
      <p:sp>
        <p:nvSpPr>
          <p:cNvPr id="5" name="Slide Number Placeholder 4"/>
          <p:cNvSpPr>
            <a:spLocks noGrp="1"/>
          </p:cNvSpPr>
          <p:nvPr>
            <p:ph type="sldNum" sz="quarter" idx="12"/>
          </p:nvPr>
        </p:nvSpPr>
        <p:spPr/>
        <p:txBody>
          <a:bodyPr/>
          <a:lstStyle/>
          <a:p>
            <a:fld id="{6844D71D-ABA2-47E9-9CAF-EC0BD211F77F}" type="slidenum">
              <a:rPr lang="en-US" smtClean="0"/>
              <a:pPr/>
              <a:t>198</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9F6FB7C4-2848-4975-93FA-B09FA5E0D1FA}"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Measurement</a:t>
            </a:r>
            <a:endParaRPr lang="en-US" b="1" dirty="0"/>
          </a:p>
        </p:txBody>
      </p:sp>
      <p:sp>
        <p:nvSpPr>
          <p:cNvPr id="3" name="Content Placeholder 2"/>
          <p:cNvSpPr>
            <a:spLocks noGrp="1"/>
          </p:cNvSpPr>
          <p:nvPr>
            <p:ph sz="quarter" idx="1"/>
          </p:nvPr>
        </p:nvSpPr>
        <p:spPr/>
        <p:txBody>
          <a:bodyPr/>
          <a:lstStyle/>
          <a:p>
            <a:pPr algn="just"/>
            <a:r>
              <a:rPr lang="en-US" dirty="0" smtClean="0"/>
              <a:t>Is the process of assigning numbers into different aspects of objects.</a:t>
            </a:r>
          </a:p>
          <a:p>
            <a:pPr algn="just"/>
            <a:endParaRPr lang="en-US" dirty="0" smtClean="0"/>
          </a:p>
          <a:p>
            <a:pPr algn="just"/>
            <a:r>
              <a:rPr lang="en-US" dirty="0" smtClean="0"/>
              <a:t>It also, involves data collection about teacher’s performance, students’ performance or programme performance in general. It answers the question </a:t>
            </a:r>
            <a:r>
              <a:rPr lang="en-US" dirty="0" smtClean="0">
                <a:solidFill>
                  <a:srgbClr val="FF0000"/>
                </a:solidFill>
              </a:rPr>
              <a:t>“How Much”</a:t>
            </a:r>
            <a:endParaRPr lang="en-US" dirty="0">
              <a:solidFill>
                <a:srgbClr val="FF0000"/>
              </a:solidFill>
            </a:endParaRPr>
          </a:p>
        </p:txBody>
      </p:sp>
      <p:sp>
        <p:nvSpPr>
          <p:cNvPr id="5" name="Slide Number Placeholder 4"/>
          <p:cNvSpPr>
            <a:spLocks noGrp="1"/>
          </p:cNvSpPr>
          <p:nvPr>
            <p:ph type="sldNum" sz="quarter" idx="12"/>
          </p:nvPr>
        </p:nvSpPr>
        <p:spPr/>
        <p:txBody>
          <a:bodyPr/>
          <a:lstStyle/>
          <a:p>
            <a:fld id="{6844D71D-ABA2-47E9-9CAF-EC0BD211F77F}" type="slidenum">
              <a:rPr lang="en-US" smtClean="0"/>
              <a:pPr/>
              <a:t>199</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85D112E8-381A-4521-8063-7748C4E2EC87}"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Assessment</a:t>
            </a:r>
            <a:endParaRPr lang="en-US" b="1" dirty="0"/>
          </a:p>
        </p:txBody>
      </p:sp>
      <p:sp>
        <p:nvSpPr>
          <p:cNvPr id="3" name="Content Placeholder 2"/>
          <p:cNvSpPr>
            <a:spLocks noGrp="1"/>
          </p:cNvSpPr>
          <p:nvPr>
            <p:ph sz="quarter" idx="1"/>
          </p:nvPr>
        </p:nvSpPr>
        <p:spPr/>
        <p:txBody>
          <a:bodyPr/>
          <a:lstStyle/>
          <a:p>
            <a:r>
              <a:rPr lang="en-US" dirty="0" smtClean="0"/>
              <a:t>It is a technical process of determining </a:t>
            </a:r>
            <a:r>
              <a:rPr lang="en-US" dirty="0" smtClean="0">
                <a:solidFill>
                  <a:srgbClr val="FF0000"/>
                </a:solidFill>
              </a:rPr>
              <a:t>how well </a:t>
            </a:r>
            <a:r>
              <a:rPr lang="en-US" dirty="0" smtClean="0"/>
              <a:t>students have learned</a:t>
            </a:r>
          </a:p>
          <a:p>
            <a:r>
              <a:rPr lang="en-US" dirty="0" smtClean="0"/>
              <a:t>Concerned with making sense of measurement data by assigning the mark, a grade, a rank in quantitative (81 percent) or qualitative (distinction, credit etc.) forms</a:t>
            </a:r>
            <a:endParaRPr lang="en-US" dirty="0"/>
          </a:p>
        </p:txBody>
      </p:sp>
      <p:sp>
        <p:nvSpPr>
          <p:cNvPr id="5" name="Slide Number Placeholder 4"/>
          <p:cNvSpPr>
            <a:spLocks noGrp="1"/>
          </p:cNvSpPr>
          <p:nvPr>
            <p:ph type="sldNum" sz="quarter" idx="12"/>
          </p:nvPr>
        </p:nvSpPr>
        <p:spPr/>
        <p:txBody>
          <a:bodyPr/>
          <a:lstStyle/>
          <a:p>
            <a:fld id="{6844D71D-ABA2-47E9-9CAF-EC0BD211F77F}" type="slidenum">
              <a:rPr lang="en-US" smtClean="0"/>
              <a:pPr/>
              <a:t>200</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DAB6C22C-68E7-47F2-BE83-ED4B1F51758B}"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Types of assessment</a:t>
            </a:r>
            <a:endParaRPr lang="en-US" b="1" dirty="0"/>
          </a:p>
        </p:txBody>
      </p:sp>
      <p:sp>
        <p:nvSpPr>
          <p:cNvPr id="3" name="Content Placeholder 2"/>
          <p:cNvSpPr>
            <a:spLocks noGrp="1"/>
          </p:cNvSpPr>
          <p:nvPr>
            <p:ph sz="quarter" idx="1"/>
          </p:nvPr>
        </p:nvSpPr>
        <p:spPr/>
        <p:txBody>
          <a:bodyPr>
            <a:normAutofit/>
          </a:bodyPr>
          <a:lstStyle/>
          <a:p>
            <a:pPr algn="just">
              <a:buNone/>
            </a:pPr>
            <a:r>
              <a:rPr lang="en-US" b="1" dirty="0" smtClean="0"/>
              <a:t>Norm-referenced assessment:</a:t>
            </a:r>
          </a:p>
          <a:p>
            <a:pPr algn="just"/>
            <a:r>
              <a:rPr lang="en-US" dirty="0" smtClean="0"/>
              <a:t>Assessment involves the comparison of a student’s performance with the performance of other students in the same category</a:t>
            </a:r>
          </a:p>
          <a:p>
            <a:pPr algn="just"/>
            <a:endParaRPr lang="en-US" dirty="0" smtClean="0"/>
          </a:p>
          <a:p>
            <a:pPr algn="just">
              <a:buNone/>
            </a:pPr>
            <a:r>
              <a:rPr lang="en-US" b="1" dirty="0" smtClean="0"/>
              <a:t>Criterion-referenced assessment</a:t>
            </a:r>
          </a:p>
          <a:p>
            <a:pPr algn="just"/>
            <a:r>
              <a:rPr lang="en-US" dirty="0" smtClean="0"/>
              <a:t>Assess students’ performance against a set of predetermined criteria that are necessary to complete a task</a:t>
            </a:r>
            <a:endParaRPr lang="en-US" dirty="0"/>
          </a:p>
        </p:txBody>
      </p:sp>
      <p:sp>
        <p:nvSpPr>
          <p:cNvPr id="5" name="Slide Number Placeholder 4"/>
          <p:cNvSpPr>
            <a:spLocks noGrp="1"/>
          </p:cNvSpPr>
          <p:nvPr>
            <p:ph type="sldNum" sz="quarter" idx="12"/>
          </p:nvPr>
        </p:nvSpPr>
        <p:spPr/>
        <p:txBody>
          <a:bodyPr/>
          <a:lstStyle/>
          <a:p>
            <a:fld id="{6844D71D-ABA2-47E9-9CAF-EC0BD211F77F}" type="slidenum">
              <a:rPr lang="en-US" smtClean="0"/>
              <a:pPr/>
              <a:t>201</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2F6B21E9-B65D-4FC3-8B44-2F1A6F777406}"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What is curriculum evaluation?</a:t>
            </a:r>
            <a:endParaRPr lang="en-US" b="1" dirty="0"/>
          </a:p>
        </p:txBody>
      </p:sp>
      <p:sp>
        <p:nvSpPr>
          <p:cNvPr id="3" name="Content Placeholder 2"/>
          <p:cNvSpPr>
            <a:spLocks noGrp="1"/>
          </p:cNvSpPr>
          <p:nvPr>
            <p:ph sz="quarter" idx="1"/>
          </p:nvPr>
        </p:nvSpPr>
        <p:spPr/>
        <p:txBody>
          <a:bodyPr>
            <a:normAutofit/>
          </a:bodyPr>
          <a:lstStyle/>
          <a:p>
            <a:pPr algn="just"/>
            <a:r>
              <a:rPr lang="en-US" dirty="0" smtClean="0"/>
              <a:t>It is a process of delineating, obtaining and providing information useful for making decisions and judgment about criteria (Davis, 1980: 49)</a:t>
            </a:r>
          </a:p>
          <a:p>
            <a:pPr algn="just"/>
            <a:endParaRPr lang="en-US" dirty="0" smtClean="0"/>
          </a:p>
          <a:p>
            <a:pPr algn="just">
              <a:buNone/>
            </a:pPr>
            <a:r>
              <a:rPr lang="en-US" dirty="0" smtClean="0"/>
              <a:t>It involves examining the goals and structure of curriculum, individuals interacting over a particular curriculum, context and analyzing the achievements of the curriculum</a:t>
            </a:r>
            <a:endParaRPr lang="en-US" dirty="0"/>
          </a:p>
        </p:txBody>
      </p:sp>
      <p:sp>
        <p:nvSpPr>
          <p:cNvPr id="5" name="Slide Number Placeholder 4"/>
          <p:cNvSpPr>
            <a:spLocks noGrp="1"/>
          </p:cNvSpPr>
          <p:nvPr>
            <p:ph type="sldNum" sz="quarter" idx="12"/>
          </p:nvPr>
        </p:nvSpPr>
        <p:spPr/>
        <p:txBody>
          <a:bodyPr/>
          <a:lstStyle/>
          <a:p>
            <a:fld id="{6844D71D-ABA2-47E9-9CAF-EC0BD211F77F}" type="slidenum">
              <a:rPr lang="en-US" smtClean="0"/>
              <a:pPr/>
              <a:t>202</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F340A8AE-10ED-417F-AE7D-EC3629F811E4}"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What is evaluated in curriculum</a:t>
            </a:r>
            <a:endParaRPr lang="en-US" b="1" dirty="0"/>
          </a:p>
        </p:txBody>
      </p:sp>
      <p:sp>
        <p:nvSpPr>
          <p:cNvPr id="3" name="Content Placeholder 2"/>
          <p:cNvSpPr>
            <a:spLocks noGrp="1"/>
          </p:cNvSpPr>
          <p:nvPr>
            <p:ph sz="quarter" idx="1"/>
          </p:nvPr>
        </p:nvSpPr>
        <p:spPr/>
        <p:txBody>
          <a:bodyPr/>
          <a:lstStyle/>
          <a:p>
            <a:pPr algn="just"/>
            <a:r>
              <a:rPr lang="en-US" dirty="0" smtClean="0"/>
              <a:t>Teachers</a:t>
            </a:r>
          </a:p>
          <a:p>
            <a:pPr algn="just"/>
            <a:r>
              <a:rPr lang="en-US" dirty="0" smtClean="0"/>
              <a:t>Learners</a:t>
            </a:r>
          </a:p>
          <a:p>
            <a:pPr algn="just"/>
            <a:r>
              <a:rPr lang="en-US" dirty="0" smtClean="0"/>
              <a:t>Subject matter</a:t>
            </a:r>
          </a:p>
          <a:p>
            <a:pPr algn="just"/>
            <a:r>
              <a:rPr lang="en-US" dirty="0" smtClean="0"/>
              <a:t>Curriculum materials</a:t>
            </a:r>
          </a:p>
          <a:p>
            <a:pPr algn="just"/>
            <a:r>
              <a:rPr lang="en-US" dirty="0" smtClean="0"/>
              <a:t>Context or environment</a:t>
            </a:r>
            <a:endParaRPr lang="en-US" dirty="0"/>
          </a:p>
        </p:txBody>
      </p:sp>
      <p:sp>
        <p:nvSpPr>
          <p:cNvPr id="5" name="Slide Number Placeholder 4"/>
          <p:cNvSpPr>
            <a:spLocks noGrp="1"/>
          </p:cNvSpPr>
          <p:nvPr>
            <p:ph type="sldNum" sz="quarter" idx="12"/>
          </p:nvPr>
        </p:nvSpPr>
        <p:spPr/>
        <p:txBody>
          <a:bodyPr/>
          <a:lstStyle/>
          <a:p>
            <a:fld id="{6844D71D-ABA2-47E9-9CAF-EC0BD211F77F}" type="slidenum">
              <a:rPr lang="en-US" smtClean="0"/>
              <a:pPr/>
              <a:t>203</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B5AC8DFC-E38E-4763-B1BF-F9B4D8E6DC50}"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Purposes of curriculum evaluation</a:t>
            </a:r>
            <a:endParaRPr lang="en-US" b="1" dirty="0"/>
          </a:p>
        </p:txBody>
      </p:sp>
      <p:sp>
        <p:nvSpPr>
          <p:cNvPr id="3" name="Content Placeholder 2"/>
          <p:cNvSpPr>
            <a:spLocks noGrp="1"/>
          </p:cNvSpPr>
          <p:nvPr>
            <p:ph sz="quarter" idx="1"/>
          </p:nvPr>
        </p:nvSpPr>
        <p:spPr>
          <a:xfrm>
            <a:off x="228600" y="1600200"/>
            <a:ext cx="8686800" cy="4953000"/>
          </a:xfrm>
        </p:spPr>
        <p:txBody>
          <a:bodyPr/>
          <a:lstStyle/>
          <a:p>
            <a:r>
              <a:rPr lang="en-US" dirty="0" smtClean="0"/>
              <a:t>For providing feedback</a:t>
            </a:r>
          </a:p>
          <a:p>
            <a:r>
              <a:rPr lang="en-US" dirty="0" smtClean="0"/>
              <a:t>Informing parents about progress of students</a:t>
            </a:r>
          </a:p>
          <a:p>
            <a:r>
              <a:rPr lang="en-US" dirty="0" smtClean="0"/>
              <a:t>For promotion</a:t>
            </a:r>
          </a:p>
          <a:p>
            <a:r>
              <a:rPr lang="en-US" dirty="0" smtClean="0"/>
              <a:t>For assessing effectiveness of programme</a:t>
            </a:r>
          </a:p>
          <a:p>
            <a:r>
              <a:rPr lang="en-US" dirty="0" smtClean="0"/>
              <a:t>To improve teaching</a:t>
            </a:r>
          </a:p>
          <a:p>
            <a:r>
              <a:rPr lang="en-US" dirty="0" smtClean="0"/>
              <a:t>To examine any effects of introducing a new curriculum</a:t>
            </a:r>
          </a:p>
          <a:p>
            <a:r>
              <a:rPr lang="en-US" dirty="0" smtClean="0"/>
              <a:t>For decision making</a:t>
            </a:r>
            <a:endParaRPr lang="en-US" dirty="0"/>
          </a:p>
        </p:txBody>
      </p:sp>
      <p:sp>
        <p:nvSpPr>
          <p:cNvPr id="5" name="Slide Number Placeholder 4"/>
          <p:cNvSpPr>
            <a:spLocks noGrp="1"/>
          </p:cNvSpPr>
          <p:nvPr>
            <p:ph type="sldNum" sz="quarter" idx="12"/>
          </p:nvPr>
        </p:nvSpPr>
        <p:spPr/>
        <p:txBody>
          <a:bodyPr/>
          <a:lstStyle/>
          <a:p>
            <a:fld id="{6844D71D-ABA2-47E9-9CAF-EC0BD211F77F}" type="slidenum">
              <a:rPr lang="en-US" smtClean="0"/>
              <a:pPr/>
              <a:t>204</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193096C2-B5E5-499B-9F19-D9FA8A8FE340}"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Approaches in making evaluation</a:t>
            </a:r>
            <a:endParaRPr lang="en-US" b="1" dirty="0"/>
          </a:p>
        </p:txBody>
      </p:sp>
      <p:sp>
        <p:nvSpPr>
          <p:cNvPr id="3" name="Content Placeholder 2"/>
          <p:cNvSpPr>
            <a:spLocks noGrp="1"/>
          </p:cNvSpPr>
          <p:nvPr>
            <p:ph sz="quarter" idx="1"/>
          </p:nvPr>
        </p:nvSpPr>
        <p:spPr/>
        <p:txBody>
          <a:bodyPr/>
          <a:lstStyle/>
          <a:p>
            <a:r>
              <a:rPr lang="en-US" b="1" dirty="0" smtClean="0"/>
              <a:t>Product evaluation</a:t>
            </a:r>
            <a:r>
              <a:rPr lang="en-US" dirty="0" smtClean="0"/>
              <a:t>: seeks to determine how well the students/</a:t>
            </a:r>
            <a:r>
              <a:rPr lang="en-US" dirty="0" err="1" smtClean="0"/>
              <a:t>programme</a:t>
            </a:r>
            <a:r>
              <a:rPr lang="en-US" dirty="0" smtClean="0"/>
              <a:t> have achieved the stated educational objectives</a:t>
            </a:r>
          </a:p>
          <a:p>
            <a:endParaRPr lang="en-US" dirty="0" smtClean="0"/>
          </a:p>
          <a:p>
            <a:r>
              <a:rPr lang="en-US" b="1" dirty="0" smtClean="0"/>
              <a:t>Process evaluation</a:t>
            </a:r>
            <a:r>
              <a:rPr lang="en-US" dirty="0" smtClean="0"/>
              <a:t>: It examines the experiences and activities involved in the learning situation</a:t>
            </a:r>
            <a:endParaRPr lang="en-US" dirty="0"/>
          </a:p>
        </p:txBody>
      </p:sp>
      <p:sp>
        <p:nvSpPr>
          <p:cNvPr id="5" name="Slide Number Placeholder 4"/>
          <p:cNvSpPr>
            <a:spLocks noGrp="1"/>
          </p:cNvSpPr>
          <p:nvPr>
            <p:ph type="sldNum" sz="quarter" idx="12"/>
          </p:nvPr>
        </p:nvSpPr>
        <p:spPr/>
        <p:txBody>
          <a:bodyPr/>
          <a:lstStyle/>
          <a:p>
            <a:fld id="{6844D71D-ABA2-47E9-9CAF-EC0BD211F77F}" type="slidenum">
              <a:rPr lang="en-US" smtClean="0"/>
              <a:pPr/>
              <a:t>205</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8123BAE7-360E-4C51-9B83-E79851AC8EC9}"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Types of curriculum evaluation</a:t>
            </a:r>
            <a:endParaRPr lang="en-US" b="1" dirty="0"/>
          </a:p>
        </p:txBody>
      </p:sp>
      <p:sp>
        <p:nvSpPr>
          <p:cNvPr id="3" name="Content Placeholder 2"/>
          <p:cNvSpPr>
            <a:spLocks noGrp="1"/>
          </p:cNvSpPr>
          <p:nvPr>
            <p:ph sz="quarter" idx="1"/>
          </p:nvPr>
        </p:nvSpPr>
        <p:spPr/>
        <p:txBody>
          <a:bodyPr/>
          <a:lstStyle/>
          <a:p>
            <a:r>
              <a:rPr lang="en-US" dirty="0" smtClean="0"/>
              <a:t>Diagnostic evaluation</a:t>
            </a:r>
          </a:p>
          <a:p>
            <a:r>
              <a:rPr lang="en-US" dirty="0" smtClean="0"/>
              <a:t>Formative evaluation</a:t>
            </a:r>
          </a:p>
          <a:p>
            <a:r>
              <a:rPr lang="en-US" smtClean="0"/>
              <a:t>Summative evaluation</a:t>
            </a:r>
            <a:endParaRPr lang="en-US" dirty="0"/>
          </a:p>
        </p:txBody>
      </p:sp>
      <p:sp>
        <p:nvSpPr>
          <p:cNvPr id="5" name="Slide Number Placeholder 4"/>
          <p:cNvSpPr>
            <a:spLocks noGrp="1"/>
          </p:cNvSpPr>
          <p:nvPr>
            <p:ph type="sldNum" sz="quarter" idx="12"/>
          </p:nvPr>
        </p:nvSpPr>
        <p:spPr/>
        <p:txBody>
          <a:bodyPr/>
          <a:lstStyle/>
          <a:p>
            <a:fld id="{6844D71D-ABA2-47E9-9CAF-EC0BD211F77F}" type="slidenum">
              <a:rPr lang="en-US" smtClean="0"/>
              <a:pPr/>
              <a:t>206</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8C28CE13-EC62-4CCB-AC05-58ECC3D26479}"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609600"/>
            <a:ext cx="8534400" cy="758952"/>
          </a:xfrm>
        </p:spPr>
        <p:txBody>
          <a:bodyPr>
            <a:normAutofit fontScale="90000"/>
          </a:bodyPr>
          <a:lstStyle/>
          <a:p>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Diagnostic evaluation</a:t>
            </a:r>
            <a:br>
              <a:rPr lang="en-US" b="1" dirty="0" smtClean="0"/>
            </a:br>
            <a:endParaRPr lang="en-US" dirty="0"/>
          </a:p>
        </p:txBody>
      </p:sp>
      <p:sp>
        <p:nvSpPr>
          <p:cNvPr id="3" name="Content Placeholder 2"/>
          <p:cNvSpPr>
            <a:spLocks noGrp="1"/>
          </p:cNvSpPr>
          <p:nvPr>
            <p:ph sz="quarter" idx="1"/>
          </p:nvPr>
        </p:nvSpPr>
        <p:spPr/>
        <p:txBody>
          <a:bodyPr>
            <a:normAutofit/>
          </a:bodyPr>
          <a:lstStyle/>
          <a:p>
            <a:endParaRPr lang="en-US" dirty="0" smtClean="0"/>
          </a:p>
          <a:p>
            <a:endParaRPr lang="en-US" dirty="0" smtClean="0"/>
          </a:p>
          <a:p>
            <a:r>
              <a:rPr lang="en-US" dirty="0" smtClean="0"/>
              <a:t>It is a method of judging the worth of instruction or curriculum before the programme activity begins.</a:t>
            </a:r>
          </a:p>
          <a:p>
            <a:r>
              <a:rPr lang="en-US" dirty="0" smtClean="0"/>
              <a:t>It is recommended to check knowledge and understanding of students before the programme begins</a:t>
            </a:r>
          </a:p>
          <a:p>
            <a:pPr>
              <a:buNone/>
            </a:pPr>
            <a:r>
              <a:rPr lang="en-US" dirty="0" smtClean="0"/>
              <a:t> </a:t>
            </a:r>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a:p>
        </p:txBody>
      </p:sp>
      <p:sp>
        <p:nvSpPr>
          <p:cNvPr id="5" name="Slide Number Placeholder 4"/>
          <p:cNvSpPr>
            <a:spLocks noGrp="1"/>
          </p:cNvSpPr>
          <p:nvPr>
            <p:ph type="sldNum" sz="quarter" idx="12"/>
          </p:nvPr>
        </p:nvSpPr>
        <p:spPr/>
        <p:txBody>
          <a:bodyPr/>
          <a:lstStyle/>
          <a:p>
            <a:fld id="{6844D71D-ABA2-47E9-9CAF-EC0BD211F77F}" type="slidenum">
              <a:rPr lang="en-US" smtClean="0"/>
              <a:pPr/>
              <a:t>207</a:t>
            </a:fld>
            <a:endParaRPr lang="en-US"/>
          </a:p>
        </p:txBody>
      </p:sp>
      <p:sp>
        <p:nvSpPr>
          <p:cNvPr id="6" name="Footer Placeholder 5"/>
          <p:cNvSpPr>
            <a:spLocks noGrp="1"/>
          </p:cNvSpPr>
          <p:nvPr>
            <p:ph type="ftr" sz="quarter" idx="11"/>
          </p:nvPr>
        </p:nvSpPr>
        <p:spPr/>
        <p:txBody>
          <a:bodyPr/>
          <a:lstStyle/>
          <a:p>
            <a:r>
              <a:rPr lang="en-US" smtClean="0"/>
              <a:t>EDITED BY SAMWEL K.Y</a:t>
            </a:r>
            <a:endParaRPr lang="en-US"/>
          </a:p>
        </p:txBody>
      </p:sp>
      <p:sp>
        <p:nvSpPr>
          <p:cNvPr id="7" name="Date Placeholder 6"/>
          <p:cNvSpPr>
            <a:spLocks noGrp="1"/>
          </p:cNvSpPr>
          <p:nvPr>
            <p:ph type="dt" sz="half" idx="10"/>
          </p:nvPr>
        </p:nvSpPr>
        <p:spPr/>
        <p:txBody>
          <a:bodyPr/>
          <a:lstStyle/>
          <a:p>
            <a:fld id="{BBA5C64A-7082-4D30-8FA0-5759A2D42962}"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Formative evaluation</a:t>
            </a:r>
            <a:endParaRPr lang="en-US" dirty="0"/>
          </a:p>
        </p:txBody>
      </p:sp>
      <p:sp>
        <p:nvSpPr>
          <p:cNvPr id="4" name="Footer Placeholder 3"/>
          <p:cNvSpPr>
            <a:spLocks noGrp="1"/>
          </p:cNvSpPr>
          <p:nvPr>
            <p:ph type="ftr" sz="quarter" idx="11"/>
          </p:nvPr>
        </p:nvSpPr>
        <p:spPr/>
        <p:txBody>
          <a:bodyPr/>
          <a:lstStyle/>
          <a:p>
            <a:r>
              <a:rPr lang="en-US" smtClean="0"/>
              <a:t>EDITED BY SAMWEL K.Y</a:t>
            </a:r>
            <a:endParaRPr lang="en-US"/>
          </a:p>
        </p:txBody>
      </p:sp>
      <p:sp>
        <p:nvSpPr>
          <p:cNvPr id="5" name="Slide Number Placeholder 4"/>
          <p:cNvSpPr>
            <a:spLocks noGrp="1"/>
          </p:cNvSpPr>
          <p:nvPr>
            <p:ph type="sldNum" sz="quarter" idx="12"/>
          </p:nvPr>
        </p:nvSpPr>
        <p:spPr/>
        <p:txBody>
          <a:bodyPr/>
          <a:lstStyle/>
          <a:p>
            <a:fld id="{6844D71D-ABA2-47E9-9CAF-EC0BD211F77F}" type="slidenum">
              <a:rPr lang="en-US" smtClean="0"/>
              <a:pPr/>
              <a:t>208</a:t>
            </a:fld>
            <a:endParaRPr lang="en-US"/>
          </a:p>
        </p:txBody>
      </p:sp>
      <p:sp>
        <p:nvSpPr>
          <p:cNvPr id="6" name="Content Placeholder 5"/>
          <p:cNvSpPr>
            <a:spLocks noGrp="1"/>
          </p:cNvSpPr>
          <p:nvPr>
            <p:ph sz="quarter" idx="1"/>
          </p:nvPr>
        </p:nvSpPr>
        <p:spPr/>
        <p:txBody>
          <a:bodyPr>
            <a:normAutofit lnSpcReduction="10000"/>
          </a:bodyPr>
          <a:lstStyle/>
          <a:p>
            <a:endParaRPr lang="en-US" dirty="0" smtClean="0"/>
          </a:p>
          <a:p>
            <a:r>
              <a:rPr lang="en-US" dirty="0" smtClean="0"/>
              <a:t>It involves judging the worth of the programme while the programme activities are forming or happening.</a:t>
            </a:r>
          </a:p>
          <a:p>
            <a:r>
              <a:rPr lang="en-US" dirty="0" smtClean="0"/>
              <a:t>It focuses on process. It is directed to provide information on learners’ performance during the Teaching and Learning process</a:t>
            </a:r>
          </a:p>
          <a:p>
            <a:r>
              <a:rPr lang="en-US" dirty="0" smtClean="0"/>
              <a:t>The purpose is to evaluate or determine how well the students or programme is progressing</a:t>
            </a:r>
          </a:p>
          <a:p>
            <a:r>
              <a:rPr lang="en-US" dirty="0" smtClean="0"/>
              <a:t>It determines if changes are needed along the way. It helps to rectify problems before condition get worse.</a:t>
            </a:r>
            <a:endParaRPr lang="en-US" dirty="0"/>
          </a:p>
        </p:txBody>
      </p:sp>
      <p:sp>
        <p:nvSpPr>
          <p:cNvPr id="7" name="Date Placeholder 6"/>
          <p:cNvSpPr>
            <a:spLocks noGrp="1"/>
          </p:cNvSpPr>
          <p:nvPr>
            <p:ph type="dt" sz="half" idx="10"/>
          </p:nvPr>
        </p:nvSpPr>
        <p:spPr/>
        <p:txBody>
          <a:bodyPr/>
          <a:lstStyle/>
          <a:p>
            <a:fld id="{DEAD648A-F1C3-4F9E-B072-5BFBEC788C40}"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Summative evaluation:</a:t>
            </a:r>
          </a:p>
        </p:txBody>
      </p:sp>
      <p:sp>
        <p:nvSpPr>
          <p:cNvPr id="4" name="Footer Placeholder 3"/>
          <p:cNvSpPr>
            <a:spLocks noGrp="1"/>
          </p:cNvSpPr>
          <p:nvPr>
            <p:ph type="ftr" sz="quarter" idx="11"/>
          </p:nvPr>
        </p:nvSpPr>
        <p:spPr/>
        <p:txBody>
          <a:bodyPr/>
          <a:lstStyle/>
          <a:p>
            <a:r>
              <a:rPr lang="en-US" smtClean="0"/>
              <a:t>EDITED BY SAMWEL K.Y</a:t>
            </a:r>
            <a:endParaRPr lang="en-US"/>
          </a:p>
        </p:txBody>
      </p:sp>
      <p:sp>
        <p:nvSpPr>
          <p:cNvPr id="5" name="Slide Number Placeholder 4"/>
          <p:cNvSpPr>
            <a:spLocks noGrp="1"/>
          </p:cNvSpPr>
          <p:nvPr>
            <p:ph type="sldNum" sz="quarter" idx="12"/>
          </p:nvPr>
        </p:nvSpPr>
        <p:spPr/>
        <p:txBody>
          <a:bodyPr/>
          <a:lstStyle/>
          <a:p>
            <a:fld id="{6844D71D-ABA2-47E9-9CAF-EC0BD211F77F}" type="slidenum">
              <a:rPr lang="en-US" smtClean="0"/>
              <a:pPr/>
              <a:t>209</a:t>
            </a:fld>
            <a:endParaRPr lang="en-US"/>
          </a:p>
        </p:txBody>
      </p:sp>
      <p:sp>
        <p:nvSpPr>
          <p:cNvPr id="6" name="Content Placeholder 5"/>
          <p:cNvSpPr>
            <a:spLocks noGrp="1"/>
          </p:cNvSpPr>
          <p:nvPr>
            <p:ph sz="quarter" idx="1"/>
          </p:nvPr>
        </p:nvSpPr>
        <p:spPr/>
        <p:txBody>
          <a:bodyPr/>
          <a:lstStyle/>
          <a:p>
            <a:endParaRPr lang="en-US" dirty="0" smtClean="0"/>
          </a:p>
          <a:p>
            <a:r>
              <a:rPr lang="en-US" dirty="0" smtClean="0"/>
              <a:t>It involves judging the worth of  programme at the end of a programme activity.</a:t>
            </a:r>
          </a:p>
          <a:p>
            <a:r>
              <a:rPr lang="en-US" dirty="0" smtClean="0"/>
              <a:t>It is aimed towards general assessment of the degree to which the general aim have been achieved.</a:t>
            </a:r>
          </a:p>
          <a:p>
            <a:r>
              <a:rPr lang="en-US" dirty="0" smtClean="0"/>
              <a:t>It is done at the end of learning experience to indicate student success or learning programme. </a:t>
            </a:r>
          </a:p>
          <a:p>
            <a:endParaRPr lang="en-US" dirty="0" smtClean="0"/>
          </a:p>
          <a:p>
            <a:endParaRPr lang="en-US" dirty="0" smtClean="0"/>
          </a:p>
          <a:p>
            <a:endParaRPr lang="en-US" dirty="0"/>
          </a:p>
        </p:txBody>
      </p:sp>
      <p:sp>
        <p:nvSpPr>
          <p:cNvPr id="7" name="Date Placeholder 6"/>
          <p:cNvSpPr>
            <a:spLocks noGrp="1"/>
          </p:cNvSpPr>
          <p:nvPr>
            <p:ph type="dt" sz="half" idx="10"/>
          </p:nvPr>
        </p:nvSpPr>
        <p:spPr/>
        <p:txBody>
          <a:bodyPr/>
          <a:lstStyle/>
          <a:p>
            <a:fld id="{010273D6-3D37-4059-9464-D6227B973EE7}"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rtlCol="0">
            <a:normAutofit/>
          </a:bodyPr>
          <a:lstStyle/>
          <a:p>
            <a:pPr fontAlgn="auto">
              <a:spcAft>
                <a:spcPts val="0"/>
              </a:spcAft>
              <a:defRPr/>
            </a:pPr>
            <a:r>
              <a:rPr lang="en-US" b="1" dirty="0" smtClean="0"/>
              <a:t>Forms of Assessment in Curriculum</a:t>
            </a:r>
            <a:endParaRPr lang="en-US" b="1" dirty="0"/>
          </a:p>
        </p:txBody>
      </p:sp>
      <p:sp>
        <p:nvSpPr>
          <p:cNvPr id="104450" name="Content Placeholder 2"/>
          <p:cNvSpPr>
            <a:spLocks noGrp="1"/>
          </p:cNvSpPr>
          <p:nvPr>
            <p:ph idx="1"/>
          </p:nvPr>
        </p:nvSpPr>
        <p:spPr>
          <a:xfrm>
            <a:off x="228600" y="1295400"/>
            <a:ext cx="8610600" cy="5257800"/>
          </a:xfrm>
        </p:spPr>
        <p:txBody>
          <a:bodyPr/>
          <a:lstStyle/>
          <a:p>
            <a:pPr algn="just"/>
            <a:r>
              <a:rPr lang="en-US" dirty="0" smtClean="0"/>
              <a:t>Comprehensive curriculum evaluation requires collecting and carefully weighing many different types of information about many different types and issues on which curriculum planning, implementation and change will hinge (Marsh &amp;Willis, 2007).</a:t>
            </a:r>
          </a:p>
          <a:p>
            <a:pPr algn="just"/>
            <a:endParaRPr lang="en-US" dirty="0" smtClean="0"/>
          </a:p>
          <a:p>
            <a:pPr algn="just"/>
            <a:r>
              <a:rPr lang="en-US" dirty="0" smtClean="0"/>
              <a:t>The following are few </a:t>
            </a:r>
            <a:r>
              <a:rPr lang="en-US" b="1" i="1" dirty="0" smtClean="0"/>
              <a:t>techniques/instruments for gathering information </a:t>
            </a:r>
            <a:r>
              <a:rPr lang="en-US" dirty="0" smtClean="0"/>
              <a:t>about students that curriculum evaluators have at their disposal  </a:t>
            </a:r>
          </a:p>
        </p:txBody>
      </p:sp>
      <p:sp>
        <p:nvSpPr>
          <p:cNvPr id="4" name="Slide Number Placeholder 3"/>
          <p:cNvSpPr>
            <a:spLocks noGrp="1"/>
          </p:cNvSpPr>
          <p:nvPr>
            <p:ph type="sldNum" sz="quarter" idx="12"/>
          </p:nvPr>
        </p:nvSpPr>
        <p:spPr/>
        <p:txBody>
          <a:bodyPr/>
          <a:lstStyle/>
          <a:p>
            <a:fld id="{6844D71D-ABA2-47E9-9CAF-EC0BD211F77F}" type="slidenum">
              <a:rPr lang="en-US" smtClean="0"/>
              <a:pPr/>
              <a:t>210</a:t>
            </a:fld>
            <a:endParaRPr lang="en-US"/>
          </a:p>
        </p:txBody>
      </p:sp>
      <p:sp>
        <p:nvSpPr>
          <p:cNvPr id="5" name="Footer Placeholder 4"/>
          <p:cNvSpPr>
            <a:spLocks noGrp="1"/>
          </p:cNvSpPr>
          <p:nvPr>
            <p:ph type="ftr" sz="quarter" idx="11"/>
          </p:nvPr>
        </p:nvSpPr>
        <p:spPr/>
        <p:txBody>
          <a:bodyPr/>
          <a:lstStyle/>
          <a:p>
            <a:r>
              <a:rPr lang="en-US" smtClean="0"/>
              <a:t>EDITED BY SAMWEL K.Y</a:t>
            </a:r>
            <a:endParaRPr lang="en-US"/>
          </a:p>
        </p:txBody>
      </p:sp>
      <p:sp>
        <p:nvSpPr>
          <p:cNvPr id="6" name="Date Placeholder 5"/>
          <p:cNvSpPr>
            <a:spLocks noGrp="1"/>
          </p:cNvSpPr>
          <p:nvPr>
            <p:ph type="dt" sz="half" idx="10"/>
          </p:nvPr>
        </p:nvSpPr>
        <p:spPr/>
        <p:txBody>
          <a:bodyPr/>
          <a:lstStyle/>
          <a:p>
            <a:fld id="{A2AE2870-1D51-4511-B02E-90EA99FC01FF}"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3" name="Title 1"/>
          <p:cNvSpPr>
            <a:spLocks noGrp="1"/>
          </p:cNvSpPr>
          <p:nvPr>
            <p:ph type="title"/>
          </p:nvPr>
        </p:nvSpPr>
        <p:spPr/>
        <p:txBody>
          <a:bodyPr/>
          <a:lstStyle/>
          <a:p>
            <a:r>
              <a:rPr lang="en-US" b="1" dirty="0" smtClean="0"/>
              <a:t>1.Portfolios</a:t>
            </a:r>
          </a:p>
        </p:txBody>
      </p:sp>
      <p:sp>
        <p:nvSpPr>
          <p:cNvPr id="3" name="Content Placeholder 2"/>
          <p:cNvSpPr>
            <a:spLocks noGrp="1"/>
          </p:cNvSpPr>
          <p:nvPr>
            <p:ph idx="1"/>
          </p:nvPr>
        </p:nvSpPr>
        <p:spPr/>
        <p:txBody>
          <a:bodyPr rtlCol="0">
            <a:normAutofit/>
          </a:bodyPr>
          <a:lstStyle/>
          <a:p>
            <a:pPr algn="just" fontAlgn="auto">
              <a:spcAft>
                <a:spcPts val="0"/>
              </a:spcAft>
              <a:buFont typeface="Arial" pitchFamily="34" charset="0"/>
              <a:buChar char="•"/>
              <a:defRPr/>
            </a:pPr>
            <a:r>
              <a:rPr lang="en-US" dirty="0" smtClean="0"/>
              <a:t>Is a form of assessment that requires students to take responsibility of their own learning by demonstrating what they can create over a period of time not by tests given at specific times.</a:t>
            </a:r>
          </a:p>
          <a:p>
            <a:pPr algn="just" fontAlgn="auto">
              <a:spcAft>
                <a:spcPts val="0"/>
              </a:spcAft>
              <a:buFont typeface="Arial" pitchFamily="34" charset="0"/>
              <a:buChar char="•"/>
              <a:defRPr/>
            </a:pPr>
            <a:r>
              <a:rPr lang="en-US" dirty="0" smtClean="0"/>
              <a:t>The teacher may initially suggest a top or set a problem for the student to investigate at the beginning of the project, students make basic decisions about what to do and how</a:t>
            </a:r>
            <a:endParaRPr lang="en-US" dirty="0"/>
          </a:p>
        </p:txBody>
      </p:sp>
      <p:sp>
        <p:nvSpPr>
          <p:cNvPr id="4" name="Slide Number Placeholder 3"/>
          <p:cNvSpPr>
            <a:spLocks noGrp="1"/>
          </p:cNvSpPr>
          <p:nvPr>
            <p:ph type="sldNum" sz="quarter" idx="12"/>
          </p:nvPr>
        </p:nvSpPr>
        <p:spPr/>
        <p:txBody>
          <a:bodyPr/>
          <a:lstStyle/>
          <a:p>
            <a:fld id="{6844D71D-ABA2-47E9-9CAF-EC0BD211F77F}" type="slidenum">
              <a:rPr lang="en-US" smtClean="0"/>
              <a:pPr/>
              <a:t>211</a:t>
            </a:fld>
            <a:endParaRPr lang="en-US"/>
          </a:p>
        </p:txBody>
      </p:sp>
      <p:sp>
        <p:nvSpPr>
          <p:cNvPr id="5" name="Footer Placeholder 4"/>
          <p:cNvSpPr>
            <a:spLocks noGrp="1"/>
          </p:cNvSpPr>
          <p:nvPr>
            <p:ph type="ftr" sz="quarter" idx="11"/>
          </p:nvPr>
        </p:nvSpPr>
        <p:spPr/>
        <p:txBody>
          <a:bodyPr/>
          <a:lstStyle/>
          <a:p>
            <a:r>
              <a:rPr lang="en-US" smtClean="0"/>
              <a:t>EDITED BY SAMWEL K.Y</a:t>
            </a:r>
            <a:endParaRPr lang="en-US"/>
          </a:p>
        </p:txBody>
      </p:sp>
      <p:sp>
        <p:nvSpPr>
          <p:cNvPr id="6" name="Date Placeholder 5"/>
          <p:cNvSpPr>
            <a:spLocks noGrp="1"/>
          </p:cNvSpPr>
          <p:nvPr>
            <p:ph type="dt" sz="half" idx="10"/>
          </p:nvPr>
        </p:nvSpPr>
        <p:spPr/>
        <p:txBody>
          <a:bodyPr/>
          <a:lstStyle/>
          <a:p>
            <a:fld id="{EAF54F2C-D6EF-4A2A-9AAD-3FECA3D420A0}"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3562"/>
          </a:xfrm>
        </p:spPr>
        <p:txBody>
          <a:bodyPr rtlCol="0">
            <a:normAutofit fontScale="90000"/>
          </a:bodyPr>
          <a:lstStyle/>
          <a:p>
            <a:pPr fontAlgn="auto">
              <a:spcAft>
                <a:spcPts val="0"/>
              </a:spcAft>
              <a:defRPr/>
            </a:pPr>
            <a:r>
              <a:rPr lang="en-US" dirty="0" smtClean="0"/>
              <a:t>Portfolio …</a:t>
            </a:r>
            <a:endParaRPr lang="en-US" dirty="0"/>
          </a:p>
        </p:txBody>
      </p:sp>
      <p:sp>
        <p:nvSpPr>
          <p:cNvPr id="106498" name="Content Placeholder 2"/>
          <p:cNvSpPr>
            <a:spLocks noGrp="1"/>
          </p:cNvSpPr>
          <p:nvPr>
            <p:ph idx="1"/>
          </p:nvPr>
        </p:nvSpPr>
        <p:spPr>
          <a:xfrm>
            <a:off x="228600" y="1066800"/>
            <a:ext cx="8686800" cy="5562600"/>
          </a:xfrm>
        </p:spPr>
        <p:txBody>
          <a:bodyPr/>
          <a:lstStyle/>
          <a:p>
            <a:pPr algn="just"/>
            <a:endParaRPr lang="en-US" dirty="0" smtClean="0"/>
          </a:p>
          <a:p>
            <a:pPr algn="just"/>
            <a:r>
              <a:rPr lang="en-US" dirty="0" smtClean="0"/>
              <a:t>Portfolio includes finished work, notes, draft, preliminary models, plans, audiotapes, videotapes, photographs, three-dimensional creations etc.</a:t>
            </a:r>
          </a:p>
          <a:p>
            <a:pPr algn="just"/>
            <a:r>
              <a:rPr lang="en-US" dirty="0" smtClean="0"/>
              <a:t>Portfolio indicate what students have done and how. This enables teachers to assess not only finished products but also strategies and processes students have followed in carrying out their projects</a:t>
            </a:r>
          </a:p>
          <a:p>
            <a:pPr algn="just"/>
            <a:r>
              <a:rPr lang="en-US" dirty="0" smtClean="0"/>
              <a:t>Teachers discuss with students and give advice</a:t>
            </a:r>
          </a:p>
        </p:txBody>
      </p:sp>
      <p:sp>
        <p:nvSpPr>
          <p:cNvPr id="4" name="Slide Number Placeholder 3"/>
          <p:cNvSpPr>
            <a:spLocks noGrp="1"/>
          </p:cNvSpPr>
          <p:nvPr>
            <p:ph type="sldNum" sz="quarter" idx="12"/>
          </p:nvPr>
        </p:nvSpPr>
        <p:spPr/>
        <p:txBody>
          <a:bodyPr/>
          <a:lstStyle/>
          <a:p>
            <a:fld id="{6844D71D-ABA2-47E9-9CAF-EC0BD211F77F}" type="slidenum">
              <a:rPr lang="en-US" smtClean="0"/>
              <a:pPr/>
              <a:t>212</a:t>
            </a:fld>
            <a:endParaRPr lang="en-US"/>
          </a:p>
        </p:txBody>
      </p:sp>
      <p:sp>
        <p:nvSpPr>
          <p:cNvPr id="5" name="Footer Placeholder 4"/>
          <p:cNvSpPr>
            <a:spLocks noGrp="1"/>
          </p:cNvSpPr>
          <p:nvPr>
            <p:ph type="ftr" sz="quarter" idx="11"/>
          </p:nvPr>
        </p:nvSpPr>
        <p:spPr/>
        <p:txBody>
          <a:bodyPr/>
          <a:lstStyle/>
          <a:p>
            <a:r>
              <a:rPr lang="en-US" smtClean="0"/>
              <a:t>EDITED BY SAMWEL K.Y</a:t>
            </a:r>
            <a:endParaRPr lang="en-US"/>
          </a:p>
        </p:txBody>
      </p:sp>
      <p:sp>
        <p:nvSpPr>
          <p:cNvPr id="6" name="Date Placeholder 5"/>
          <p:cNvSpPr>
            <a:spLocks noGrp="1"/>
          </p:cNvSpPr>
          <p:nvPr>
            <p:ph type="dt" sz="half" idx="10"/>
          </p:nvPr>
        </p:nvSpPr>
        <p:spPr/>
        <p:txBody>
          <a:bodyPr/>
          <a:lstStyle/>
          <a:p>
            <a:fld id="{2B33DE30-C151-46AA-A253-4CF68DC399A0}"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1" name="Title 1"/>
          <p:cNvSpPr>
            <a:spLocks noGrp="1"/>
          </p:cNvSpPr>
          <p:nvPr>
            <p:ph type="title"/>
          </p:nvPr>
        </p:nvSpPr>
        <p:spPr>
          <a:xfrm>
            <a:off x="457200" y="274638"/>
            <a:ext cx="8229600" cy="944562"/>
          </a:xfrm>
        </p:spPr>
        <p:txBody>
          <a:bodyPr/>
          <a:lstStyle/>
          <a:p>
            <a:r>
              <a:rPr lang="en-US" b="1" dirty="0" smtClean="0"/>
              <a:t>Advantages of portfolios</a:t>
            </a:r>
          </a:p>
        </p:txBody>
      </p:sp>
      <p:sp>
        <p:nvSpPr>
          <p:cNvPr id="107522" name="Content Placeholder 2"/>
          <p:cNvSpPr>
            <a:spLocks noGrp="1"/>
          </p:cNvSpPr>
          <p:nvPr>
            <p:ph idx="1"/>
          </p:nvPr>
        </p:nvSpPr>
        <p:spPr>
          <a:xfrm>
            <a:off x="457200" y="1295400"/>
            <a:ext cx="8229600" cy="5181600"/>
          </a:xfrm>
        </p:spPr>
        <p:txBody>
          <a:bodyPr/>
          <a:lstStyle/>
          <a:p>
            <a:pPr algn="just"/>
            <a:endParaRPr lang="en-US" dirty="0" smtClean="0"/>
          </a:p>
          <a:p>
            <a:pPr algn="just"/>
            <a:r>
              <a:rPr lang="en-US" dirty="0" smtClean="0"/>
              <a:t>Enable students to be actively involved in constructing their own knowledge</a:t>
            </a:r>
          </a:p>
          <a:p>
            <a:pPr algn="just"/>
            <a:r>
              <a:rPr lang="en-US" dirty="0" smtClean="0"/>
              <a:t>Enable learners to assess themselves</a:t>
            </a:r>
          </a:p>
          <a:p>
            <a:pPr algn="just"/>
            <a:r>
              <a:rPr lang="en-US" dirty="0" smtClean="0"/>
              <a:t>Require learners to demonstrate thinking and expressive skills</a:t>
            </a:r>
          </a:p>
          <a:p>
            <a:pPr algn="just"/>
            <a:r>
              <a:rPr lang="en-US" dirty="0" smtClean="0"/>
              <a:t>They provide evidence of students achievement to parents and community</a:t>
            </a:r>
          </a:p>
          <a:p>
            <a:pPr algn="just"/>
            <a:r>
              <a:rPr lang="en-US" dirty="0" smtClean="0"/>
              <a:t>They show what students can do and what they can not do</a:t>
            </a:r>
          </a:p>
        </p:txBody>
      </p:sp>
      <p:sp>
        <p:nvSpPr>
          <p:cNvPr id="4" name="Slide Number Placeholder 3"/>
          <p:cNvSpPr>
            <a:spLocks noGrp="1"/>
          </p:cNvSpPr>
          <p:nvPr>
            <p:ph type="sldNum" sz="quarter" idx="12"/>
          </p:nvPr>
        </p:nvSpPr>
        <p:spPr/>
        <p:txBody>
          <a:bodyPr/>
          <a:lstStyle/>
          <a:p>
            <a:fld id="{6844D71D-ABA2-47E9-9CAF-EC0BD211F77F}" type="slidenum">
              <a:rPr lang="en-US" smtClean="0"/>
              <a:pPr/>
              <a:t>213</a:t>
            </a:fld>
            <a:endParaRPr lang="en-US"/>
          </a:p>
        </p:txBody>
      </p:sp>
      <p:sp>
        <p:nvSpPr>
          <p:cNvPr id="5" name="Footer Placeholder 4"/>
          <p:cNvSpPr>
            <a:spLocks noGrp="1"/>
          </p:cNvSpPr>
          <p:nvPr>
            <p:ph type="ftr" sz="quarter" idx="11"/>
          </p:nvPr>
        </p:nvSpPr>
        <p:spPr/>
        <p:txBody>
          <a:bodyPr/>
          <a:lstStyle/>
          <a:p>
            <a:r>
              <a:rPr lang="en-US" smtClean="0"/>
              <a:t>EDITED BY SAMWEL K.Y</a:t>
            </a:r>
            <a:endParaRPr lang="en-US"/>
          </a:p>
        </p:txBody>
      </p:sp>
      <p:sp>
        <p:nvSpPr>
          <p:cNvPr id="6" name="Date Placeholder 5"/>
          <p:cNvSpPr>
            <a:spLocks noGrp="1"/>
          </p:cNvSpPr>
          <p:nvPr>
            <p:ph type="dt" sz="half" idx="10"/>
          </p:nvPr>
        </p:nvSpPr>
        <p:spPr/>
        <p:txBody>
          <a:bodyPr/>
          <a:lstStyle/>
          <a:p>
            <a:fld id="{FE57F41A-1A41-4E5E-9137-D514C258C3D5}"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5" name="Title 1"/>
          <p:cNvSpPr>
            <a:spLocks noGrp="1"/>
          </p:cNvSpPr>
          <p:nvPr>
            <p:ph type="title"/>
          </p:nvPr>
        </p:nvSpPr>
        <p:spPr>
          <a:xfrm>
            <a:off x="457200" y="274638"/>
            <a:ext cx="8229600" cy="868362"/>
          </a:xfrm>
        </p:spPr>
        <p:txBody>
          <a:bodyPr/>
          <a:lstStyle/>
          <a:p>
            <a:r>
              <a:rPr lang="en-US" b="1" dirty="0" smtClean="0"/>
              <a:t>Disadvantages of portfolios</a:t>
            </a:r>
            <a:endParaRPr lang="en-US" dirty="0" smtClean="0"/>
          </a:p>
        </p:txBody>
      </p:sp>
      <p:sp>
        <p:nvSpPr>
          <p:cNvPr id="108546" name="Content Placeholder 2"/>
          <p:cNvSpPr>
            <a:spLocks noGrp="1"/>
          </p:cNvSpPr>
          <p:nvPr>
            <p:ph idx="1"/>
          </p:nvPr>
        </p:nvSpPr>
        <p:spPr>
          <a:xfrm>
            <a:off x="304800" y="1295400"/>
            <a:ext cx="8610600" cy="5257800"/>
          </a:xfrm>
        </p:spPr>
        <p:txBody>
          <a:bodyPr/>
          <a:lstStyle/>
          <a:p>
            <a:endParaRPr lang="en-US" dirty="0" smtClean="0"/>
          </a:p>
          <a:p>
            <a:r>
              <a:rPr lang="en-US" dirty="0" smtClean="0"/>
              <a:t>Teachers spend much time in assisting students in selecting tasks to assessing portfolios</a:t>
            </a:r>
          </a:p>
          <a:p>
            <a:r>
              <a:rPr lang="en-US" dirty="0" smtClean="0"/>
              <a:t>Difficult to display and store large numbers of bulky portfolios</a:t>
            </a:r>
          </a:p>
          <a:p>
            <a:r>
              <a:rPr lang="en-US" dirty="0" smtClean="0"/>
              <a:t>Portfolios may not represent an individual student’s work rather than the aid received from different stakeholders</a:t>
            </a:r>
          </a:p>
        </p:txBody>
      </p:sp>
      <p:sp>
        <p:nvSpPr>
          <p:cNvPr id="4" name="Slide Number Placeholder 3"/>
          <p:cNvSpPr>
            <a:spLocks noGrp="1"/>
          </p:cNvSpPr>
          <p:nvPr>
            <p:ph type="sldNum" sz="quarter" idx="12"/>
          </p:nvPr>
        </p:nvSpPr>
        <p:spPr/>
        <p:txBody>
          <a:bodyPr/>
          <a:lstStyle/>
          <a:p>
            <a:fld id="{6844D71D-ABA2-47E9-9CAF-EC0BD211F77F}" type="slidenum">
              <a:rPr lang="en-US" smtClean="0"/>
              <a:pPr/>
              <a:t>214</a:t>
            </a:fld>
            <a:endParaRPr lang="en-US"/>
          </a:p>
        </p:txBody>
      </p:sp>
      <p:sp>
        <p:nvSpPr>
          <p:cNvPr id="5" name="Footer Placeholder 4"/>
          <p:cNvSpPr>
            <a:spLocks noGrp="1"/>
          </p:cNvSpPr>
          <p:nvPr>
            <p:ph type="ftr" sz="quarter" idx="11"/>
          </p:nvPr>
        </p:nvSpPr>
        <p:spPr/>
        <p:txBody>
          <a:bodyPr/>
          <a:lstStyle/>
          <a:p>
            <a:r>
              <a:rPr lang="en-US" smtClean="0"/>
              <a:t>EDITED BY SAMWEL K.Y</a:t>
            </a:r>
            <a:endParaRPr lang="en-US"/>
          </a:p>
        </p:txBody>
      </p:sp>
      <p:sp>
        <p:nvSpPr>
          <p:cNvPr id="6" name="Date Placeholder 5"/>
          <p:cNvSpPr>
            <a:spLocks noGrp="1"/>
          </p:cNvSpPr>
          <p:nvPr>
            <p:ph type="dt" sz="half" idx="10"/>
          </p:nvPr>
        </p:nvSpPr>
        <p:spPr/>
        <p:txBody>
          <a:bodyPr/>
          <a:lstStyle/>
          <a:p>
            <a:fld id="{0779DA10-81A3-45AB-9EA3-A11B8FC654AC}"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69" name="Title 1"/>
          <p:cNvSpPr>
            <a:spLocks noGrp="1"/>
          </p:cNvSpPr>
          <p:nvPr>
            <p:ph type="title"/>
          </p:nvPr>
        </p:nvSpPr>
        <p:spPr/>
        <p:txBody>
          <a:bodyPr/>
          <a:lstStyle/>
          <a:p>
            <a:r>
              <a:rPr lang="en-US" b="1" dirty="0" smtClean="0"/>
              <a:t>2.Tests</a:t>
            </a:r>
          </a:p>
        </p:txBody>
      </p:sp>
      <p:sp>
        <p:nvSpPr>
          <p:cNvPr id="109570" name="Content Placeholder 2"/>
          <p:cNvSpPr>
            <a:spLocks noGrp="1"/>
          </p:cNvSpPr>
          <p:nvPr>
            <p:ph idx="1"/>
          </p:nvPr>
        </p:nvSpPr>
        <p:spPr>
          <a:xfrm>
            <a:off x="228600" y="1371600"/>
            <a:ext cx="8686800" cy="5181600"/>
          </a:xfrm>
        </p:spPr>
        <p:txBody>
          <a:bodyPr/>
          <a:lstStyle/>
          <a:p>
            <a:pPr>
              <a:buNone/>
            </a:pPr>
            <a:r>
              <a:rPr lang="en-US" dirty="0" smtClean="0"/>
              <a:t>                     OBJECTIVE TEST</a:t>
            </a:r>
          </a:p>
          <a:p>
            <a:r>
              <a:rPr lang="en-US" dirty="0" smtClean="0"/>
              <a:t>These are teacher-made tests that are deemed objective because they do not have subjective scoring.</a:t>
            </a:r>
          </a:p>
          <a:p>
            <a:r>
              <a:rPr lang="en-US" dirty="0" smtClean="0"/>
              <a:t>Tests are devised by teachers to assess students understanding of stated objectives. E.g. Multiple choices, true or false, matching items</a:t>
            </a:r>
          </a:p>
          <a:p>
            <a:r>
              <a:rPr lang="en-US" dirty="0" smtClean="0"/>
              <a:t>It is important that objective items cover all portions of curriculum being evaluated. </a:t>
            </a:r>
          </a:p>
        </p:txBody>
      </p:sp>
      <p:sp>
        <p:nvSpPr>
          <p:cNvPr id="4" name="Slide Number Placeholder 3"/>
          <p:cNvSpPr>
            <a:spLocks noGrp="1"/>
          </p:cNvSpPr>
          <p:nvPr>
            <p:ph type="sldNum" sz="quarter" idx="12"/>
          </p:nvPr>
        </p:nvSpPr>
        <p:spPr/>
        <p:txBody>
          <a:bodyPr/>
          <a:lstStyle/>
          <a:p>
            <a:fld id="{6844D71D-ABA2-47E9-9CAF-EC0BD211F77F}" type="slidenum">
              <a:rPr lang="en-US" smtClean="0"/>
              <a:pPr/>
              <a:t>215</a:t>
            </a:fld>
            <a:endParaRPr lang="en-US"/>
          </a:p>
        </p:txBody>
      </p:sp>
      <p:sp>
        <p:nvSpPr>
          <p:cNvPr id="5" name="Footer Placeholder 4"/>
          <p:cNvSpPr>
            <a:spLocks noGrp="1"/>
          </p:cNvSpPr>
          <p:nvPr>
            <p:ph type="ftr" sz="quarter" idx="11"/>
          </p:nvPr>
        </p:nvSpPr>
        <p:spPr/>
        <p:txBody>
          <a:bodyPr/>
          <a:lstStyle/>
          <a:p>
            <a:r>
              <a:rPr lang="en-US" smtClean="0"/>
              <a:t>EDITED BY SAMWEL K.Y</a:t>
            </a:r>
            <a:endParaRPr lang="en-US"/>
          </a:p>
        </p:txBody>
      </p:sp>
      <p:sp>
        <p:nvSpPr>
          <p:cNvPr id="6" name="Date Placeholder 5"/>
          <p:cNvSpPr>
            <a:spLocks noGrp="1"/>
          </p:cNvSpPr>
          <p:nvPr>
            <p:ph type="dt" sz="half" idx="10"/>
          </p:nvPr>
        </p:nvSpPr>
        <p:spPr/>
        <p:txBody>
          <a:bodyPr/>
          <a:lstStyle/>
          <a:p>
            <a:fld id="{C59C3293-F86D-4396-9C2A-A483D27CC7CD}"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3" name="Title 1"/>
          <p:cNvSpPr>
            <a:spLocks noGrp="1"/>
          </p:cNvSpPr>
          <p:nvPr>
            <p:ph type="title"/>
          </p:nvPr>
        </p:nvSpPr>
        <p:spPr/>
        <p:txBody>
          <a:bodyPr/>
          <a:lstStyle/>
          <a:p>
            <a:r>
              <a:rPr lang="en-US" b="1" dirty="0" smtClean="0"/>
              <a:t>Advantages of Objective Tests</a:t>
            </a:r>
            <a:endParaRPr lang="en-US" dirty="0" smtClean="0"/>
          </a:p>
        </p:txBody>
      </p:sp>
      <p:sp>
        <p:nvSpPr>
          <p:cNvPr id="110594" name="Content Placeholder 2"/>
          <p:cNvSpPr>
            <a:spLocks noGrp="1"/>
          </p:cNvSpPr>
          <p:nvPr>
            <p:ph idx="1"/>
          </p:nvPr>
        </p:nvSpPr>
        <p:spPr/>
        <p:txBody>
          <a:bodyPr/>
          <a:lstStyle/>
          <a:p>
            <a:r>
              <a:rPr lang="en-US" dirty="0" smtClean="0"/>
              <a:t>They measure wide range of specific topics within the curriculum. i.e. they cover a wide range of content</a:t>
            </a:r>
          </a:p>
          <a:p>
            <a:r>
              <a:rPr lang="en-US" dirty="0" smtClean="0"/>
              <a:t>They are reliable and quick in scoring</a:t>
            </a:r>
          </a:p>
        </p:txBody>
      </p:sp>
      <p:sp>
        <p:nvSpPr>
          <p:cNvPr id="4" name="Slide Number Placeholder 3"/>
          <p:cNvSpPr>
            <a:spLocks noGrp="1"/>
          </p:cNvSpPr>
          <p:nvPr>
            <p:ph type="sldNum" sz="quarter" idx="12"/>
          </p:nvPr>
        </p:nvSpPr>
        <p:spPr/>
        <p:txBody>
          <a:bodyPr/>
          <a:lstStyle/>
          <a:p>
            <a:fld id="{6844D71D-ABA2-47E9-9CAF-EC0BD211F77F}" type="slidenum">
              <a:rPr lang="en-US" smtClean="0"/>
              <a:pPr/>
              <a:t>216</a:t>
            </a:fld>
            <a:endParaRPr lang="en-US"/>
          </a:p>
        </p:txBody>
      </p:sp>
      <p:sp>
        <p:nvSpPr>
          <p:cNvPr id="5" name="Footer Placeholder 4"/>
          <p:cNvSpPr>
            <a:spLocks noGrp="1"/>
          </p:cNvSpPr>
          <p:nvPr>
            <p:ph type="ftr" sz="quarter" idx="11"/>
          </p:nvPr>
        </p:nvSpPr>
        <p:spPr/>
        <p:txBody>
          <a:bodyPr/>
          <a:lstStyle/>
          <a:p>
            <a:r>
              <a:rPr lang="en-US" smtClean="0"/>
              <a:t>EDITED BY SAMWEL K.Y</a:t>
            </a:r>
            <a:endParaRPr lang="en-US"/>
          </a:p>
        </p:txBody>
      </p:sp>
      <p:sp>
        <p:nvSpPr>
          <p:cNvPr id="6" name="Date Placeholder 5"/>
          <p:cNvSpPr>
            <a:spLocks noGrp="1"/>
          </p:cNvSpPr>
          <p:nvPr>
            <p:ph type="dt" sz="half" idx="10"/>
          </p:nvPr>
        </p:nvSpPr>
        <p:spPr/>
        <p:txBody>
          <a:bodyPr/>
          <a:lstStyle/>
          <a:p>
            <a:fld id="{DC3B0BB2-2D13-4D19-B07E-633AA1F87EB6}"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7" name="Title 1"/>
          <p:cNvSpPr>
            <a:spLocks noGrp="1"/>
          </p:cNvSpPr>
          <p:nvPr>
            <p:ph type="title"/>
          </p:nvPr>
        </p:nvSpPr>
        <p:spPr/>
        <p:txBody>
          <a:bodyPr/>
          <a:lstStyle/>
          <a:p>
            <a:r>
              <a:rPr lang="en-US" b="1" dirty="0" smtClean="0"/>
              <a:t>Disadvantages of Objective Tests</a:t>
            </a:r>
            <a:endParaRPr lang="en-US" dirty="0" smtClean="0"/>
          </a:p>
        </p:txBody>
      </p:sp>
      <p:sp>
        <p:nvSpPr>
          <p:cNvPr id="111618" name="Content Placeholder 2"/>
          <p:cNvSpPr>
            <a:spLocks noGrp="1"/>
          </p:cNvSpPr>
          <p:nvPr>
            <p:ph idx="1"/>
          </p:nvPr>
        </p:nvSpPr>
        <p:spPr/>
        <p:txBody>
          <a:bodyPr/>
          <a:lstStyle/>
          <a:p>
            <a:r>
              <a:rPr lang="en-US" dirty="0" smtClean="0"/>
              <a:t>Difficult to construct in terms of knowledge, skills and time</a:t>
            </a:r>
          </a:p>
          <a:p>
            <a:r>
              <a:rPr lang="en-US" dirty="0" smtClean="0"/>
              <a:t>Difficult to measure student’s creativity and divergent thinking </a:t>
            </a:r>
          </a:p>
        </p:txBody>
      </p:sp>
      <p:sp>
        <p:nvSpPr>
          <p:cNvPr id="4" name="Slide Number Placeholder 3"/>
          <p:cNvSpPr>
            <a:spLocks noGrp="1"/>
          </p:cNvSpPr>
          <p:nvPr>
            <p:ph type="sldNum" sz="quarter" idx="12"/>
          </p:nvPr>
        </p:nvSpPr>
        <p:spPr/>
        <p:txBody>
          <a:bodyPr/>
          <a:lstStyle/>
          <a:p>
            <a:fld id="{6844D71D-ABA2-47E9-9CAF-EC0BD211F77F}" type="slidenum">
              <a:rPr lang="en-US" smtClean="0"/>
              <a:pPr/>
              <a:t>217</a:t>
            </a:fld>
            <a:endParaRPr lang="en-US"/>
          </a:p>
        </p:txBody>
      </p:sp>
      <p:sp>
        <p:nvSpPr>
          <p:cNvPr id="5" name="Footer Placeholder 4"/>
          <p:cNvSpPr>
            <a:spLocks noGrp="1"/>
          </p:cNvSpPr>
          <p:nvPr>
            <p:ph type="ftr" sz="quarter" idx="11"/>
          </p:nvPr>
        </p:nvSpPr>
        <p:spPr/>
        <p:txBody>
          <a:bodyPr/>
          <a:lstStyle/>
          <a:p>
            <a:r>
              <a:rPr lang="en-US" smtClean="0"/>
              <a:t>EDITED BY SAMWEL K.Y</a:t>
            </a:r>
            <a:endParaRPr lang="en-US"/>
          </a:p>
        </p:txBody>
      </p:sp>
      <p:sp>
        <p:nvSpPr>
          <p:cNvPr id="6" name="Date Placeholder 5"/>
          <p:cNvSpPr>
            <a:spLocks noGrp="1"/>
          </p:cNvSpPr>
          <p:nvPr>
            <p:ph type="dt" sz="half" idx="10"/>
          </p:nvPr>
        </p:nvSpPr>
        <p:spPr/>
        <p:txBody>
          <a:bodyPr/>
          <a:lstStyle/>
          <a:p>
            <a:fld id="{0585046D-F693-480B-8B88-46CED7A8CF3B}"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2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1" name="Title 1"/>
          <p:cNvSpPr>
            <a:spLocks noGrp="1"/>
          </p:cNvSpPr>
          <p:nvPr>
            <p:ph type="title"/>
          </p:nvPr>
        </p:nvSpPr>
        <p:spPr>
          <a:xfrm>
            <a:off x="457200" y="274638"/>
            <a:ext cx="8229600" cy="868362"/>
          </a:xfrm>
        </p:spPr>
        <p:txBody>
          <a:bodyPr/>
          <a:lstStyle/>
          <a:p>
            <a:r>
              <a:rPr lang="en-US" b="1" dirty="0" smtClean="0"/>
              <a:t>Essay Tests</a:t>
            </a:r>
          </a:p>
        </p:txBody>
      </p:sp>
      <p:sp>
        <p:nvSpPr>
          <p:cNvPr id="112642" name="Content Placeholder 2"/>
          <p:cNvSpPr>
            <a:spLocks noGrp="1"/>
          </p:cNvSpPr>
          <p:nvPr>
            <p:ph idx="1"/>
          </p:nvPr>
        </p:nvSpPr>
        <p:spPr>
          <a:xfrm>
            <a:off x="457200" y="1295400"/>
            <a:ext cx="8229600" cy="4830763"/>
          </a:xfrm>
        </p:spPr>
        <p:txBody>
          <a:bodyPr/>
          <a:lstStyle/>
          <a:p>
            <a:pPr algn="just"/>
            <a:endParaRPr lang="en-US" dirty="0" smtClean="0"/>
          </a:p>
          <a:p>
            <a:pPr algn="just"/>
            <a:r>
              <a:rPr lang="en-US" dirty="0" smtClean="0"/>
              <a:t>They are subjective items that provide students with the opportunity to demonstrate their ability to synthesize information and explain it in their own point of view</a:t>
            </a:r>
          </a:p>
        </p:txBody>
      </p:sp>
      <p:sp>
        <p:nvSpPr>
          <p:cNvPr id="4" name="Slide Number Placeholder 3"/>
          <p:cNvSpPr>
            <a:spLocks noGrp="1"/>
          </p:cNvSpPr>
          <p:nvPr>
            <p:ph type="sldNum" sz="quarter" idx="12"/>
          </p:nvPr>
        </p:nvSpPr>
        <p:spPr/>
        <p:txBody>
          <a:bodyPr/>
          <a:lstStyle/>
          <a:p>
            <a:fld id="{6844D71D-ABA2-47E9-9CAF-EC0BD211F77F}" type="slidenum">
              <a:rPr lang="en-US" smtClean="0"/>
              <a:pPr/>
              <a:t>218</a:t>
            </a:fld>
            <a:endParaRPr lang="en-US"/>
          </a:p>
        </p:txBody>
      </p:sp>
      <p:sp>
        <p:nvSpPr>
          <p:cNvPr id="5" name="Footer Placeholder 4"/>
          <p:cNvSpPr>
            <a:spLocks noGrp="1"/>
          </p:cNvSpPr>
          <p:nvPr>
            <p:ph type="ftr" sz="quarter" idx="11"/>
          </p:nvPr>
        </p:nvSpPr>
        <p:spPr/>
        <p:txBody>
          <a:bodyPr/>
          <a:lstStyle/>
          <a:p>
            <a:r>
              <a:rPr lang="en-US" smtClean="0"/>
              <a:t>EDITED BY SAMWEL K.Y</a:t>
            </a:r>
            <a:endParaRPr lang="en-US"/>
          </a:p>
        </p:txBody>
      </p:sp>
      <p:sp>
        <p:nvSpPr>
          <p:cNvPr id="6" name="Date Placeholder 5"/>
          <p:cNvSpPr>
            <a:spLocks noGrp="1"/>
          </p:cNvSpPr>
          <p:nvPr>
            <p:ph type="dt" sz="half" idx="10"/>
          </p:nvPr>
        </p:nvSpPr>
        <p:spPr/>
        <p:txBody>
          <a:bodyPr/>
          <a:lstStyle/>
          <a:p>
            <a:fld id="{FCE8AE24-46CB-465A-ACF0-A9E3A2350E54}"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2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5" name="Title 1"/>
          <p:cNvSpPr>
            <a:spLocks noGrp="1"/>
          </p:cNvSpPr>
          <p:nvPr>
            <p:ph type="title"/>
          </p:nvPr>
        </p:nvSpPr>
        <p:spPr/>
        <p:txBody>
          <a:bodyPr/>
          <a:lstStyle/>
          <a:p>
            <a:r>
              <a:rPr lang="en-US" b="1" dirty="0" smtClean="0"/>
              <a:t>Advantages of Essay Tests</a:t>
            </a:r>
          </a:p>
        </p:txBody>
      </p:sp>
      <p:sp>
        <p:nvSpPr>
          <p:cNvPr id="113666" name="Content Placeholder 2"/>
          <p:cNvSpPr>
            <a:spLocks noGrp="1"/>
          </p:cNvSpPr>
          <p:nvPr>
            <p:ph idx="1"/>
          </p:nvPr>
        </p:nvSpPr>
        <p:spPr/>
        <p:txBody>
          <a:bodyPr/>
          <a:lstStyle/>
          <a:p>
            <a:pPr algn="just"/>
            <a:r>
              <a:rPr lang="en-US" dirty="0" smtClean="0"/>
              <a:t>They can be easily and quickly prepared </a:t>
            </a:r>
          </a:p>
          <a:p>
            <a:pPr algn="just"/>
            <a:r>
              <a:rPr lang="en-US" dirty="0" smtClean="0"/>
              <a:t>Help teachers to understand the extent to which students have understood what the curriculum covers</a:t>
            </a:r>
          </a:p>
          <a:p>
            <a:pPr algn="just"/>
            <a:r>
              <a:rPr lang="en-US" dirty="0" smtClean="0"/>
              <a:t>Students can demonstrate abilities in understanding, organization and expression</a:t>
            </a:r>
          </a:p>
        </p:txBody>
      </p:sp>
      <p:sp>
        <p:nvSpPr>
          <p:cNvPr id="4" name="Slide Number Placeholder 3"/>
          <p:cNvSpPr>
            <a:spLocks noGrp="1"/>
          </p:cNvSpPr>
          <p:nvPr>
            <p:ph type="sldNum" sz="quarter" idx="12"/>
          </p:nvPr>
        </p:nvSpPr>
        <p:spPr/>
        <p:txBody>
          <a:bodyPr/>
          <a:lstStyle/>
          <a:p>
            <a:fld id="{6844D71D-ABA2-47E9-9CAF-EC0BD211F77F}" type="slidenum">
              <a:rPr lang="en-US" smtClean="0"/>
              <a:pPr/>
              <a:t>219</a:t>
            </a:fld>
            <a:endParaRPr lang="en-US"/>
          </a:p>
        </p:txBody>
      </p:sp>
      <p:sp>
        <p:nvSpPr>
          <p:cNvPr id="5" name="Footer Placeholder 4"/>
          <p:cNvSpPr>
            <a:spLocks noGrp="1"/>
          </p:cNvSpPr>
          <p:nvPr>
            <p:ph type="ftr" sz="quarter" idx="11"/>
          </p:nvPr>
        </p:nvSpPr>
        <p:spPr/>
        <p:txBody>
          <a:bodyPr/>
          <a:lstStyle/>
          <a:p>
            <a:r>
              <a:rPr lang="en-US" smtClean="0"/>
              <a:t>EDITED BY SAMWEL K.Y</a:t>
            </a:r>
            <a:endParaRPr lang="en-US"/>
          </a:p>
        </p:txBody>
      </p:sp>
      <p:sp>
        <p:nvSpPr>
          <p:cNvPr id="6" name="Date Placeholder 5"/>
          <p:cNvSpPr>
            <a:spLocks noGrp="1"/>
          </p:cNvSpPr>
          <p:nvPr>
            <p:ph type="dt" sz="half" idx="10"/>
          </p:nvPr>
        </p:nvSpPr>
        <p:spPr/>
        <p:txBody>
          <a:bodyPr/>
          <a:lstStyle/>
          <a:p>
            <a:fld id="{E56A9767-735B-46FF-B9B9-CD1CDC7D28FD}"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2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89" name="Title 1"/>
          <p:cNvSpPr>
            <a:spLocks noGrp="1"/>
          </p:cNvSpPr>
          <p:nvPr>
            <p:ph type="title"/>
          </p:nvPr>
        </p:nvSpPr>
        <p:spPr/>
        <p:txBody>
          <a:bodyPr/>
          <a:lstStyle/>
          <a:p>
            <a:r>
              <a:rPr lang="en-US" b="1" dirty="0" smtClean="0"/>
              <a:t>Disadvantages of Essay Tests</a:t>
            </a:r>
            <a:endParaRPr lang="en-US" dirty="0" smtClean="0"/>
          </a:p>
        </p:txBody>
      </p:sp>
      <p:sp>
        <p:nvSpPr>
          <p:cNvPr id="114690" name="Content Placeholder 2"/>
          <p:cNvSpPr>
            <a:spLocks noGrp="1"/>
          </p:cNvSpPr>
          <p:nvPr>
            <p:ph idx="1"/>
          </p:nvPr>
        </p:nvSpPr>
        <p:spPr/>
        <p:txBody>
          <a:bodyPr/>
          <a:lstStyle/>
          <a:p>
            <a:pPr algn="just"/>
            <a:r>
              <a:rPr lang="en-US" dirty="0" smtClean="0"/>
              <a:t>Time consuming in grading</a:t>
            </a:r>
          </a:p>
          <a:p>
            <a:pPr algn="just"/>
            <a:r>
              <a:rPr lang="en-US" dirty="0" smtClean="0"/>
              <a:t>They do not systematically measure factual knowledge</a:t>
            </a:r>
          </a:p>
          <a:p>
            <a:pPr algn="just"/>
            <a:r>
              <a:rPr lang="en-US" dirty="0" smtClean="0"/>
              <a:t>They are not reliable and valid</a:t>
            </a:r>
          </a:p>
        </p:txBody>
      </p:sp>
      <p:sp>
        <p:nvSpPr>
          <p:cNvPr id="4" name="Slide Number Placeholder 3"/>
          <p:cNvSpPr>
            <a:spLocks noGrp="1"/>
          </p:cNvSpPr>
          <p:nvPr>
            <p:ph type="sldNum" sz="quarter" idx="12"/>
          </p:nvPr>
        </p:nvSpPr>
        <p:spPr/>
        <p:txBody>
          <a:bodyPr/>
          <a:lstStyle/>
          <a:p>
            <a:fld id="{6844D71D-ABA2-47E9-9CAF-EC0BD211F77F}" type="slidenum">
              <a:rPr lang="en-US" smtClean="0"/>
              <a:pPr/>
              <a:t>220</a:t>
            </a:fld>
            <a:endParaRPr lang="en-US"/>
          </a:p>
        </p:txBody>
      </p:sp>
      <p:sp>
        <p:nvSpPr>
          <p:cNvPr id="5" name="Footer Placeholder 4"/>
          <p:cNvSpPr>
            <a:spLocks noGrp="1"/>
          </p:cNvSpPr>
          <p:nvPr>
            <p:ph type="ftr" sz="quarter" idx="11"/>
          </p:nvPr>
        </p:nvSpPr>
        <p:spPr/>
        <p:txBody>
          <a:bodyPr/>
          <a:lstStyle/>
          <a:p>
            <a:r>
              <a:rPr lang="en-US" smtClean="0"/>
              <a:t>EDITED BY SAMWEL K.Y</a:t>
            </a:r>
            <a:endParaRPr lang="en-US"/>
          </a:p>
        </p:txBody>
      </p:sp>
      <p:sp>
        <p:nvSpPr>
          <p:cNvPr id="6" name="Date Placeholder 5"/>
          <p:cNvSpPr>
            <a:spLocks noGrp="1"/>
          </p:cNvSpPr>
          <p:nvPr>
            <p:ph type="dt" sz="half" idx="10"/>
          </p:nvPr>
        </p:nvSpPr>
        <p:spPr/>
        <p:txBody>
          <a:bodyPr/>
          <a:lstStyle/>
          <a:p>
            <a:fld id="{4505C83F-8078-47D4-83D3-FFFA6CCE07A5}"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2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3" name="Title 1"/>
          <p:cNvSpPr>
            <a:spLocks noGrp="1"/>
          </p:cNvSpPr>
          <p:nvPr>
            <p:ph type="title"/>
          </p:nvPr>
        </p:nvSpPr>
        <p:spPr>
          <a:xfrm>
            <a:off x="381000" y="0"/>
            <a:ext cx="8229600" cy="1020762"/>
          </a:xfrm>
        </p:spPr>
        <p:txBody>
          <a:bodyPr/>
          <a:lstStyle/>
          <a:p>
            <a:r>
              <a:rPr lang="en-US" b="1" dirty="0" smtClean="0"/>
              <a:t>3.Questionnaires</a:t>
            </a:r>
          </a:p>
        </p:txBody>
      </p:sp>
      <p:sp>
        <p:nvSpPr>
          <p:cNvPr id="115714" name="Content Placeholder 2"/>
          <p:cNvSpPr>
            <a:spLocks noGrp="1"/>
          </p:cNvSpPr>
          <p:nvPr>
            <p:ph idx="1"/>
          </p:nvPr>
        </p:nvSpPr>
        <p:spPr>
          <a:xfrm>
            <a:off x="228600" y="1295400"/>
            <a:ext cx="8686800" cy="5257800"/>
          </a:xfrm>
        </p:spPr>
        <p:txBody>
          <a:bodyPr/>
          <a:lstStyle/>
          <a:p>
            <a:pPr algn="just"/>
            <a:endParaRPr lang="en-US" dirty="0" smtClean="0"/>
          </a:p>
          <a:p>
            <a:pPr algn="just"/>
            <a:r>
              <a:rPr lang="en-US" dirty="0" smtClean="0"/>
              <a:t>Is a research instrument consisting of a series of questions for the purpose of gathering information </a:t>
            </a:r>
          </a:p>
          <a:p>
            <a:pPr algn="just"/>
            <a:r>
              <a:rPr lang="en-US" dirty="0" smtClean="0"/>
              <a:t>For example, gather data about students’ perceptions of learning situations, students attitudes towards a certain curriculum programme etc.</a:t>
            </a:r>
          </a:p>
          <a:p>
            <a:pPr algn="just"/>
            <a:r>
              <a:rPr lang="en-US" dirty="0" smtClean="0"/>
              <a:t>E.g. Interest inventory questionnaire, Knowledge of interest of students in different subjects</a:t>
            </a:r>
          </a:p>
        </p:txBody>
      </p:sp>
      <p:sp>
        <p:nvSpPr>
          <p:cNvPr id="4" name="Slide Number Placeholder 3"/>
          <p:cNvSpPr>
            <a:spLocks noGrp="1"/>
          </p:cNvSpPr>
          <p:nvPr>
            <p:ph type="sldNum" sz="quarter" idx="12"/>
          </p:nvPr>
        </p:nvSpPr>
        <p:spPr/>
        <p:txBody>
          <a:bodyPr/>
          <a:lstStyle/>
          <a:p>
            <a:fld id="{6844D71D-ABA2-47E9-9CAF-EC0BD211F77F}" type="slidenum">
              <a:rPr lang="en-US" smtClean="0"/>
              <a:pPr/>
              <a:t>221</a:t>
            </a:fld>
            <a:endParaRPr lang="en-US"/>
          </a:p>
        </p:txBody>
      </p:sp>
      <p:sp>
        <p:nvSpPr>
          <p:cNvPr id="5" name="Footer Placeholder 4"/>
          <p:cNvSpPr>
            <a:spLocks noGrp="1"/>
          </p:cNvSpPr>
          <p:nvPr>
            <p:ph type="ftr" sz="quarter" idx="11"/>
          </p:nvPr>
        </p:nvSpPr>
        <p:spPr/>
        <p:txBody>
          <a:bodyPr/>
          <a:lstStyle/>
          <a:p>
            <a:r>
              <a:rPr lang="en-US" smtClean="0"/>
              <a:t>EDITED BY SAMWEL K.Y</a:t>
            </a:r>
            <a:endParaRPr lang="en-US"/>
          </a:p>
        </p:txBody>
      </p:sp>
      <p:sp>
        <p:nvSpPr>
          <p:cNvPr id="6" name="Date Placeholder 5"/>
          <p:cNvSpPr>
            <a:spLocks noGrp="1"/>
          </p:cNvSpPr>
          <p:nvPr>
            <p:ph type="dt" sz="half" idx="10"/>
          </p:nvPr>
        </p:nvSpPr>
        <p:spPr/>
        <p:txBody>
          <a:bodyPr/>
          <a:lstStyle/>
          <a:p>
            <a:fld id="{8286E7B6-6280-404C-B0BC-11AEE62D5AB8}"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2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7" name="Title 1"/>
          <p:cNvSpPr>
            <a:spLocks noGrp="1"/>
          </p:cNvSpPr>
          <p:nvPr>
            <p:ph type="title"/>
          </p:nvPr>
        </p:nvSpPr>
        <p:spPr/>
        <p:txBody>
          <a:bodyPr/>
          <a:lstStyle/>
          <a:p>
            <a:r>
              <a:rPr lang="en-US" b="1" dirty="0" smtClean="0"/>
              <a:t>Advantages of Questionnaires</a:t>
            </a:r>
          </a:p>
        </p:txBody>
      </p:sp>
      <p:sp>
        <p:nvSpPr>
          <p:cNvPr id="116738" name="Content Placeholder 2"/>
          <p:cNvSpPr>
            <a:spLocks noGrp="1"/>
          </p:cNvSpPr>
          <p:nvPr>
            <p:ph idx="1"/>
          </p:nvPr>
        </p:nvSpPr>
        <p:spPr/>
        <p:txBody>
          <a:bodyPr/>
          <a:lstStyle/>
          <a:p>
            <a:r>
              <a:rPr lang="en-US" dirty="0" smtClean="0"/>
              <a:t>They are more objective than interview</a:t>
            </a:r>
          </a:p>
          <a:p>
            <a:r>
              <a:rPr lang="en-US" dirty="0" smtClean="0"/>
              <a:t>Relatively quick to collect information</a:t>
            </a:r>
          </a:p>
          <a:p>
            <a:r>
              <a:rPr lang="en-US" dirty="0" smtClean="0"/>
              <a:t>Information can be collected from large portion of a group</a:t>
            </a:r>
          </a:p>
          <a:p>
            <a:endParaRPr lang="en-US" dirty="0" smtClean="0"/>
          </a:p>
        </p:txBody>
      </p:sp>
      <p:sp>
        <p:nvSpPr>
          <p:cNvPr id="4" name="Slide Number Placeholder 3"/>
          <p:cNvSpPr>
            <a:spLocks noGrp="1"/>
          </p:cNvSpPr>
          <p:nvPr>
            <p:ph type="sldNum" sz="quarter" idx="12"/>
          </p:nvPr>
        </p:nvSpPr>
        <p:spPr/>
        <p:txBody>
          <a:bodyPr/>
          <a:lstStyle/>
          <a:p>
            <a:fld id="{6844D71D-ABA2-47E9-9CAF-EC0BD211F77F}" type="slidenum">
              <a:rPr lang="en-US" smtClean="0"/>
              <a:pPr/>
              <a:t>222</a:t>
            </a:fld>
            <a:endParaRPr lang="en-US"/>
          </a:p>
        </p:txBody>
      </p:sp>
      <p:sp>
        <p:nvSpPr>
          <p:cNvPr id="5" name="Footer Placeholder 4"/>
          <p:cNvSpPr>
            <a:spLocks noGrp="1"/>
          </p:cNvSpPr>
          <p:nvPr>
            <p:ph type="ftr" sz="quarter" idx="11"/>
          </p:nvPr>
        </p:nvSpPr>
        <p:spPr/>
        <p:txBody>
          <a:bodyPr/>
          <a:lstStyle/>
          <a:p>
            <a:r>
              <a:rPr lang="en-US" smtClean="0"/>
              <a:t>EDITED BY SAMWEL K.Y</a:t>
            </a:r>
            <a:endParaRPr lang="en-US"/>
          </a:p>
        </p:txBody>
      </p:sp>
      <p:sp>
        <p:nvSpPr>
          <p:cNvPr id="6" name="Date Placeholder 5"/>
          <p:cNvSpPr>
            <a:spLocks noGrp="1"/>
          </p:cNvSpPr>
          <p:nvPr>
            <p:ph type="dt" sz="half" idx="10"/>
          </p:nvPr>
        </p:nvSpPr>
        <p:spPr/>
        <p:txBody>
          <a:bodyPr/>
          <a:lstStyle/>
          <a:p>
            <a:fld id="{848C3901-157C-4701-BF16-3F441735C7AC}"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2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1" name="Title 1"/>
          <p:cNvSpPr>
            <a:spLocks noGrp="1"/>
          </p:cNvSpPr>
          <p:nvPr>
            <p:ph type="title"/>
          </p:nvPr>
        </p:nvSpPr>
        <p:spPr/>
        <p:txBody>
          <a:bodyPr/>
          <a:lstStyle/>
          <a:p>
            <a:r>
              <a:rPr lang="en-US" b="1" dirty="0" smtClean="0"/>
              <a:t>Disadvantages of Questionnaires</a:t>
            </a:r>
            <a:endParaRPr lang="en-US" dirty="0" smtClean="0"/>
          </a:p>
        </p:txBody>
      </p:sp>
      <p:sp>
        <p:nvSpPr>
          <p:cNvPr id="117762" name="Content Placeholder 2"/>
          <p:cNvSpPr>
            <a:spLocks noGrp="1"/>
          </p:cNvSpPr>
          <p:nvPr>
            <p:ph idx="1"/>
          </p:nvPr>
        </p:nvSpPr>
        <p:spPr/>
        <p:txBody>
          <a:bodyPr/>
          <a:lstStyle/>
          <a:p>
            <a:pPr algn="just"/>
            <a:r>
              <a:rPr lang="en-US" dirty="0" smtClean="0"/>
              <a:t>They are standardized, is not possible to explain any point that might be misinterpreted</a:t>
            </a:r>
          </a:p>
          <a:p>
            <a:pPr algn="just"/>
            <a:r>
              <a:rPr lang="en-US" dirty="0" smtClean="0"/>
              <a:t>Open-ended questionnaires can generate large amount of data that take long time in processing and analyzing</a:t>
            </a:r>
          </a:p>
          <a:p>
            <a:pPr algn="just"/>
            <a:r>
              <a:rPr lang="en-US" dirty="0" smtClean="0"/>
              <a:t>Some people may not wish to reveal the information</a:t>
            </a:r>
          </a:p>
        </p:txBody>
      </p:sp>
      <p:sp>
        <p:nvSpPr>
          <p:cNvPr id="4" name="Slide Number Placeholder 3"/>
          <p:cNvSpPr>
            <a:spLocks noGrp="1"/>
          </p:cNvSpPr>
          <p:nvPr>
            <p:ph type="sldNum" sz="quarter" idx="12"/>
          </p:nvPr>
        </p:nvSpPr>
        <p:spPr/>
        <p:txBody>
          <a:bodyPr/>
          <a:lstStyle/>
          <a:p>
            <a:fld id="{6844D71D-ABA2-47E9-9CAF-EC0BD211F77F}" type="slidenum">
              <a:rPr lang="en-US" smtClean="0"/>
              <a:pPr/>
              <a:t>223</a:t>
            </a:fld>
            <a:endParaRPr lang="en-US"/>
          </a:p>
        </p:txBody>
      </p:sp>
      <p:sp>
        <p:nvSpPr>
          <p:cNvPr id="5" name="Footer Placeholder 4"/>
          <p:cNvSpPr>
            <a:spLocks noGrp="1"/>
          </p:cNvSpPr>
          <p:nvPr>
            <p:ph type="ftr" sz="quarter" idx="11"/>
          </p:nvPr>
        </p:nvSpPr>
        <p:spPr/>
        <p:txBody>
          <a:bodyPr/>
          <a:lstStyle/>
          <a:p>
            <a:r>
              <a:rPr lang="en-US" smtClean="0"/>
              <a:t>EDITED BY SAMWEL K.Y</a:t>
            </a:r>
            <a:endParaRPr lang="en-US"/>
          </a:p>
        </p:txBody>
      </p:sp>
      <p:sp>
        <p:nvSpPr>
          <p:cNvPr id="6" name="Date Placeholder 5"/>
          <p:cNvSpPr>
            <a:spLocks noGrp="1"/>
          </p:cNvSpPr>
          <p:nvPr>
            <p:ph type="dt" sz="half" idx="10"/>
          </p:nvPr>
        </p:nvSpPr>
        <p:spPr/>
        <p:txBody>
          <a:bodyPr/>
          <a:lstStyle/>
          <a:p>
            <a:fld id="{5C8265CC-84D8-4434-B760-CA496649F41B}"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2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5" name="Title 1"/>
          <p:cNvSpPr>
            <a:spLocks noGrp="1"/>
          </p:cNvSpPr>
          <p:nvPr>
            <p:ph type="title"/>
          </p:nvPr>
        </p:nvSpPr>
        <p:spPr>
          <a:xfrm>
            <a:off x="457200" y="274638"/>
            <a:ext cx="8229600" cy="868362"/>
          </a:xfrm>
        </p:spPr>
        <p:txBody>
          <a:bodyPr/>
          <a:lstStyle/>
          <a:p>
            <a:r>
              <a:rPr lang="en-US" b="1" dirty="0" smtClean="0"/>
              <a:t>4.Interviews</a:t>
            </a:r>
          </a:p>
        </p:txBody>
      </p:sp>
      <p:sp>
        <p:nvSpPr>
          <p:cNvPr id="118786" name="Content Placeholder 2"/>
          <p:cNvSpPr>
            <a:spLocks noGrp="1"/>
          </p:cNvSpPr>
          <p:nvPr>
            <p:ph idx="1"/>
          </p:nvPr>
        </p:nvSpPr>
        <p:spPr>
          <a:xfrm>
            <a:off x="457200" y="1219200"/>
            <a:ext cx="8229600" cy="5181600"/>
          </a:xfrm>
        </p:spPr>
        <p:txBody>
          <a:bodyPr/>
          <a:lstStyle/>
          <a:p>
            <a:pPr algn="just"/>
            <a:endParaRPr lang="en-US" dirty="0" smtClean="0"/>
          </a:p>
          <a:p>
            <a:pPr algn="just"/>
            <a:r>
              <a:rPr lang="en-US" dirty="0" smtClean="0"/>
              <a:t>It is a face to face conversation between interviewer and interviewee</a:t>
            </a:r>
          </a:p>
          <a:p>
            <a:pPr algn="just">
              <a:buFont typeface="Arial" charset="0"/>
              <a:buNone/>
            </a:pPr>
            <a:endParaRPr lang="en-US" dirty="0" smtClean="0"/>
          </a:p>
          <a:p>
            <a:pPr algn="just"/>
            <a:r>
              <a:rPr lang="en-US" dirty="0" smtClean="0"/>
              <a:t>A teacher or any individual may structure an interview to assess students’ performance or the progress of a programme. That will provide additional information for evaluation</a:t>
            </a:r>
          </a:p>
        </p:txBody>
      </p:sp>
      <p:sp>
        <p:nvSpPr>
          <p:cNvPr id="4" name="Slide Number Placeholder 3"/>
          <p:cNvSpPr>
            <a:spLocks noGrp="1"/>
          </p:cNvSpPr>
          <p:nvPr>
            <p:ph type="sldNum" sz="quarter" idx="12"/>
          </p:nvPr>
        </p:nvSpPr>
        <p:spPr/>
        <p:txBody>
          <a:bodyPr/>
          <a:lstStyle/>
          <a:p>
            <a:fld id="{6844D71D-ABA2-47E9-9CAF-EC0BD211F77F}" type="slidenum">
              <a:rPr lang="en-US" smtClean="0"/>
              <a:pPr/>
              <a:t>224</a:t>
            </a:fld>
            <a:endParaRPr lang="en-US"/>
          </a:p>
        </p:txBody>
      </p:sp>
      <p:sp>
        <p:nvSpPr>
          <p:cNvPr id="5" name="Footer Placeholder 4"/>
          <p:cNvSpPr>
            <a:spLocks noGrp="1"/>
          </p:cNvSpPr>
          <p:nvPr>
            <p:ph type="ftr" sz="quarter" idx="11"/>
          </p:nvPr>
        </p:nvSpPr>
        <p:spPr/>
        <p:txBody>
          <a:bodyPr/>
          <a:lstStyle/>
          <a:p>
            <a:r>
              <a:rPr lang="en-US" smtClean="0"/>
              <a:t>EDITED BY SAMWEL K.Y</a:t>
            </a:r>
            <a:endParaRPr lang="en-US"/>
          </a:p>
        </p:txBody>
      </p:sp>
      <p:sp>
        <p:nvSpPr>
          <p:cNvPr id="6" name="Date Placeholder 5"/>
          <p:cNvSpPr>
            <a:spLocks noGrp="1"/>
          </p:cNvSpPr>
          <p:nvPr>
            <p:ph type="dt" sz="half" idx="10"/>
          </p:nvPr>
        </p:nvSpPr>
        <p:spPr/>
        <p:txBody>
          <a:bodyPr/>
          <a:lstStyle/>
          <a:p>
            <a:fld id="{1928C9F8-5B88-421B-84E7-D4CE6AF1E853}"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2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09" name="Title 1"/>
          <p:cNvSpPr>
            <a:spLocks noGrp="1"/>
          </p:cNvSpPr>
          <p:nvPr>
            <p:ph type="title"/>
          </p:nvPr>
        </p:nvSpPr>
        <p:spPr/>
        <p:txBody>
          <a:bodyPr/>
          <a:lstStyle/>
          <a:p>
            <a:r>
              <a:rPr lang="en-US" b="1" dirty="0" smtClean="0"/>
              <a:t>Advantages of Interview</a:t>
            </a:r>
          </a:p>
        </p:txBody>
      </p:sp>
      <p:sp>
        <p:nvSpPr>
          <p:cNvPr id="119810" name="Content Placeholder 2"/>
          <p:cNvSpPr>
            <a:spLocks noGrp="1"/>
          </p:cNvSpPr>
          <p:nvPr>
            <p:ph idx="1"/>
          </p:nvPr>
        </p:nvSpPr>
        <p:spPr/>
        <p:txBody>
          <a:bodyPr/>
          <a:lstStyle/>
          <a:p>
            <a:pPr algn="just"/>
            <a:r>
              <a:rPr lang="en-US" dirty="0" smtClean="0"/>
              <a:t>Useful for gaining insight and context into a topic</a:t>
            </a:r>
          </a:p>
          <a:p>
            <a:pPr algn="just"/>
            <a:r>
              <a:rPr lang="en-US" dirty="0" smtClean="0"/>
              <a:t>Allows informants to describe what is important to them</a:t>
            </a:r>
          </a:p>
          <a:p>
            <a:pPr algn="just"/>
            <a:r>
              <a:rPr lang="en-US" dirty="0" smtClean="0"/>
              <a:t>It helps to discover the learning difficulties encountered and the ability of students</a:t>
            </a:r>
          </a:p>
          <a:p>
            <a:pPr algn="just"/>
            <a:r>
              <a:rPr lang="en-US" dirty="0" smtClean="0"/>
              <a:t>Your expressed to real environment</a:t>
            </a:r>
          </a:p>
          <a:p>
            <a:pPr algn="just"/>
            <a:r>
              <a:rPr lang="en-US" dirty="0" smtClean="0"/>
              <a:t>Questions may change due to environment</a:t>
            </a:r>
          </a:p>
          <a:p>
            <a:pPr algn="just"/>
            <a:r>
              <a:rPr lang="en-US" dirty="0" smtClean="0"/>
              <a:t>Allow respondent to describe what is important and asking for descriptions</a:t>
            </a:r>
          </a:p>
        </p:txBody>
      </p:sp>
      <p:sp>
        <p:nvSpPr>
          <p:cNvPr id="4" name="Slide Number Placeholder 3"/>
          <p:cNvSpPr>
            <a:spLocks noGrp="1"/>
          </p:cNvSpPr>
          <p:nvPr>
            <p:ph type="sldNum" sz="quarter" idx="12"/>
          </p:nvPr>
        </p:nvSpPr>
        <p:spPr/>
        <p:txBody>
          <a:bodyPr/>
          <a:lstStyle/>
          <a:p>
            <a:fld id="{6844D71D-ABA2-47E9-9CAF-EC0BD211F77F}" type="slidenum">
              <a:rPr lang="en-US" smtClean="0"/>
              <a:pPr/>
              <a:t>225</a:t>
            </a:fld>
            <a:endParaRPr lang="en-US"/>
          </a:p>
        </p:txBody>
      </p:sp>
      <p:sp>
        <p:nvSpPr>
          <p:cNvPr id="5" name="Footer Placeholder 4"/>
          <p:cNvSpPr>
            <a:spLocks noGrp="1"/>
          </p:cNvSpPr>
          <p:nvPr>
            <p:ph type="ftr" sz="quarter" idx="11"/>
          </p:nvPr>
        </p:nvSpPr>
        <p:spPr/>
        <p:txBody>
          <a:bodyPr/>
          <a:lstStyle/>
          <a:p>
            <a:r>
              <a:rPr lang="en-US" smtClean="0"/>
              <a:t>EDITED BY SAMWEL K.Y</a:t>
            </a:r>
            <a:endParaRPr lang="en-US"/>
          </a:p>
        </p:txBody>
      </p:sp>
      <p:sp>
        <p:nvSpPr>
          <p:cNvPr id="6" name="Date Placeholder 5"/>
          <p:cNvSpPr>
            <a:spLocks noGrp="1"/>
          </p:cNvSpPr>
          <p:nvPr>
            <p:ph type="dt" sz="half" idx="10"/>
          </p:nvPr>
        </p:nvSpPr>
        <p:spPr/>
        <p:txBody>
          <a:bodyPr/>
          <a:lstStyle/>
          <a:p>
            <a:fld id="{5DDD0954-F31E-454E-8380-138927E0961B}"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2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3" name="Title 1"/>
          <p:cNvSpPr>
            <a:spLocks noGrp="1"/>
          </p:cNvSpPr>
          <p:nvPr>
            <p:ph type="title"/>
          </p:nvPr>
        </p:nvSpPr>
        <p:spPr/>
        <p:txBody>
          <a:bodyPr/>
          <a:lstStyle/>
          <a:p>
            <a:r>
              <a:rPr lang="en-US" b="1" dirty="0" smtClean="0"/>
              <a:t>Disadvantages of Interview</a:t>
            </a:r>
            <a:endParaRPr lang="en-US" dirty="0" smtClean="0"/>
          </a:p>
        </p:txBody>
      </p:sp>
      <p:sp>
        <p:nvSpPr>
          <p:cNvPr id="120834" name="Content Placeholder 2"/>
          <p:cNvSpPr>
            <a:spLocks noGrp="1"/>
          </p:cNvSpPr>
          <p:nvPr>
            <p:ph idx="1"/>
          </p:nvPr>
        </p:nvSpPr>
        <p:spPr/>
        <p:txBody>
          <a:bodyPr/>
          <a:lstStyle/>
          <a:p>
            <a:r>
              <a:rPr lang="en-US" dirty="0" smtClean="0"/>
              <a:t>Susceptible to bias</a:t>
            </a:r>
          </a:p>
          <a:p>
            <a:r>
              <a:rPr lang="en-US" dirty="0" smtClean="0"/>
              <a:t>Time consuming and expensive in terms of data analysis</a:t>
            </a:r>
          </a:p>
          <a:p>
            <a:r>
              <a:rPr lang="en-US" dirty="0" smtClean="0"/>
              <a:t>Sensitive information can hardly be accessed</a:t>
            </a:r>
          </a:p>
          <a:p>
            <a:endParaRPr lang="en-US" dirty="0" smtClean="0"/>
          </a:p>
        </p:txBody>
      </p:sp>
      <p:sp>
        <p:nvSpPr>
          <p:cNvPr id="4" name="Slide Number Placeholder 3"/>
          <p:cNvSpPr>
            <a:spLocks noGrp="1"/>
          </p:cNvSpPr>
          <p:nvPr>
            <p:ph type="sldNum" sz="quarter" idx="12"/>
          </p:nvPr>
        </p:nvSpPr>
        <p:spPr/>
        <p:txBody>
          <a:bodyPr/>
          <a:lstStyle/>
          <a:p>
            <a:fld id="{6844D71D-ABA2-47E9-9CAF-EC0BD211F77F}" type="slidenum">
              <a:rPr lang="en-US" smtClean="0"/>
              <a:pPr/>
              <a:t>226</a:t>
            </a:fld>
            <a:endParaRPr lang="en-US"/>
          </a:p>
        </p:txBody>
      </p:sp>
      <p:sp>
        <p:nvSpPr>
          <p:cNvPr id="5" name="Footer Placeholder 4"/>
          <p:cNvSpPr>
            <a:spLocks noGrp="1"/>
          </p:cNvSpPr>
          <p:nvPr>
            <p:ph type="ftr" sz="quarter" idx="11"/>
          </p:nvPr>
        </p:nvSpPr>
        <p:spPr/>
        <p:txBody>
          <a:bodyPr/>
          <a:lstStyle/>
          <a:p>
            <a:r>
              <a:rPr lang="en-US" smtClean="0"/>
              <a:t>EDITED BY SAMWEL K.Y</a:t>
            </a:r>
            <a:endParaRPr lang="en-US"/>
          </a:p>
        </p:txBody>
      </p:sp>
      <p:sp>
        <p:nvSpPr>
          <p:cNvPr id="6" name="Date Placeholder 5"/>
          <p:cNvSpPr>
            <a:spLocks noGrp="1"/>
          </p:cNvSpPr>
          <p:nvPr>
            <p:ph type="dt" sz="half" idx="10"/>
          </p:nvPr>
        </p:nvSpPr>
        <p:spPr/>
        <p:txBody>
          <a:bodyPr/>
          <a:lstStyle/>
          <a:p>
            <a:fld id="{77E259FF-5BD1-4F3D-A1E5-6C8BB66CBA6E}"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2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7" name="Title 1"/>
          <p:cNvSpPr>
            <a:spLocks noGrp="1"/>
          </p:cNvSpPr>
          <p:nvPr>
            <p:ph type="title"/>
          </p:nvPr>
        </p:nvSpPr>
        <p:spPr/>
        <p:txBody>
          <a:bodyPr/>
          <a:lstStyle/>
          <a:p>
            <a:r>
              <a:rPr lang="en-US" b="1" dirty="0" smtClean="0"/>
              <a:t>5.Observation</a:t>
            </a:r>
          </a:p>
        </p:txBody>
      </p:sp>
      <p:sp>
        <p:nvSpPr>
          <p:cNvPr id="121858" name="Content Placeholder 2"/>
          <p:cNvSpPr>
            <a:spLocks noGrp="1"/>
          </p:cNvSpPr>
          <p:nvPr>
            <p:ph idx="1"/>
          </p:nvPr>
        </p:nvSpPr>
        <p:spPr/>
        <p:txBody>
          <a:bodyPr/>
          <a:lstStyle/>
          <a:p>
            <a:pPr algn="just"/>
            <a:r>
              <a:rPr lang="en-US" dirty="0" smtClean="0"/>
              <a:t>Is done when a teacher systematically watch students and then record the activities or behavior according to predetermined criteria.</a:t>
            </a:r>
          </a:p>
          <a:p>
            <a:pPr algn="just">
              <a:buFont typeface="Arial" charset="0"/>
              <a:buNone/>
            </a:pPr>
            <a:endParaRPr lang="en-US" dirty="0" smtClean="0"/>
          </a:p>
          <a:p>
            <a:pPr algn="just"/>
            <a:r>
              <a:rPr lang="en-US" dirty="0" smtClean="0"/>
              <a:t>It can be done during science experiment, practical task in Geography, handwriting exercises and the like </a:t>
            </a:r>
          </a:p>
        </p:txBody>
      </p:sp>
      <p:sp>
        <p:nvSpPr>
          <p:cNvPr id="4" name="Slide Number Placeholder 3"/>
          <p:cNvSpPr>
            <a:spLocks noGrp="1"/>
          </p:cNvSpPr>
          <p:nvPr>
            <p:ph type="sldNum" sz="quarter" idx="12"/>
          </p:nvPr>
        </p:nvSpPr>
        <p:spPr/>
        <p:txBody>
          <a:bodyPr/>
          <a:lstStyle/>
          <a:p>
            <a:fld id="{6844D71D-ABA2-47E9-9CAF-EC0BD211F77F}" type="slidenum">
              <a:rPr lang="en-US" smtClean="0"/>
              <a:pPr/>
              <a:t>227</a:t>
            </a:fld>
            <a:endParaRPr lang="en-US"/>
          </a:p>
        </p:txBody>
      </p:sp>
      <p:sp>
        <p:nvSpPr>
          <p:cNvPr id="5" name="Footer Placeholder 4"/>
          <p:cNvSpPr>
            <a:spLocks noGrp="1"/>
          </p:cNvSpPr>
          <p:nvPr>
            <p:ph type="ftr" sz="quarter" idx="11"/>
          </p:nvPr>
        </p:nvSpPr>
        <p:spPr/>
        <p:txBody>
          <a:bodyPr/>
          <a:lstStyle/>
          <a:p>
            <a:r>
              <a:rPr lang="en-US" smtClean="0"/>
              <a:t>EDITED BY SAMWEL K.Y</a:t>
            </a:r>
            <a:endParaRPr lang="en-US"/>
          </a:p>
        </p:txBody>
      </p:sp>
      <p:sp>
        <p:nvSpPr>
          <p:cNvPr id="6" name="Date Placeholder 5"/>
          <p:cNvSpPr>
            <a:spLocks noGrp="1"/>
          </p:cNvSpPr>
          <p:nvPr>
            <p:ph type="dt" sz="half" idx="10"/>
          </p:nvPr>
        </p:nvSpPr>
        <p:spPr/>
        <p:txBody>
          <a:bodyPr/>
          <a:lstStyle/>
          <a:p>
            <a:fld id="{D8CD6FC4-72CF-4F4F-B2B7-ABEA9F8668F5}"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2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1" name="Title 1"/>
          <p:cNvSpPr>
            <a:spLocks noGrp="1"/>
          </p:cNvSpPr>
          <p:nvPr>
            <p:ph type="title"/>
          </p:nvPr>
        </p:nvSpPr>
        <p:spPr/>
        <p:txBody>
          <a:bodyPr/>
          <a:lstStyle/>
          <a:p>
            <a:r>
              <a:rPr lang="en-US" b="1" dirty="0" smtClean="0"/>
              <a:t>Advantages of Observation</a:t>
            </a:r>
          </a:p>
        </p:txBody>
      </p:sp>
      <p:sp>
        <p:nvSpPr>
          <p:cNvPr id="122882" name="Content Placeholder 2"/>
          <p:cNvSpPr>
            <a:spLocks noGrp="1"/>
          </p:cNvSpPr>
          <p:nvPr>
            <p:ph idx="1"/>
          </p:nvPr>
        </p:nvSpPr>
        <p:spPr/>
        <p:txBody>
          <a:bodyPr/>
          <a:lstStyle/>
          <a:p>
            <a:pPr algn="just"/>
            <a:r>
              <a:rPr lang="en-US" dirty="0" smtClean="0"/>
              <a:t>Data is collected when an event is occurring, so it ensures truth of information</a:t>
            </a:r>
          </a:p>
          <a:p>
            <a:pPr algn="just"/>
            <a:r>
              <a:rPr lang="en-US" dirty="0" smtClean="0"/>
              <a:t>Do not rely on peoples’ willingness to provide information</a:t>
            </a:r>
          </a:p>
          <a:p>
            <a:pPr algn="just"/>
            <a:r>
              <a:rPr lang="en-US" dirty="0" smtClean="0"/>
              <a:t>Directly see what students/individuals are doing rather than relying on what they say </a:t>
            </a:r>
          </a:p>
        </p:txBody>
      </p:sp>
      <p:sp>
        <p:nvSpPr>
          <p:cNvPr id="4" name="Slide Number Placeholder 3"/>
          <p:cNvSpPr>
            <a:spLocks noGrp="1"/>
          </p:cNvSpPr>
          <p:nvPr>
            <p:ph type="sldNum" sz="quarter" idx="12"/>
          </p:nvPr>
        </p:nvSpPr>
        <p:spPr/>
        <p:txBody>
          <a:bodyPr/>
          <a:lstStyle/>
          <a:p>
            <a:fld id="{6844D71D-ABA2-47E9-9CAF-EC0BD211F77F}" type="slidenum">
              <a:rPr lang="en-US" smtClean="0"/>
              <a:pPr/>
              <a:t>228</a:t>
            </a:fld>
            <a:endParaRPr lang="en-US"/>
          </a:p>
        </p:txBody>
      </p:sp>
      <p:sp>
        <p:nvSpPr>
          <p:cNvPr id="5" name="Footer Placeholder 4"/>
          <p:cNvSpPr>
            <a:spLocks noGrp="1"/>
          </p:cNvSpPr>
          <p:nvPr>
            <p:ph type="ftr" sz="quarter" idx="11"/>
          </p:nvPr>
        </p:nvSpPr>
        <p:spPr/>
        <p:txBody>
          <a:bodyPr/>
          <a:lstStyle/>
          <a:p>
            <a:r>
              <a:rPr lang="en-US" smtClean="0"/>
              <a:t>EDITED BY SAMWEL K.Y</a:t>
            </a:r>
            <a:endParaRPr lang="en-US"/>
          </a:p>
        </p:txBody>
      </p:sp>
      <p:sp>
        <p:nvSpPr>
          <p:cNvPr id="6" name="Date Placeholder 5"/>
          <p:cNvSpPr>
            <a:spLocks noGrp="1"/>
          </p:cNvSpPr>
          <p:nvPr>
            <p:ph type="dt" sz="half" idx="10"/>
          </p:nvPr>
        </p:nvSpPr>
        <p:spPr/>
        <p:txBody>
          <a:bodyPr/>
          <a:lstStyle/>
          <a:p>
            <a:fld id="{0B0C7E1B-D8D6-4167-9786-6091DE1004F7}"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2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5" name="Title 1"/>
          <p:cNvSpPr>
            <a:spLocks noGrp="1"/>
          </p:cNvSpPr>
          <p:nvPr>
            <p:ph type="title"/>
          </p:nvPr>
        </p:nvSpPr>
        <p:spPr/>
        <p:txBody>
          <a:bodyPr/>
          <a:lstStyle/>
          <a:p>
            <a:r>
              <a:rPr lang="en-US" b="1" dirty="0" smtClean="0"/>
              <a:t>Disadvantages of Observation</a:t>
            </a:r>
            <a:endParaRPr lang="en-US" dirty="0" smtClean="0"/>
          </a:p>
        </p:txBody>
      </p:sp>
      <p:sp>
        <p:nvSpPr>
          <p:cNvPr id="123906" name="Content Placeholder 2"/>
          <p:cNvSpPr>
            <a:spLocks noGrp="1"/>
          </p:cNvSpPr>
          <p:nvPr>
            <p:ph idx="1"/>
          </p:nvPr>
        </p:nvSpPr>
        <p:spPr/>
        <p:txBody>
          <a:bodyPr/>
          <a:lstStyle/>
          <a:p>
            <a:pPr>
              <a:buFont typeface="Arial" charset="0"/>
              <a:buNone/>
            </a:pPr>
            <a:r>
              <a:rPr lang="en-US" dirty="0" smtClean="0"/>
              <a:t> </a:t>
            </a:r>
          </a:p>
          <a:p>
            <a:r>
              <a:rPr lang="en-US" dirty="0" smtClean="0"/>
              <a:t>Susceptible to observer’s bias </a:t>
            </a:r>
          </a:p>
          <a:p>
            <a:r>
              <a:rPr lang="en-US" dirty="0" smtClean="0"/>
              <a:t> Hawthorne effect – people usually perform better when they know they are being observed </a:t>
            </a:r>
          </a:p>
          <a:p>
            <a:r>
              <a:rPr lang="en-US" dirty="0" smtClean="0"/>
              <a:t> Does not increase understanding of why people behave the way they do 	</a:t>
            </a:r>
          </a:p>
          <a:p>
            <a:endParaRPr lang="en-US" dirty="0" smtClean="0"/>
          </a:p>
        </p:txBody>
      </p:sp>
      <p:sp>
        <p:nvSpPr>
          <p:cNvPr id="4" name="Slide Number Placeholder 3"/>
          <p:cNvSpPr>
            <a:spLocks noGrp="1"/>
          </p:cNvSpPr>
          <p:nvPr>
            <p:ph type="sldNum" sz="quarter" idx="12"/>
          </p:nvPr>
        </p:nvSpPr>
        <p:spPr/>
        <p:txBody>
          <a:bodyPr/>
          <a:lstStyle/>
          <a:p>
            <a:fld id="{6844D71D-ABA2-47E9-9CAF-EC0BD211F77F}" type="slidenum">
              <a:rPr lang="en-US" smtClean="0"/>
              <a:pPr/>
              <a:t>229</a:t>
            </a:fld>
            <a:endParaRPr lang="en-US"/>
          </a:p>
        </p:txBody>
      </p:sp>
      <p:sp>
        <p:nvSpPr>
          <p:cNvPr id="5" name="Footer Placeholder 4"/>
          <p:cNvSpPr>
            <a:spLocks noGrp="1"/>
          </p:cNvSpPr>
          <p:nvPr>
            <p:ph type="ftr" sz="quarter" idx="11"/>
          </p:nvPr>
        </p:nvSpPr>
        <p:spPr/>
        <p:txBody>
          <a:bodyPr/>
          <a:lstStyle/>
          <a:p>
            <a:r>
              <a:rPr lang="en-US" smtClean="0"/>
              <a:t>EDITED BY SAMWEL K.Y</a:t>
            </a:r>
            <a:endParaRPr lang="en-US"/>
          </a:p>
        </p:txBody>
      </p:sp>
      <p:sp>
        <p:nvSpPr>
          <p:cNvPr id="6" name="Date Placeholder 5"/>
          <p:cNvSpPr>
            <a:spLocks noGrp="1"/>
          </p:cNvSpPr>
          <p:nvPr>
            <p:ph type="dt" sz="half" idx="10"/>
          </p:nvPr>
        </p:nvSpPr>
        <p:spPr/>
        <p:txBody>
          <a:bodyPr/>
          <a:lstStyle/>
          <a:p>
            <a:fld id="{E2902787-4E89-4D80-A895-28232326C14A}"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2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29" name="Title 1"/>
          <p:cNvSpPr>
            <a:spLocks noGrp="1"/>
          </p:cNvSpPr>
          <p:nvPr>
            <p:ph type="title"/>
          </p:nvPr>
        </p:nvSpPr>
        <p:spPr>
          <a:xfrm>
            <a:off x="457200" y="0"/>
            <a:ext cx="8229600" cy="944562"/>
          </a:xfrm>
        </p:spPr>
        <p:txBody>
          <a:bodyPr/>
          <a:lstStyle/>
          <a:p>
            <a:r>
              <a:rPr lang="en-US" b="1" dirty="0" smtClean="0"/>
              <a:t>6.Rating Scales</a:t>
            </a:r>
          </a:p>
        </p:txBody>
      </p:sp>
      <p:sp>
        <p:nvSpPr>
          <p:cNvPr id="124930" name="Content Placeholder 2"/>
          <p:cNvSpPr>
            <a:spLocks noGrp="1"/>
          </p:cNvSpPr>
          <p:nvPr>
            <p:ph idx="1"/>
          </p:nvPr>
        </p:nvSpPr>
        <p:spPr>
          <a:xfrm>
            <a:off x="457200" y="1371600"/>
            <a:ext cx="8229600" cy="5105400"/>
          </a:xfrm>
        </p:spPr>
        <p:txBody>
          <a:bodyPr/>
          <a:lstStyle/>
          <a:p>
            <a:r>
              <a:rPr lang="en-US" dirty="0" smtClean="0"/>
              <a:t>Means of measuring the perceived degree to which the behavior is present.</a:t>
            </a:r>
          </a:p>
          <a:p>
            <a:r>
              <a:rPr lang="en-US" dirty="0" smtClean="0"/>
              <a:t>Have wide range of uses during the teaching of a curriculum. Teacher can use it to rate the level of a skill of an entire class, a small group or individual students</a:t>
            </a:r>
          </a:p>
          <a:p>
            <a:r>
              <a:rPr lang="en-US" dirty="0" smtClean="0"/>
              <a:t>For example a teacher wants to know about each skill mastered in the subject may use:</a:t>
            </a:r>
          </a:p>
          <a:p>
            <a:r>
              <a:rPr lang="en-US" dirty="0" smtClean="0"/>
              <a:t>1=unsatisfactory, 2=fair, 3=good, 4=excellent</a:t>
            </a:r>
          </a:p>
        </p:txBody>
      </p:sp>
      <p:sp>
        <p:nvSpPr>
          <p:cNvPr id="4" name="Slide Number Placeholder 3"/>
          <p:cNvSpPr>
            <a:spLocks noGrp="1"/>
          </p:cNvSpPr>
          <p:nvPr>
            <p:ph type="sldNum" sz="quarter" idx="12"/>
          </p:nvPr>
        </p:nvSpPr>
        <p:spPr/>
        <p:txBody>
          <a:bodyPr/>
          <a:lstStyle/>
          <a:p>
            <a:fld id="{6844D71D-ABA2-47E9-9CAF-EC0BD211F77F}" type="slidenum">
              <a:rPr lang="en-US" smtClean="0"/>
              <a:pPr/>
              <a:t>230</a:t>
            </a:fld>
            <a:endParaRPr lang="en-US"/>
          </a:p>
        </p:txBody>
      </p:sp>
      <p:sp>
        <p:nvSpPr>
          <p:cNvPr id="5" name="Footer Placeholder 4"/>
          <p:cNvSpPr>
            <a:spLocks noGrp="1"/>
          </p:cNvSpPr>
          <p:nvPr>
            <p:ph type="ftr" sz="quarter" idx="11"/>
          </p:nvPr>
        </p:nvSpPr>
        <p:spPr/>
        <p:txBody>
          <a:bodyPr/>
          <a:lstStyle/>
          <a:p>
            <a:r>
              <a:rPr lang="en-US" smtClean="0"/>
              <a:t>EDITED BY SAMWEL K.Y</a:t>
            </a:r>
            <a:endParaRPr lang="en-US"/>
          </a:p>
        </p:txBody>
      </p:sp>
      <p:sp>
        <p:nvSpPr>
          <p:cNvPr id="6" name="Date Placeholder 5"/>
          <p:cNvSpPr>
            <a:spLocks noGrp="1"/>
          </p:cNvSpPr>
          <p:nvPr>
            <p:ph type="dt" sz="half" idx="10"/>
          </p:nvPr>
        </p:nvSpPr>
        <p:spPr/>
        <p:txBody>
          <a:bodyPr/>
          <a:lstStyle/>
          <a:p>
            <a:fld id="{2B6DE8F0-89D0-4A22-A56F-F6BFF9C4B0D3}"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2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3" name="Title 1"/>
          <p:cNvSpPr>
            <a:spLocks noGrp="1"/>
          </p:cNvSpPr>
          <p:nvPr>
            <p:ph type="title"/>
          </p:nvPr>
        </p:nvSpPr>
        <p:spPr/>
        <p:txBody>
          <a:bodyPr/>
          <a:lstStyle/>
          <a:p>
            <a:r>
              <a:rPr lang="en-US" b="1" dirty="0" smtClean="0"/>
              <a:t>Advantages of Rating Scales</a:t>
            </a:r>
            <a:endParaRPr lang="en-US" dirty="0" smtClean="0"/>
          </a:p>
        </p:txBody>
      </p:sp>
      <p:sp>
        <p:nvSpPr>
          <p:cNvPr id="125954" name="Content Placeholder 2"/>
          <p:cNvSpPr>
            <a:spLocks noGrp="1"/>
          </p:cNvSpPr>
          <p:nvPr>
            <p:ph idx="1"/>
          </p:nvPr>
        </p:nvSpPr>
        <p:spPr/>
        <p:txBody>
          <a:bodyPr/>
          <a:lstStyle/>
          <a:p>
            <a:r>
              <a:rPr lang="en-US" dirty="0" smtClean="0"/>
              <a:t>They can be done easily and quickly</a:t>
            </a:r>
          </a:p>
          <a:p>
            <a:r>
              <a:rPr lang="en-US" dirty="0" smtClean="0"/>
              <a:t>They confirm teachers’ judgment about students </a:t>
            </a:r>
          </a:p>
        </p:txBody>
      </p:sp>
      <p:sp>
        <p:nvSpPr>
          <p:cNvPr id="4" name="Slide Number Placeholder 3"/>
          <p:cNvSpPr>
            <a:spLocks noGrp="1"/>
          </p:cNvSpPr>
          <p:nvPr>
            <p:ph type="sldNum" sz="quarter" idx="12"/>
          </p:nvPr>
        </p:nvSpPr>
        <p:spPr/>
        <p:txBody>
          <a:bodyPr/>
          <a:lstStyle/>
          <a:p>
            <a:fld id="{6844D71D-ABA2-47E9-9CAF-EC0BD211F77F}" type="slidenum">
              <a:rPr lang="en-US" smtClean="0"/>
              <a:pPr/>
              <a:t>231</a:t>
            </a:fld>
            <a:endParaRPr lang="en-US"/>
          </a:p>
        </p:txBody>
      </p:sp>
      <p:sp>
        <p:nvSpPr>
          <p:cNvPr id="5" name="Footer Placeholder 4"/>
          <p:cNvSpPr>
            <a:spLocks noGrp="1"/>
          </p:cNvSpPr>
          <p:nvPr>
            <p:ph type="ftr" sz="quarter" idx="11"/>
          </p:nvPr>
        </p:nvSpPr>
        <p:spPr/>
        <p:txBody>
          <a:bodyPr/>
          <a:lstStyle/>
          <a:p>
            <a:r>
              <a:rPr lang="en-US" smtClean="0"/>
              <a:t>EDITED BY SAMWEL K.Y</a:t>
            </a:r>
            <a:endParaRPr lang="en-US"/>
          </a:p>
        </p:txBody>
      </p:sp>
      <p:sp>
        <p:nvSpPr>
          <p:cNvPr id="6" name="Date Placeholder 5"/>
          <p:cNvSpPr>
            <a:spLocks noGrp="1"/>
          </p:cNvSpPr>
          <p:nvPr>
            <p:ph type="dt" sz="half" idx="10"/>
          </p:nvPr>
        </p:nvSpPr>
        <p:spPr/>
        <p:txBody>
          <a:bodyPr/>
          <a:lstStyle/>
          <a:p>
            <a:fld id="{C58B8A21-2EBB-406E-8677-D7D0B0F3D29D}"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2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7" name="Title 1"/>
          <p:cNvSpPr>
            <a:spLocks noGrp="1"/>
          </p:cNvSpPr>
          <p:nvPr>
            <p:ph type="title"/>
          </p:nvPr>
        </p:nvSpPr>
        <p:spPr/>
        <p:txBody>
          <a:bodyPr/>
          <a:lstStyle/>
          <a:p>
            <a:r>
              <a:rPr lang="en-US" b="1" dirty="0" smtClean="0"/>
              <a:t>Disadvantages of Rating Scales</a:t>
            </a:r>
            <a:endParaRPr lang="en-US" dirty="0" smtClean="0"/>
          </a:p>
        </p:txBody>
      </p:sp>
      <p:sp>
        <p:nvSpPr>
          <p:cNvPr id="126978" name="Content Placeholder 2"/>
          <p:cNvSpPr>
            <a:spLocks noGrp="1"/>
          </p:cNvSpPr>
          <p:nvPr>
            <p:ph idx="1"/>
          </p:nvPr>
        </p:nvSpPr>
        <p:spPr/>
        <p:txBody>
          <a:bodyPr/>
          <a:lstStyle/>
          <a:p>
            <a:r>
              <a:rPr lang="en-US" dirty="0" smtClean="0"/>
              <a:t>They provide teachers with no new information. They make explicit the teacher’s judgment already held</a:t>
            </a:r>
          </a:p>
          <a:p>
            <a:r>
              <a:rPr lang="en-US" dirty="0" smtClean="0"/>
              <a:t>They are difficult to compile and to use other than specific skills and competencies</a:t>
            </a:r>
          </a:p>
        </p:txBody>
      </p:sp>
      <p:sp>
        <p:nvSpPr>
          <p:cNvPr id="4" name="Slide Number Placeholder 3"/>
          <p:cNvSpPr>
            <a:spLocks noGrp="1"/>
          </p:cNvSpPr>
          <p:nvPr>
            <p:ph type="sldNum" sz="quarter" idx="12"/>
          </p:nvPr>
        </p:nvSpPr>
        <p:spPr/>
        <p:txBody>
          <a:bodyPr/>
          <a:lstStyle/>
          <a:p>
            <a:fld id="{6844D71D-ABA2-47E9-9CAF-EC0BD211F77F}" type="slidenum">
              <a:rPr lang="en-US" smtClean="0"/>
              <a:pPr/>
              <a:t>232</a:t>
            </a:fld>
            <a:endParaRPr lang="en-US"/>
          </a:p>
        </p:txBody>
      </p:sp>
      <p:sp>
        <p:nvSpPr>
          <p:cNvPr id="5" name="Footer Placeholder 4"/>
          <p:cNvSpPr>
            <a:spLocks noGrp="1"/>
          </p:cNvSpPr>
          <p:nvPr>
            <p:ph type="ftr" sz="quarter" idx="11"/>
          </p:nvPr>
        </p:nvSpPr>
        <p:spPr/>
        <p:txBody>
          <a:bodyPr/>
          <a:lstStyle/>
          <a:p>
            <a:r>
              <a:rPr lang="en-US" smtClean="0"/>
              <a:t>EDITED BY SAMWEL K.Y</a:t>
            </a:r>
            <a:endParaRPr lang="en-US"/>
          </a:p>
        </p:txBody>
      </p:sp>
      <p:sp>
        <p:nvSpPr>
          <p:cNvPr id="6" name="Date Placeholder 5"/>
          <p:cNvSpPr>
            <a:spLocks noGrp="1"/>
          </p:cNvSpPr>
          <p:nvPr>
            <p:ph type="dt" sz="half" idx="10"/>
          </p:nvPr>
        </p:nvSpPr>
        <p:spPr/>
        <p:txBody>
          <a:bodyPr/>
          <a:lstStyle/>
          <a:p>
            <a:fld id="{27C9791F-D132-4356-B9B1-F3D880F19711}"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2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1" name="Title 1"/>
          <p:cNvSpPr>
            <a:spLocks noGrp="1"/>
          </p:cNvSpPr>
          <p:nvPr>
            <p:ph type="title"/>
          </p:nvPr>
        </p:nvSpPr>
        <p:spPr/>
        <p:txBody>
          <a:bodyPr/>
          <a:lstStyle/>
          <a:p>
            <a:r>
              <a:rPr lang="en-US" b="1" dirty="0" smtClean="0"/>
              <a:t>Curriculum Evaluation Models</a:t>
            </a:r>
          </a:p>
        </p:txBody>
      </p:sp>
      <p:sp>
        <p:nvSpPr>
          <p:cNvPr id="128002" name="Content Placeholder 2"/>
          <p:cNvSpPr>
            <a:spLocks noGrp="1"/>
          </p:cNvSpPr>
          <p:nvPr>
            <p:ph idx="1"/>
          </p:nvPr>
        </p:nvSpPr>
        <p:spPr/>
        <p:txBody>
          <a:bodyPr/>
          <a:lstStyle/>
          <a:p>
            <a:pPr algn="just"/>
            <a:r>
              <a:rPr lang="en-US" dirty="0" smtClean="0"/>
              <a:t>Are general outline that describe how curriculum evaluation can be conducted</a:t>
            </a:r>
          </a:p>
          <a:p>
            <a:pPr algn="just">
              <a:buFont typeface="Arial" charset="0"/>
              <a:buNone/>
            </a:pPr>
            <a:endParaRPr lang="en-US" dirty="0" smtClean="0"/>
          </a:p>
          <a:p>
            <a:pPr algn="just"/>
            <a:r>
              <a:rPr lang="en-US" dirty="0" smtClean="0"/>
              <a:t>They provide a conceptual framework for designing a particular evaluation depending on the purpose of the evaluation</a:t>
            </a:r>
          </a:p>
          <a:p>
            <a:pPr algn="just"/>
            <a:endParaRPr lang="en-US" dirty="0" smtClean="0"/>
          </a:p>
          <a:p>
            <a:endParaRPr lang="en-US" dirty="0" smtClean="0"/>
          </a:p>
        </p:txBody>
      </p:sp>
      <p:sp>
        <p:nvSpPr>
          <p:cNvPr id="4" name="Slide Number Placeholder 3"/>
          <p:cNvSpPr>
            <a:spLocks noGrp="1"/>
          </p:cNvSpPr>
          <p:nvPr>
            <p:ph type="sldNum" sz="quarter" idx="12"/>
          </p:nvPr>
        </p:nvSpPr>
        <p:spPr/>
        <p:txBody>
          <a:bodyPr/>
          <a:lstStyle/>
          <a:p>
            <a:fld id="{6844D71D-ABA2-47E9-9CAF-EC0BD211F77F}" type="slidenum">
              <a:rPr lang="en-US" smtClean="0"/>
              <a:pPr/>
              <a:t>233</a:t>
            </a:fld>
            <a:endParaRPr lang="en-US"/>
          </a:p>
        </p:txBody>
      </p:sp>
      <p:sp>
        <p:nvSpPr>
          <p:cNvPr id="5" name="Footer Placeholder 4"/>
          <p:cNvSpPr>
            <a:spLocks noGrp="1"/>
          </p:cNvSpPr>
          <p:nvPr>
            <p:ph type="ftr" sz="quarter" idx="11"/>
          </p:nvPr>
        </p:nvSpPr>
        <p:spPr/>
        <p:txBody>
          <a:bodyPr/>
          <a:lstStyle/>
          <a:p>
            <a:r>
              <a:rPr lang="en-US" smtClean="0"/>
              <a:t>EDITED BY SAMWEL K.Y</a:t>
            </a:r>
            <a:endParaRPr lang="en-US"/>
          </a:p>
        </p:txBody>
      </p:sp>
      <p:sp>
        <p:nvSpPr>
          <p:cNvPr id="6" name="Date Placeholder 5"/>
          <p:cNvSpPr>
            <a:spLocks noGrp="1"/>
          </p:cNvSpPr>
          <p:nvPr>
            <p:ph type="dt" sz="half" idx="10"/>
          </p:nvPr>
        </p:nvSpPr>
        <p:spPr/>
        <p:txBody>
          <a:bodyPr/>
          <a:lstStyle/>
          <a:p>
            <a:fld id="{2677170A-70FA-4C1A-AC6C-496EB86676F9}"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2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5" name="Title 1"/>
          <p:cNvSpPr>
            <a:spLocks noGrp="1"/>
          </p:cNvSpPr>
          <p:nvPr>
            <p:ph type="title"/>
          </p:nvPr>
        </p:nvSpPr>
        <p:spPr>
          <a:xfrm>
            <a:off x="533400" y="0"/>
            <a:ext cx="8229600" cy="1020762"/>
          </a:xfrm>
        </p:spPr>
        <p:txBody>
          <a:bodyPr/>
          <a:lstStyle/>
          <a:p>
            <a:pPr algn="l"/>
            <a:r>
              <a:rPr lang="en-US" b="1" dirty="0" smtClean="0"/>
              <a:t>Evaluation models …</a:t>
            </a:r>
          </a:p>
        </p:txBody>
      </p:sp>
      <p:sp>
        <p:nvSpPr>
          <p:cNvPr id="129026" name="Content Placeholder 2"/>
          <p:cNvSpPr>
            <a:spLocks noGrp="1"/>
          </p:cNvSpPr>
          <p:nvPr>
            <p:ph idx="1"/>
          </p:nvPr>
        </p:nvSpPr>
        <p:spPr>
          <a:xfrm>
            <a:off x="457200" y="1447800"/>
            <a:ext cx="8229600" cy="5105400"/>
          </a:xfrm>
        </p:spPr>
        <p:txBody>
          <a:bodyPr/>
          <a:lstStyle/>
          <a:p>
            <a:pPr algn="just"/>
            <a:r>
              <a:rPr lang="en-US" dirty="0" smtClean="0"/>
              <a:t>There are many evaluation models that have been developed to describe the curriculum evaluation process. The following are few selected models that have withstood test of time.</a:t>
            </a:r>
          </a:p>
          <a:p>
            <a:pPr algn="just"/>
            <a:r>
              <a:rPr lang="en-US" dirty="0" smtClean="0"/>
              <a:t>Some models are conceptual, some are procedural-show how to perform a task and some are mathematical-describe the relationship between various elements of a process or situation</a:t>
            </a:r>
          </a:p>
        </p:txBody>
      </p:sp>
      <p:sp>
        <p:nvSpPr>
          <p:cNvPr id="4" name="Slide Number Placeholder 3"/>
          <p:cNvSpPr>
            <a:spLocks noGrp="1"/>
          </p:cNvSpPr>
          <p:nvPr>
            <p:ph type="sldNum" sz="quarter" idx="12"/>
          </p:nvPr>
        </p:nvSpPr>
        <p:spPr/>
        <p:txBody>
          <a:bodyPr/>
          <a:lstStyle/>
          <a:p>
            <a:fld id="{6844D71D-ABA2-47E9-9CAF-EC0BD211F77F}" type="slidenum">
              <a:rPr lang="en-US" smtClean="0"/>
              <a:pPr/>
              <a:t>234</a:t>
            </a:fld>
            <a:endParaRPr lang="en-US"/>
          </a:p>
        </p:txBody>
      </p:sp>
      <p:sp>
        <p:nvSpPr>
          <p:cNvPr id="5" name="Footer Placeholder 4"/>
          <p:cNvSpPr>
            <a:spLocks noGrp="1"/>
          </p:cNvSpPr>
          <p:nvPr>
            <p:ph type="ftr" sz="quarter" idx="11"/>
          </p:nvPr>
        </p:nvSpPr>
        <p:spPr/>
        <p:txBody>
          <a:bodyPr/>
          <a:lstStyle/>
          <a:p>
            <a:r>
              <a:rPr lang="en-US" smtClean="0"/>
              <a:t>EDITED BY SAMWEL K.Y</a:t>
            </a:r>
            <a:endParaRPr lang="en-US"/>
          </a:p>
        </p:txBody>
      </p:sp>
      <p:sp>
        <p:nvSpPr>
          <p:cNvPr id="6" name="Date Placeholder 5"/>
          <p:cNvSpPr>
            <a:spLocks noGrp="1"/>
          </p:cNvSpPr>
          <p:nvPr>
            <p:ph type="dt" sz="half" idx="10"/>
          </p:nvPr>
        </p:nvSpPr>
        <p:spPr/>
        <p:txBody>
          <a:bodyPr/>
          <a:lstStyle/>
          <a:p>
            <a:fld id="{34B71755-5DD4-4430-BBF2-C19F7B7F20CD}"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2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49" name="Title 1"/>
          <p:cNvSpPr>
            <a:spLocks noGrp="1"/>
          </p:cNvSpPr>
          <p:nvPr>
            <p:ph type="title"/>
          </p:nvPr>
        </p:nvSpPr>
        <p:spPr>
          <a:xfrm>
            <a:off x="304800" y="0"/>
            <a:ext cx="8610600" cy="1143000"/>
          </a:xfrm>
        </p:spPr>
        <p:txBody>
          <a:bodyPr/>
          <a:lstStyle/>
          <a:p>
            <a:r>
              <a:rPr lang="en-US" b="1" dirty="0" smtClean="0"/>
              <a:t>1.Objective (Goal attainment)model</a:t>
            </a:r>
          </a:p>
        </p:txBody>
      </p:sp>
      <p:sp>
        <p:nvSpPr>
          <p:cNvPr id="3" name="Content Placeholder 2"/>
          <p:cNvSpPr>
            <a:spLocks noGrp="1"/>
          </p:cNvSpPr>
          <p:nvPr>
            <p:ph idx="1"/>
          </p:nvPr>
        </p:nvSpPr>
        <p:spPr>
          <a:xfrm>
            <a:off x="228600" y="1600200"/>
            <a:ext cx="8686800" cy="4953000"/>
          </a:xfrm>
        </p:spPr>
        <p:txBody>
          <a:bodyPr rtlCol="0">
            <a:normAutofit/>
          </a:bodyPr>
          <a:lstStyle/>
          <a:p>
            <a:pPr algn="just" fontAlgn="auto">
              <a:spcAft>
                <a:spcPts val="0"/>
              </a:spcAft>
              <a:buFont typeface="Arial" pitchFamily="34" charset="0"/>
              <a:buChar char="•"/>
              <a:defRPr/>
            </a:pPr>
            <a:r>
              <a:rPr lang="en-US" dirty="0" smtClean="0"/>
              <a:t>It was developed by Ralph Tyler from his curriculum model put forward in 1949</a:t>
            </a:r>
          </a:p>
          <a:p>
            <a:pPr algn="just" fontAlgn="auto">
              <a:spcAft>
                <a:spcPts val="0"/>
              </a:spcAft>
              <a:buFont typeface="Arial" pitchFamily="34" charset="0"/>
              <a:buChar char="•"/>
              <a:defRPr/>
            </a:pPr>
            <a:r>
              <a:rPr lang="en-US" dirty="0" smtClean="0"/>
              <a:t>Developed his ideas on the </a:t>
            </a:r>
            <a:r>
              <a:rPr lang="en-US" dirty="0" smtClean="0">
                <a:solidFill>
                  <a:srgbClr val="FF0000"/>
                </a:solidFill>
              </a:rPr>
              <a:t>need to formulate objectives in terms of students’ behavior </a:t>
            </a:r>
          </a:p>
          <a:p>
            <a:pPr algn="just" fontAlgn="auto">
              <a:spcAft>
                <a:spcPts val="0"/>
              </a:spcAft>
              <a:buFont typeface="Arial" pitchFamily="34" charset="0"/>
              <a:buChar char="•"/>
              <a:defRPr/>
            </a:pPr>
            <a:r>
              <a:rPr lang="en-US" dirty="0" smtClean="0"/>
              <a:t>The model involves careful formulation of educational goals, transforming them into instructional objectives. Assessment of students is undertaken at the end of instructional programme based on formulated objectives to check the extent objectives have been achieved</a:t>
            </a:r>
            <a:endParaRPr lang="en-US" dirty="0"/>
          </a:p>
        </p:txBody>
      </p:sp>
      <p:sp>
        <p:nvSpPr>
          <p:cNvPr id="4" name="Slide Number Placeholder 3"/>
          <p:cNvSpPr>
            <a:spLocks noGrp="1"/>
          </p:cNvSpPr>
          <p:nvPr>
            <p:ph type="sldNum" sz="quarter" idx="12"/>
          </p:nvPr>
        </p:nvSpPr>
        <p:spPr/>
        <p:txBody>
          <a:bodyPr/>
          <a:lstStyle/>
          <a:p>
            <a:fld id="{6844D71D-ABA2-47E9-9CAF-EC0BD211F77F}" type="slidenum">
              <a:rPr lang="en-US" smtClean="0"/>
              <a:pPr/>
              <a:t>235</a:t>
            </a:fld>
            <a:endParaRPr lang="en-US"/>
          </a:p>
        </p:txBody>
      </p:sp>
      <p:sp>
        <p:nvSpPr>
          <p:cNvPr id="5" name="Footer Placeholder 4"/>
          <p:cNvSpPr>
            <a:spLocks noGrp="1"/>
          </p:cNvSpPr>
          <p:nvPr>
            <p:ph type="ftr" sz="quarter" idx="11"/>
          </p:nvPr>
        </p:nvSpPr>
        <p:spPr/>
        <p:txBody>
          <a:bodyPr/>
          <a:lstStyle/>
          <a:p>
            <a:r>
              <a:rPr lang="en-US" smtClean="0"/>
              <a:t>EDITED BY SAMWEL K.Y</a:t>
            </a:r>
            <a:endParaRPr lang="en-US"/>
          </a:p>
        </p:txBody>
      </p:sp>
      <p:sp>
        <p:nvSpPr>
          <p:cNvPr id="6" name="Date Placeholder 5"/>
          <p:cNvSpPr>
            <a:spLocks noGrp="1"/>
          </p:cNvSpPr>
          <p:nvPr>
            <p:ph type="dt" sz="half" idx="10"/>
          </p:nvPr>
        </p:nvSpPr>
        <p:spPr/>
        <p:txBody>
          <a:bodyPr/>
          <a:lstStyle/>
          <a:p>
            <a:fld id="{E52C789F-BE21-4FF4-A7C2-010AE6AED20D}"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2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228600"/>
            <a:ext cx="8686800" cy="6324600"/>
          </a:xfrm>
        </p:spPr>
        <p:txBody>
          <a:bodyPr rtlCol="0">
            <a:normAutofit/>
          </a:bodyPr>
          <a:lstStyle/>
          <a:p>
            <a:pPr algn="ctr" fontAlgn="auto">
              <a:spcAft>
                <a:spcPts val="0"/>
              </a:spcAft>
              <a:buFont typeface="Arial" pitchFamily="34" charset="0"/>
              <a:buNone/>
              <a:defRPr/>
            </a:pPr>
            <a:r>
              <a:rPr lang="en-US" b="1" dirty="0" smtClean="0"/>
              <a:t>Objectives</a:t>
            </a:r>
          </a:p>
          <a:p>
            <a:pPr algn="ctr" fontAlgn="auto">
              <a:spcAft>
                <a:spcPts val="0"/>
              </a:spcAft>
              <a:buFont typeface="Arial" pitchFamily="34" charset="0"/>
              <a:buNone/>
              <a:defRPr/>
            </a:pPr>
            <a:endParaRPr lang="en-US" dirty="0" smtClean="0"/>
          </a:p>
          <a:p>
            <a:pPr algn="ctr" fontAlgn="auto">
              <a:spcAft>
                <a:spcPts val="0"/>
              </a:spcAft>
              <a:buFont typeface="Arial" pitchFamily="34" charset="0"/>
              <a:buNone/>
              <a:defRPr/>
            </a:pPr>
            <a:r>
              <a:rPr lang="en-US" b="1" dirty="0" smtClean="0"/>
              <a:t>Learning situations</a:t>
            </a:r>
          </a:p>
          <a:p>
            <a:pPr algn="ctr" fontAlgn="auto">
              <a:spcAft>
                <a:spcPts val="0"/>
              </a:spcAft>
              <a:buFont typeface="Arial" pitchFamily="34" charset="0"/>
              <a:buNone/>
              <a:defRPr/>
            </a:pPr>
            <a:r>
              <a:rPr lang="en-US" dirty="0" smtClean="0"/>
              <a:t>(that enable students to express behavior stipulated in objectives)</a:t>
            </a:r>
          </a:p>
          <a:p>
            <a:pPr algn="ctr" fontAlgn="auto">
              <a:spcAft>
                <a:spcPts val="0"/>
              </a:spcAft>
              <a:buFont typeface="Arial" pitchFamily="34" charset="0"/>
              <a:buNone/>
              <a:defRPr/>
            </a:pPr>
            <a:endParaRPr lang="en-US" b="1" dirty="0" smtClean="0"/>
          </a:p>
          <a:p>
            <a:pPr algn="ctr" fontAlgn="auto">
              <a:spcAft>
                <a:spcPts val="0"/>
              </a:spcAft>
              <a:buFont typeface="Arial" pitchFamily="34" charset="0"/>
              <a:buNone/>
              <a:defRPr/>
            </a:pPr>
            <a:endParaRPr lang="en-US" b="1" dirty="0" smtClean="0"/>
          </a:p>
          <a:p>
            <a:pPr algn="ctr" fontAlgn="auto">
              <a:spcAft>
                <a:spcPts val="0"/>
              </a:spcAft>
              <a:buFont typeface="Arial" pitchFamily="34" charset="0"/>
              <a:buNone/>
              <a:defRPr/>
            </a:pPr>
            <a:r>
              <a:rPr lang="en-US" b="1" dirty="0" smtClean="0"/>
              <a:t>Instruments and tests</a:t>
            </a:r>
          </a:p>
          <a:p>
            <a:pPr algn="ctr" fontAlgn="auto">
              <a:spcAft>
                <a:spcPts val="0"/>
              </a:spcAft>
              <a:buFont typeface="Arial" pitchFamily="34" charset="0"/>
              <a:buNone/>
              <a:defRPr/>
            </a:pPr>
            <a:r>
              <a:rPr lang="en-US" dirty="0" smtClean="0"/>
              <a:t>(formal and informal)</a:t>
            </a:r>
          </a:p>
          <a:p>
            <a:pPr algn="ctr" fontAlgn="auto">
              <a:spcAft>
                <a:spcPts val="0"/>
              </a:spcAft>
              <a:buFont typeface="Arial" pitchFamily="34" charset="0"/>
              <a:buNone/>
              <a:defRPr/>
            </a:pPr>
            <a:endParaRPr lang="en-US" dirty="0" smtClean="0"/>
          </a:p>
          <a:p>
            <a:pPr algn="ctr" fontAlgn="auto">
              <a:spcAft>
                <a:spcPts val="0"/>
              </a:spcAft>
              <a:buFont typeface="Arial" pitchFamily="34" charset="0"/>
              <a:buNone/>
              <a:defRPr/>
            </a:pPr>
            <a:r>
              <a:rPr lang="en-US" b="1" dirty="0" smtClean="0"/>
              <a:t>Information</a:t>
            </a:r>
          </a:p>
          <a:p>
            <a:pPr algn="ctr" fontAlgn="auto">
              <a:spcAft>
                <a:spcPts val="0"/>
              </a:spcAft>
              <a:buFont typeface="Arial" pitchFamily="34" charset="0"/>
              <a:buNone/>
              <a:defRPr/>
            </a:pPr>
            <a:r>
              <a:rPr lang="en-US" dirty="0" smtClean="0"/>
              <a:t>(examined to see which objectives have been attained by students)</a:t>
            </a:r>
          </a:p>
          <a:p>
            <a:pPr algn="ctr" fontAlgn="auto">
              <a:spcAft>
                <a:spcPts val="0"/>
              </a:spcAft>
              <a:buFont typeface="Arial" pitchFamily="34" charset="0"/>
              <a:buNone/>
              <a:defRPr/>
            </a:pPr>
            <a:endParaRPr lang="en-US" dirty="0" smtClean="0"/>
          </a:p>
          <a:p>
            <a:pPr algn="just" fontAlgn="auto">
              <a:spcAft>
                <a:spcPts val="0"/>
              </a:spcAft>
              <a:buFont typeface="Arial" pitchFamily="34" charset="0"/>
              <a:buNone/>
              <a:defRPr/>
            </a:pPr>
            <a:endParaRPr lang="en-US" dirty="0"/>
          </a:p>
        </p:txBody>
      </p:sp>
      <p:cxnSp>
        <p:nvCxnSpPr>
          <p:cNvPr id="5" name="Straight Arrow Connector 4"/>
          <p:cNvCxnSpPr/>
          <p:nvPr/>
        </p:nvCxnSpPr>
        <p:spPr>
          <a:xfrm rot="5400000">
            <a:off x="4306094" y="799306"/>
            <a:ext cx="53340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rot="5400000">
            <a:off x="4229894" y="2856706"/>
            <a:ext cx="68580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rot="5400000">
            <a:off x="4306094" y="4533106"/>
            <a:ext cx="68580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6" name="Slide Number Placeholder 5"/>
          <p:cNvSpPr>
            <a:spLocks noGrp="1"/>
          </p:cNvSpPr>
          <p:nvPr>
            <p:ph type="sldNum" sz="quarter" idx="12"/>
          </p:nvPr>
        </p:nvSpPr>
        <p:spPr/>
        <p:txBody>
          <a:bodyPr/>
          <a:lstStyle/>
          <a:p>
            <a:fld id="{6844D71D-ABA2-47E9-9CAF-EC0BD211F77F}" type="slidenum">
              <a:rPr lang="en-US" smtClean="0"/>
              <a:pPr/>
              <a:t>236</a:t>
            </a:fld>
            <a:endParaRPr lang="en-US"/>
          </a:p>
        </p:txBody>
      </p:sp>
      <p:sp>
        <p:nvSpPr>
          <p:cNvPr id="7" name="Footer Placeholder 6"/>
          <p:cNvSpPr>
            <a:spLocks noGrp="1"/>
          </p:cNvSpPr>
          <p:nvPr>
            <p:ph type="ftr" sz="quarter" idx="11"/>
          </p:nvPr>
        </p:nvSpPr>
        <p:spPr/>
        <p:txBody>
          <a:bodyPr/>
          <a:lstStyle/>
          <a:p>
            <a:r>
              <a:rPr lang="en-US" smtClean="0"/>
              <a:t>EDITED BY SAMWEL K.Y</a:t>
            </a:r>
            <a:endParaRPr lang="en-US"/>
          </a:p>
        </p:txBody>
      </p:sp>
      <p:sp>
        <p:nvSpPr>
          <p:cNvPr id="9" name="Date Placeholder 8"/>
          <p:cNvSpPr>
            <a:spLocks noGrp="1"/>
          </p:cNvSpPr>
          <p:nvPr>
            <p:ph type="dt" sz="half" idx="10"/>
          </p:nvPr>
        </p:nvSpPr>
        <p:spPr/>
        <p:txBody>
          <a:bodyPr/>
          <a:lstStyle/>
          <a:p>
            <a:fld id="{E0B46A1E-1E32-42D9-AFFE-02449F5DF70F}"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2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1" name="Title 1"/>
          <p:cNvSpPr>
            <a:spLocks noGrp="1"/>
          </p:cNvSpPr>
          <p:nvPr>
            <p:ph type="title"/>
          </p:nvPr>
        </p:nvSpPr>
        <p:spPr>
          <a:xfrm>
            <a:off x="457200" y="0"/>
            <a:ext cx="8229600" cy="944562"/>
          </a:xfrm>
        </p:spPr>
        <p:txBody>
          <a:bodyPr/>
          <a:lstStyle/>
          <a:p>
            <a:r>
              <a:rPr lang="en-US" b="1" dirty="0" smtClean="0"/>
              <a:t>Criticisms to objective model</a:t>
            </a:r>
          </a:p>
        </p:txBody>
      </p:sp>
      <p:sp>
        <p:nvSpPr>
          <p:cNvPr id="133122" name="Content Placeholder 2"/>
          <p:cNvSpPr>
            <a:spLocks noGrp="1"/>
          </p:cNvSpPr>
          <p:nvPr>
            <p:ph idx="1"/>
          </p:nvPr>
        </p:nvSpPr>
        <p:spPr>
          <a:xfrm>
            <a:off x="457200" y="1371600"/>
            <a:ext cx="8229600" cy="5105400"/>
          </a:xfrm>
        </p:spPr>
        <p:txBody>
          <a:bodyPr/>
          <a:lstStyle/>
          <a:p>
            <a:pPr algn="just"/>
            <a:endParaRPr lang="en-US" dirty="0" smtClean="0"/>
          </a:p>
          <a:p>
            <a:pPr algn="just"/>
            <a:r>
              <a:rPr lang="en-US" dirty="0" smtClean="0"/>
              <a:t>It checks on the attainment of stated objectives without considering the contribution of other elements which together constitute the curriculum</a:t>
            </a:r>
          </a:p>
          <a:p>
            <a:pPr algn="just"/>
            <a:r>
              <a:rPr lang="en-US" dirty="0" smtClean="0"/>
              <a:t>The model has been criticized for its linearity</a:t>
            </a:r>
          </a:p>
          <a:p>
            <a:pPr algn="just"/>
            <a:r>
              <a:rPr lang="en-US" dirty="0" smtClean="0"/>
              <a:t>The model does not enable an evaluator(whether classroom teacher or an external evaluator) to make judgment about the objectives</a:t>
            </a:r>
          </a:p>
        </p:txBody>
      </p:sp>
      <p:sp>
        <p:nvSpPr>
          <p:cNvPr id="4" name="Slide Number Placeholder 3"/>
          <p:cNvSpPr>
            <a:spLocks noGrp="1"/>
          </p:cNvSpPr>
          <p:nvPr>
            <p:ph type="sldNum" sz="quarter" idx="12"/>
          </p:nvPr>
        </p:nvSpPr>
        <p:spPr/>
        <p:txBody>
          <a:bodyPr/>
          <a:lstStyle/>
          <a:p>
            <a:fld id="{6844D71D-ABA2-47E9-9CAF-EC0BD211F77F}" type="slidenum">
              <a:rPr lang="en-US" smtClean="0"/>
              <a:pPr/>
              <a:t>237</a:t>
            </a:fld>
            <a:endParaRPr lang="en-US"/>
          </a:p>
        </p:txBody>
      </p:sp>
      <p:sp>
        <p:nvSpPr>
          <p:cNvPr id="5" name="Footer Placeholder 4"/>
          <p:cNvSpPr>
            <a:spLocks noGrp="1"/>
          </p:cNvSpPr>
          <p:nvPr>
            <p:ph type="ftr" sz="quarter" idx="11"/>
          </p:nvPr>
        </p:nvSpPr>
        <p:spPr/>
        <p:txBody>
          <a:bodyPr/>
          <a:lstStyle/>
          <a:p>
            <a:r>
              <a:rPr lang="en-US" smtClean="0"/>
              <a:t>EDITED BY SAMWEL K.Y</a:t>
            </a:r>
            <a:endParaRPr lang="en-US"/>
          </a:p>
        </p:txBody>
      </p:sp>
      <p:sp>
        <p:nvSpPr>
          <p:cNvPr id="6" name="Date Placeholder 5"/>
          <p:cNvSpPr>
            <a:spLocks noGrp="1"/>
          </p:cNvSpPr>
          <p:nvPr>
            <p:ph type="dt" sz="half" idx="10"/>
          </p:nvPr>
        </p:nvSpPr>
        <p:spPr/>
        <p:txBody>
          <a:bodyPr/>
          <a:lstStyle/>
          <a:p>
            <a:fld id="{7EE3079B-ED26-4489-BFD0-FC8D5324B04F}"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2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5" name="Title 1"/>
          <p:cNvSpPr>
            <a:spLocks noGrp="1"/>
          </p:cNvSpPr>
          <p:nvPr>
            <p:ph type="title"/>
          </p:nvPr>
        </p:nvSpPr>
        <p:spPr/>
        <p:txBody>
          <a:bodyPr/>
          <a:lstStyle/>
          <a:p>
            <a:r>
              <a:rPr lang="en-US" b="1" dirty="0" smtClean="0"/>
              <a:t>2.Cronbach Evaluation Model</a:t>
            </a:r>
          </a:p>
        </p:txBody>
      </p:sp>
      <p:sp>
        <p:nvSpPr>
          <p:cNvPr id="134146" name="Content Placeholder 2"/>
          <p:cNvSpPr>
            <a:spLocks noGrp="1"/>
          </p:cNvSpPr>
          <p:nvPr>
            <p:ph idx="1"/>
          </p:nvPr>
        </p:nvSpPr>
        <p:spPr/>
        <p:txBody>
          <a:bodyPr/>
          <a:lstStyle/>
          <a:p>
            <a:r>
              <a:rPr lang="en-US" dirty="0" smtClean="0"/>
              <a:t>It is known as a utility approach developed by Cronbach in 1963</a:t>
            </a:r>
          </a:p>
          <a:p>
            <a:r>
              <a:rPr lang="en-US" dirty="0" smtClean="0"/>
              <a:t>Cronbach was a theorist that doubted the completeness of the Tyler’s objective approach</a:t>
            </a:r>
          </a:p>
          <a:p>
            <a:r>
              <a:rPr lang="en-US" dirty="0" smtClean="0"/>
              <a:t>The model emphasizes on the three types of decisions for which evaluation data may be used</a:t>
            </a:r>
          </a:p>
        </p:txBody>
      </p:sp>
      <p:sp>
        <p:nvSpPr>
          <p:cNvPr id="4" name="Slide Number Placeholder 3"/>
          <p:cNvSpPr>
            <a:spLocks noGrp="1"/>
          </p:cNvSpPr>
          <p:nvPr>
            <p:ph type="sldNum" sz="quarter" idx="12"/>
          </p:nvPr>
        </p:nvSpPr>
        <p:spPr/>
        <p:txBody>
          <a:bodyPr/>
          <a:lstStyle/>
          <a:p>
            <a:fld id="{6844D71D-ABA2-47E9-9CAF-EC0BD211F77F}" type="slidenum">
              <a:rPr lang="en-US" smtClean="0"/>
              <a:pPr/>
              <a:t>238</a:t>
            </a:fld>
            <a:endParaRPr lang="en-US"/>
          </a:p>
        </p:txBody>
      </p:sp>
      <p:sp>
        <p:nvSpPr>
          <p:cNvPr id="5" name="Footer Placeholder 4"/>
          <p:cNvSpPr>
            <a:spLocks noGrp="1"/>
          </p:cNvSpPr>
          <p:nvPr>
            <p:ph type="ftr" sz="quarter" idx="11"/>
          </p:nvPr>
        </p:nvSpPr>
        <p:spPr/>
        <p:txBody>
          <a:bodyPr/>
          <a:lstStyle/>
          <a:p>
            <a:r>
              <a:rPr lang="en-US" smtClean="0"/>
              <a:t>EDITED BY SAMWEL K.Y</a:t>
            </a:r>
            <a:endParaRPr lang="en-US"/>
          </a:p>
        </p:txBody>
      </p:sp>
      <p:sp>
        <p:nvSpPr>
          <p:cNvPr id="6" name="Date Placeholder 5"/>
          <p:cNvSpPr>
            <a:spLocks noGrp="1"/>
          </p:cNvSpPr>
          <p:nvPr>
            <p:ph type="dt" sz="half" idx="10"/>
          </p:nvPr>
        </p:nvSpPr>
        <p:spPr/>
        <p:txBody>
          <a:bodyPr/>
          <a:lstStyle/>
          <a:p>
            <a:fld id="{FD2AD477-DE49-411B-ABF8-8E0481B2F0CD}"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2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69" name="Title 1"/>
          <p:cNvSpPr>
            <a:spLocks noGrp="1"/>
          </p:cNvSpPr>
          <p:nvPr>
            <p:ph type="title"/>
          </p:nvPr>
        </p:nvSpPr>
        <p:spPr/>
        <p:txBody>
          <a:bodyPr/>
          <a:lstStyle/>
          <a:p>
            <a:r>
              <a:rPr lang="en-US" b="1" dirty="0" smtClean="0"/>
              <a:t>Decisions for Evaluation</a:t>
            </a:r>
          </a:p>
        </p:txBody>
      </p:sp>
      <p:sp>
        <p:nvSpPr>
          <p:cNvPr id="135170" name="Content Placeholder 2"/>
          <p:cNvSpPr>
            <a:spLocks noGrp="1"/>
          </p:cNvSpPr>
          <p:nvPr>
            <p:ph idx="1"/>
          </p:nvPr>
        </p:nvSpPr>
        <p:spPr/>
        <p:txBody>
          <a:bodyPr/>
          <a:lstStyle/>
          <a:p>
            <a:pPr marL="571500" indent="-571500">
              <a:buFont typeface="+mj-lt"/>
              <a:buAutoNum type="romanUcPeriod"/>
            </a:pPr>
            <a:r>
              <a:rPr lang="en-US" dirty="0" smtClean="0"/>
              <a:t>What instructional materials and methods are satisfactory and where changes is needed</a:t>
            </a:r>
          </a:p>
          <a:p>
            <a:pPr marL="571500" indent="-571500">
              <a:buFont typeface="+mj-lt"/>
              <a:buAutoNum type="romanUcPeriod"/>
            </a:pPr>
            <a:r>
              <a:rPr lang="en-US" dirty="0" smtClean="0"/>
              <a:t>What are the needs of individual students? Identifying needs of students for planning instruction</a:t>
            </a:r>
          </a:p>
          <a:p>
            <a:pPr marL="571500" indent="-571500">
              <a:buFont typeface="+mj-lt"/>
              <a:buAutoNum type="romanUcPeriod"/>
            </a:pPr>
            <a:r>
              <a:rPr lang="en-US" dirty="0" smtClean="0"/>
              <a:t>How good is the school system and teachers? Evaluating the administration</a:t>
            </a:r>
          </a:p>
        </p:txBody>
      </p:sp>
      <p:sp>
        <p:nvSpPr>
          <p:cNvPr id="4" name="Slide Number Placeholder 3"/>
          <p:cNvSpPr>
            <a:spLocks noGrp="1"/>
          </p:cNvSpPr>
          <p:nvPr>
            <p:ph type="sldNum" sz="quarter" idx="12"/>
          </p:nvPr>
        </p:nvSpPr>
        <p:spPr/>
        <p:txBody>
          <a:bodyPr/>
          <a:lstStyle/>
          <a:p>
            <a:fld id="{6844D71D-ABA2-47E9-9CAF-EC0BD211F77F}" type="slidenum">
              <a:rPr lang="en-US" smtClean="0"/>
              <a:pPr/>
              <a:t>239</a:t>
            </a:fld>
            <a:endParaRPr lang="en-US"/>
          </a:p>
        </p:txBody>
      </p:sp>
      <p:sp>
        <p:nvSpPr>
          <p:cNvPr id="5" name="Footer Placeholder 4"/>
          <p:cNvSpPr>
            <a:spLocks noGrp="1"/>
          </p:cNvSpPr>
          <p:nvPr>
            <p:ph type="ftr" sz="quarter" idx="11"/>
          </p:nvPr>
        </p:nvSpPr>
        <p:spPr/>
        <p:txBody>
          <a:bodyPr/>
          <a:lstStyle/>
          <a:p>
            <a:r>
              <a:rPr lang="en-US" smtClean="0"/>
              <a:t>EDITED BY SAMWEL K.Y</a:t>
            </a:r>
            <a:endParaRPr lang="en-US"/>
          </a:p>
        </p:txBody>
      </p:sp>
      <p:sp>
        <p:nvSpPr>
          <p:cNvPr id="6" name="Date Placeholder 5"/>
          <p:cNvSpPr>
            <a:spLocks noGrp="1"/>
          </p:cNvSpPr>
          <p:nvPr>
            <p:ph type="dt" sz="half" idx="10"/>
          </p:nvPr>
        </p:nvSpPr>
        <p:spPr/>
        <p:txBody>
          <a:bodyPr/>
          <a:lstStyle/>
          <a:p>
            <a:fld id="{700CD47A-0B41-45E0-8E7C-A6223BC8E091}"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2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3" name="Title 1"/>
          <p:cNvSpPr>
            <a:spLocks noGrp="1"/>
          </p:cNvSpPr>
          <p:nvPr>
            <p:ph type="title"/>
          </p:nvPr>
        </p:nvSpPr>
        <p:spPr/>
        <p:txBody>
          <a:bodyPr/>
          <a:lstStyle/>
          <a:p>
            <a:r>
              <a:rPr lang="en-US" b="1" dirty="0" smtClean="0"/>
              <a:t>3.Countenance Evaluation Model</a:t>
            </a:r>
          </a:p>
        </p:txBody>
      </p:sp>
      <p:sp>
        <p:nvSpPr>
          <p:cNvPr id="3" name="Content Placeholder 2"/>
          <p:cNvSpPr>
            <a:spLocks noGrp="1"/>
          </p:cNvSpPr>
          <p:nvPr>
            <p:ph idx="1"/>
          </p:nvPr>
        </p:nvSpPr>
        <p:spPr/>
        <p:txBody>
          <a:bodyPr rtlCol="0">
            <a:normAutofit/>
          </a:bodyPr>
          <a:lstStyle/>
          <a:p>
            <a:pPr algn="just" fontAlgn="auto">
              <a:spcAft>
                <a:spcPts val="0"/>
              </a:spcAft>
              <a:buFont typeface="Arial" pitchFamily="34" charset="0"/>
              <a:buChar char="•"/>
              <a:defRPr/>
            </a:pPr>
            <a:r>
              <a:rPr lang="en-US" dirty="0" smtClean="0"/>
              <a:t>It was developed by </a:t>
            </a:r>
            <a:r>
              <a:rPr lang="en-US" dirty="0" smtClean="0">
                <a:solidFill>
                  <a:srgbClr val="FF0000"/>
                </a:solidFill>
              </a:rPr>
              <a:t>Stakes in 1967 </a:t>
            </a:r>
            <a:r>
              <a:rPr lang="en-US" dirty="0" smtClean="0"/>
              <a:t>and it represent an advance over Tyler’s model.</a:t>
            </a:r>
          </a:p>
          <a:p>
            <a:pPr algn="just" fontAlgn="auto">
              <a:spcAft>
                <a:spcPts val="0"/>
              </a:spcAft>
              <a:buFont typeface="Arial" pitchFamily="34" charset="0"/>
              <a:buChar char="•"/>
              <a:defRPr/>
            </a:pPr>
            <a:r>
              <a:rPr lang="en-US" dirty="0" smtClean="0"/>
              <a:t>Stakes called for expanding the “countenance” (face) of evaluation through greater use of formal methods to obtain data about what is happening in school over and above whether the objectives have been realized</a:t>
            </a:r>
          </a:p>
          <a:p>
            <a:pPr algn="just" fontAlgn="auto">
              <a:spcAft>
                <a:spcPts val="0"/>
              </a:spcAft>
              <a:buFont typeface="Arial" pitchFamily="34" charset="0"/>
              <a:buNone/>
              <a:defRPr/>
            </a:pPr>
            <a:r>
              <a:rPr lang="en-US" dirty="0" smtClean="0"/>
              <a:t>(such as the match between what intended and what is done) </a:t>
            </a:r>
            <a:endParaRPr lang="en-US" dirty="0"/>
          </a:p>
        </p:txBody>
      </p:sp>
      <p:sp>
        <p:nvSpPr>
          <p:cNvPr id="4" name="Slide Number Placeholder 3"/>
          <p:cNvSpPr>
            <a:spLocks noGrp="1"/>
          </p:cNvSpPr>
          <p:nvPr>
            <p:ph type="sldNum" sz="quarter" idx="12"/>
          </p:nvPr>
        </p:nvSpPr>
        <p:spPr/>
        <p:txBody>
          <a:bodyPr/>
          <a:lstStyle/>
          <a:p>
            <a:fld id="{6844D71D-ABA2-47E9-9CAF-EC0BD211F77F}" type="slidenum">
              <a:rPr lang="en-US" smtClean="0"/>
              <a:pPr/>
              <a:t>240</a:t>
            </a:fld>
            <a:endParaRPr lang="en-US"/>
          </a:p>
        </p:txBody>
      </p:sp>
      <p:sp>
        <p:nvSpPr>
          <p:cNvPr id="5" name="Footer Placeholder 4"/>
          <p:cNvSpPr>
            <a:spLocks noGrp="1"/>
          </p:cNvSpPr>
          <p:nvPr>
            <p:ph type="ftr" sz="quarter" idx="11"/>
          </p:nvPr>
        </p:nvSpPr>
        <p:spPr/>
        <p:txBody>
          <a:bodyPr/>
          <a:lstStyle/>
          <a:p>
            <a:r>
              <a:rPr lang="en-US" smtClean="0"/>
              <a:t>EDITED BY SAMWEL K.Y</a:t>
            </a:r>
            <a:endParaRPr lang="en-US"/>
          </a:p>
        </p:txBody>
      </p:sp>
      <p:sp>
        <p:nvSpPr>
          <p:cNvPr id="6" name="Date Placeholder 5"/>
          <p:cNvSpPr>
            <a:spLocks noGrp="1"/>
          </p:cNvSpPr>
          <p:nvPr>
            <p:ph type="dt" sz="half" idx="10"/>
          </p:nvPr>
        </p:nvSpPr>
        <p:spPr/>
        <p:txBody>
          <a:bodyPr/>
          <a:lstStyle/>
          <a:p>
            <a:fld id="{3A6B1767-DC17-43B9-9EF3-31709152F44F}"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2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304800"/>
            <a:ext cx="8686800" cy="6324600"/>
          </a:xfrm>
        </p:spPr>
        <p:txBody>
          <a:bodyPr rtlCol="0">
            <a:noAutofit/>
          </a:bodyPr>
          <a:lstStyle/>
          <a:p>
            <a:pPr algn="just" fontAlgn="auto">
              <a:spcAft>
                <a:spcPts val="0"/>
              </a:spcAft>
              <a:buFont typeface="Arial" pitchFamily="34" charset="0"/>
              <a:buChar char="•"/>
              <a:defRPr/>
            </a:pPr>
            <a:endParaRPr lang="en-US" dirty="0" smtClean="0"/>
          </a:p>
          <a:p>
            <a:pPr algn="just" fontAlgn="auto">
              <a:spcAft>
                <a:spcPts val="0"/>
              </a:spcAft>
              <a:buFont typeface="Arial" pitchFamily="34" charset="0"/>
              <a:buChar char="•"/>
              <a:defRPr/>
            </a:pPr>
            <a:endParaRPr lang="en-US" dirty="0" smtClean="0"/>
          </a:p>
          <a:p>
            <a:pPr algn="just" fontAlgn="auto">
              <a:spcAft>
                <a:spcPts val="0"/>
              </a:spcAft>
              <a:buFont typeface="Arial" pitchFamily="34" charset="0"/>
              <a:buChar char="•"/>
              <a:defRPr/>
            </a:pPr>
            <a:endParaRPr lang="en-US" dirty="0" smtClean="0"/>
          </a:p>
          <a:p>
            <a:pPr algn="just" fontAlgn="auto">
              <a:spcAft>
                <a:spcPts val="0"/>
              </a:spcAft>
              <a:buFont typeface="Arial" pitchFamily="34" charset="0"/>
              <a:buChar char="•"/>
              <a:defRPr/>
            </a:pPr>
            <a:r>
              <a:rPr lang="en-US" sz="2000" b="1" dirty="0" smtClean="0"/>
              <a:t>According to Stake, evaluation should consider:</a:t>
            </a:r>
          </a:p>
          <a:p>
            <a:pPr marL="514350" indent="-514350" algn="just" fontAlgn="auto">
              <a:spcAft>
                <a:spcPts val="0"/>
              </a:spcAft>
              <a:buFont typeface="Arial" pitchFamily="34" charset="0"/>
              <a:buAutoNum type="arabicPeriod"/>
              <a:defRPr/>
            </a:pPr>
            <a:r>
              <a:rPr lang="en-US" dirty="0" smtClean="0"/>
              <a:t>Antecedent-general goals, materials, students, aptitude</a:t>
            </a:r>
          </a:p>
          <a:p>
            <a:pPr marL="514350" indent="-514350" algn="just" fontAlgn="auto">
              <a:spcAft>
                <a:spcPts val="0"/>
              </a:spcAft>
              <a:buFont typeface="Arial" pitchFamily="34" charset="0"/>
              <a:buAutoNum type="arabicPeriod"/>
              <a:defRPr/>
            </a:pPr>
            <a:r>
              <a:rPr lang="en-US" dirty="0" smtClean="0"/>
              <a:t>Transactions-classroom interaction between teacher and students</a:t>
            </a:r>
          </a:p>
          <a:p>
            <a:pPr marL="514350" indent="-514350" algn="just" fontAlgn="auto">
              <a:spcAft>
                <a:spcPts val="0"/>
              </a:spcAft>
              <a:buFont typeface="Arial" pitchFamily="34" charset="0"/>
              <a:buAutoNum type="arabicPeriod"/>
              <a:defRPr/>
            </a:pPr>
            <a:r>
              <a:rPr lang="en-US" dirty="0" smtClean="0"/>
              <a:t>Outcomes-formal learning, attitudes and appreciations</a:t>
            </a:r>
          </a:p>
          <a:p>
            <a:pPr marL="514350" indent="-514350" algn="just" fontAlgn="auto">
              <a:spcAft>
                <a:spcPts val="0"/>
              </a:spcAft>
              <a:buFont typeface="Arial" pitchFamily="34" charset="0"/>
              <a:buNone/>
              <a:defRPr/>
            </a:pPr>
            <a:r>
              <a:rPr lang="en-US" dirty="0" smtClean="0"/>
              <a:t>Evaluators should consider congruence between the intents of a curriculum and all that they observe, not just students’ behaviours specified in the objectives</a:t>
            </a:r>
          </a:p>
        </p:txBody>
      </p:sp>
      <p:sp>
        <p:nvSpPr>
          <p:cNvPr id="4" name="Slide Number Placeholder 3"/>
          <p:cNvSpPr>
            <a:spLocks noGrp="1"/>
          </p:cNvSpPr>
          <p:nvPr>
            <p:ph type="sldNum" sz="quarter" idx="12"/>
          </p:nvPr>
        </p:nvSpPr>
        <p:spPr/>
        <p:txBody>
          <a:bodyPr/>
          <a:lstStyle/>
          <a:p>
            <a:fld id="{6844D71D-ABA2-47E9-9CAF-EC0BD211F77F}" type="slidenum">
              <a:rPr lang="en-US" smtClean="0"/>
              <a:pPr/>
              <a:t>241</a:t>
            </a:fld>
            <a:endParaRPr lang="en-US"/>
          </a:p>
        </p:txBody>
      </p:sp>
      <p:sp>
        <p:nvSpPr>
          <p:cNvPr id="5" name="Footer Placeholder 4"/>
          <p:cNvSpPr>
            <a:spLocks noGrp="1"/>
          </p:cNvSpPr>
          <p:nvPr>
            <p:ph type="ftr" sz="quarter" idx="11"/>
          </p:nvPr>
        </p:nvSpPr>
        <p:spPr/>
        <p:txBody>
          <a:bodyPr/>
          <a:lstStyle/>
          <a:p>
            <a:r>
              <a:rPr lang="en-US" smtClean="0"/>
              <a:t>EDITED BY SAMWEL K.Y</a:t>
            </a:r>
            <a:endParaRPr lang="en-US"/>
          </a:p>
        </p:txBody>
      </p:sp>
      <p:sp>
        <p:nvSpPr>
          <p:cNvPr id="6" name="Date Placeholder 5"/>
          <p:cNvSpPr>
            <a:spLocks noGrp="1"/>
          </p:cNvSpPr>
          <p:nvPr>
            <p:ph type="dt" sz="half" idx="10"/>
          </p:nvPr>
        </p:nvSpPr>
        <p:spPr/>
        <p:txBody>
          <a:bodyPr/>
          <a:lstStyle/>
          <a:p>
            <a:fld id="{79843CF8-9B2B-4D93-8022-FE4DF67AC2BE}"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2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1" name="Title 1"/>
          <p:cNvSpPr>
            <a:spLocks noGrp="1"/>
          </p:cNvSpPr>
          <p:nvPr>
            <p:ph type="title"/>
          </p:nvPr>
        </p:nvSpPr>
        <p:spPr/>
        <p:txBody>
          <a:bodyPr/>
          <a:lstStyle/>
          <a:p>
            <a:r>
              <a:rPr lang="en-US" b="1" dirty="0" smtClean="0"/>
              <a:t>Criticism to countenance model</a:t>
            </a:r>
          </a:p>
        </p:txBody>
      </p:sp>
      <p:sp>
        <p:nvSpPr>
          <p:cNvPr id="138242" name="Content Placeholder 2"/>
          <p:cNvSpPr>
            <a:spLocks noGrp="1"/>
          </p:cNvSpPr>
          <p:nvPr>
            <p:ph idx="1"/>
          </p:nvPr>
        </p:nvSpPr>
        <p:spPr/>
        <p:txBody>
          <a:bodyPr/>
          <a:lstStyle/>
          <a:p>
            <a:pPr algn="just"/>
            <a:r>
              <a:rPr lang="en-US" dirty="0" smtClean="0"/>
              <a:t>The model removes the evaluation of a curriculum from teachers who enact it</a:t>
            </a:r>
          </a:p>
          <a:p>
            <a:pPr algn="just"/>
            <a:endParaRPr lang="en-US" dirty="0" smtClean="0"/>
          </a:p>
          <a:p>
            <a:pPr algn="just"/>
            <a:r>
              <a:rPr lang="en-US" dirty="0" smtClean="0"/>
              <a:t>It does not provide specific guidelines about how standards are to be derived or how competing values between different participants can be analyzed </a:t>
            </a:r>
          </a:p>
        </p:txBody>
      </p:sp>
      <p:sp>
        <p:nvSpPr>
          <p:cNvPr id="4" name="Slide Number Placeholder 3"/>
          <p:cNvSpPr>
            <a:spLocks noGrp="1"/>
          </p:cNvSpPr>
          <p:nvPr>
            <p:ph type="sldNum" sz="quarter" idx="12"/>
          </p:nvPr>
        </p:nvSpPr>
        <p:spPr/>
        <p:txBody>
          <a:bodyPr/>
          <a:lstStyle/>
          <a:p>
            <a:fld id="{6844D71D-ABA2-47E9-9CAF-EC0BD211F77F}" type="slidenum">
              <a:rPr lang="en-US" smtClean="0"/>
              <a:pPr/>
              <a:t>242</a:t>
            </a:fld>
            <a:endParaRPr lang="en-US"/>
          </a:p>
        </p:txBody>
      </p:sp>
      <p:sp>
        <p:nvSpPr>
          <p:cNvPr id="5" name="Footer Placeholder 4"/>
          <p:cNvSpPr>
            <a:spLocks noGrp="1"/>
          </p:cNvSpPr>
          <p:nvPr>
            <p:ph type="ftr" sz="quarter" idx="11"/>
          </p:nvPr>
        </p:nvSpPr>
        <p:spPr/>
        <p:txBody>
          <a:bodyPr/>
          <a:lstStyle/>
          <a:p>
            <a:r>
              <a:rPr lang="en-US" smtClean="0"/>
              <a:t>EDITED BY SAMWEL K.Y</a:t>
            </a:r>
            <a:endParaRPr lang="en-US"/>
          </a:p>
        </p:txBody>
      </p:sp>
      <p:sp>
        <p:nvSpPr>
          <p:cNvPr id="6" name="Date Placeholder 5"/>
          <p:cNvSpPr>
            <a:spLocks noGrp="1"/>
          </p:cNvSpPr>
          <p:nvPr>
            <p:ph type="dt" sz="half" idx="10"/>
          </p:nvPr>
        </p:nvSpPr>
        <p:spPr/>
        <p:txBody>
          <a:bodyPr/>
          <a:lstStyle/>
          <a:p>
            <a:fld id="{0D9CF9C9-29DB-4152-B17E-0731EB70988A}"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2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5" name="Title 1"/>
          <p:cNvSpPr>
            <a:spLocks noGrp="1"/>
          </p:cNvSpPr>
          <p:nvPr>
            <p:ph type="title"/>
          </p:nvPr>
        </p:nvSpPr>
        <p:spPr/>
        <p:txBody>
          <a:bodyPr/>
          <a:lstStyle/>
          <a:p>
            <a:r>
              <a:rPr lang="en-US" b="1" dirty="0" smtClean="0"/>
              <a:t>4.Illuminative evaluation model</a:t>
            </a:r>
          </a:p>
        </p:txBody>
      </p:sp>
      <p:sp>
        <p:nvSpPr>
          <p:cNvPr id="3" name="Content Placeholder 2"/>
          <p:cNvSpPr>
            <a:spLocks noGrp="1"/>
          </p:cNvSpPr>
          <p:nvPr>
            <p:ph idx="1"/>
          </p:nvPr>
        </p:nvSpPr>
        <p:spPr>
          <a:xfrm>
            <a:off x="457200" y="1447800"/>
            <a:ext cx="8229600" cy="5105400"/>
          </a:xfrm>
        </p:spPr>
        <p:txBody>
          <a:bodyPr rtlCol="0">
            <a:normAutofit/>
          </a:bodyPr>
          <a:lstStyle/>
          <a:p>
            <a:pPr algn="just" fontAlgn="auto">
              <a:spcAft>
                <a:spcPts val="0"/>
              </a:spcAft>
              <a:buFont typeface="Arial" pitchFamily="34" charset="0"/>
              <a:buChar char="•"/>
              <a:defRPr/>
            </a:pPr>
            <a:r>
              <a:rPr lang="en-US" dirty="0" smtClean="0"/>
              <a:t>It was developed by Parlett and Hamilton (1972).</a:t>
            </a:r>
          </a:p>
          <a:p>
            <a:pPr algn="just" fontAlgn="auto">
              <a:spcAft>
                <a:spcPts val="0"/>
              </a:spcAft>
              <a:buFont typeface="Arial" pitchFamily="34" charset="0"/>
              <a:buChar char="•"/>
              <a:defRPr/>
            </a:pPr>
            <a:r>
              <a:rPr lang="en-US" dirty="0" smtClean="0"/>
              <a:t>It emphasizes on the ample use of informal observational means of collecting data</a:t>
            </a:r>
          </a:p>
          <a:p>
            <a:pPr algn="just" fontAlgn="auto">
              <a:spcAft>
                <a:spcPts val="0"/>
              </a:spcAft>
              <a:buFont typeface="Arial" pitchFamily="34" charset="0"/>
              <a:buChar char="•"/>
              <a:defRPr/>
            </a:pPr>
            <a:r>
              <a:rPr lang="en-US" dirty="0" smtClean="0"/>
              <a:t>It broadens the concept of evaluation by including consideration of interactions between teachers and students and the social context in which curriculum existed </a:t>
            </a:r>
          </a:p>
          <a:p>
            <a:pPr algn="just" fontAlgn="auto">
              <a:spcAft>
                <a:spcPts val="0"/>
              </a:spcAft>
              <a:buFont typeface="Arial" pitchFamily="34" charset="0"/>
              <a:buChar char="•"/>
              <a:defRPr/>
            </a:pPr>
            <a:r>
              <a:rPr lang="en-US" dirty="0" smtClean="0"/>
              <a:t>It focuses on what curriculum actually worked in action rather than on its objectives</a:t>
            </a:r>
            <a:endParaRPr lang="en-US" dirty="0"/>
          </a:p>
        </p:txBody>
      </p:sp>
      <p:sp>
        <p:nvSpPr>
          <p:cNvPr id="4" name="Slide Number Placeholder 3"/>
          <p:cNvSpPr>
            <a:spLocks noGrp="1"/>
          </p:cNvSpPr>
          <p:nvPr>
            <p:ph type="sldNum" sz="quarter" idx="12"/>
          </p:nvPr>
        </p:nvSpPr>
        <p:spPr/>
        <p:txBody>
          <a:bodyPr/>
          <a:lstStyle/>
          <a:p>
            <a:fld id="{6844D71D-ABA2-47E9-9CAF-EC0BD211F77F}" type="slidenum">
              <a:rPr lang="en-US" smtClean="0"/>
              <a:pPr/>
              <a:t>243</a:t>
            </a:fld>
            <a:endParaRPr lang="en-US"/>
          </a:p>
        </p:txBody>
      </p:sp>
      <p:sp>
        <p:nvSpPr>
          <p:cNvPr id="5" name="Footer Placeholder 4"/>
          <p:cNvSpPr>
            <a:spLocks noGrp="1"/>
          </p:cNvSpPr>
          <p:nvPr>
            <p:ph type="ftr" sz="quarter" idx="11"/>
          </p:nvPr>
        </p:nvSpPr>
        <p:spPr/>
        <p:txBody>
          <a:bodyPr/>
          <a:lstStyle/>
          <a:p>
            <a:r>
              <a:rPr lang="en-US" smtClean="0"/>
              <a:t>EDITED BY SAMWEL K.Y</a:t>
            </a:r>
            <a:endParaRPr lang="en-US"/>
          </a:p>
        </p:txBody>
      </p:sp>
      <p:sp>
        <p:nvSpPr>
          <p:cNvPr id="6" name="Date Placeholder 5"/>
          <p:cNvSpPr>
            <a:spLocks noGrp="1"/>
          </p:cNvSpPr>
          <p:nvPr>
            <p:ph type="dt" sz="half" idx="10"/>
          </p:nvPr>
        </p:nvSpPr>
        <p:spPr/>
        <p:txBody>
          <a:bodyPr/>
          <a:lstStyle/>
          <a:p>
            <a:fld id="{5205E162-A7B5-4353-8225-6DA599A190D1}"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2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89" name="Title 1"/>
          <p:cNvSpPr>
            <a:spLocks noGrp="1"/>
          </p:cNvSpPr>
          <p:nvPr>
            <p:ph type="title"/>
          </p:nvPr>
        </p:nvSpPr>
        <p:spPr/>
        <p:txBody>
          <a:bodyPr/>
          <a:lstStyle/>
          <a:p>
            <a:pPr algn="l"/>
            <a:r>
              <a:rPr lang="en-US" b="1" dirty="0" smtClean="0"/>
              <a:t>Illuminative model ….</a:t>
            </a:r>
          </a:p>
        </p:txBody>
      </p:sp>
      <p:sp>
        <p:nvSpPr>
          <p:cNvPr id="140290" name="Content Placeholder 2"/>
          <p:cNvSpPr>
            <a:spLocks noGrp="1"/>
          </p:cNvSpPr>
          <p:nvPr>
            <p:ph idx="1"/>
          </p:nvPr>
        </p:nvSpPr>
        <p:spPr>
          <a:xfrm>
            <a:off x="228600" y="1371600"/>
            <a:ext cx="8686800" cy="5105400"/>
          </a:xfrm>
        </p:spPr>
        <p:txBody>
          <a:bodyPr/>
          <a:lstStyle/>
          <a:p>
            <a:pPr algn="just"/>
            <a:r>
              <a:rPr lang="en-US" dirty="0" smtClean="0"/>
              <a:t>According to the model, two concepts should be given special attention</a:t>
            </a:r>
          </a:p>
          <a:p>
            <a:pPr algn="just"/>
            <a:r>
              <a:rPr lang="en-US" dirty="0" smtClean="0"/>
              <a:t>That are </a:t>
            </a:r>
            <a:r>
              <a:rPr lang="en-US" b="1" dirty="0" smtClean="0"/>
              <a:t>instructional system </a:t>
            </a:r>
            <a:r>
              <a:rPr lang="en-US" dirty="0" smtClean="0"/>
              <a:t>and </a:t>
            </a:r>
            <a:r>
              <a:rPr lang="en-US" b="1" dirty="0" smtClean="0"/>
              <a:t>learning milieu</a:t>
            </a:r>
            <a:r>
              <a:rPr lang="en-US" dirty="0" smtClean="0"/>
              <a:t>(person’s social environment)</a:t>
            </a:r>
          </a:p>
          <a:p>
            <a:pPr algn="just"/>
            <a:r>
              <a:rPr lang="en-US" dirty="0" smtClean="0"/>
              <a:t>Each education system and the context in which it exist are unique. A curriculum can never be implemented exactly as planned. Hence it is essential to examine the learning milieu itself.</a:t>
            </a:r>
          </a:p>
          <a:p>
            <a:pPr algn="just"/>
            <a:r>
              <a:rPr lang="en-US" dirty="0" smtClean="0"/>
              <a:t>It encourages collection of variety of data and use them in variety of ways</a:t>
            </a:r>
          </a:p>
        </p:txBody>
      </p:sp>
      <p:sp>
        <p:nvSpPr>
          <p:cNvPr id="4" name="Slide Number Placeholder 3"/>
          <p:cNvSpPr>
            <a:spLocks noGrp="1"/>
          </p:cNvSpPr>
          <p:nvPr>
            <p:ph type="sldNum" sz="quarter" idx="12"/>
          </p:nvPr>
        </p:nvSpPr>
        <p:spPr/>
        <p:txBody>
          <a:bodyPr/>
          <a:lstStyle/>
          <a:p>
            <a:fld id="{6844D71D-ABA2-47E9-9CAF-EC0BD211F77F}" type="slidenum">
              <a:rPr lang="en-US" smtClean="0"/>
              <a:pPr/>
              <a:t>244</a:t>
            </a:fld>
            <a:endParaRPr lang="en-US"/>
          </a:p>
        </p:txBody>
      </p:sp>
      <p:sp>
        <p:nvSpPr>
          <p:cNvPr id="5" name="Footer Placeholder 4"/>
          <p:cNvSpPr>
            <a:spLocks noGrp="1"/>
          </p:cNvSpPr>
          <p:nvPr>
            <p:ph type="ftr" sz="quarter" idx="11"/>
          </p:nvPr>
        </p:nvSpPr>
        <p:spPr/>
        <p:txBody>
          <a:bodyPr/>
          <a:lstStyle/>
          <a:p>
            <a:r>
              <a:rPr lang="en-US" smtClean="0"/>
              <a:t>EDITED BY SAMWEL K.Y</a:t>
            </a:r>
            <a:endParaRPr lang="en-US"/>
          </a:p>
        </p:txBody>
      </p:sp>
      <p:sp>
        <p:nvSpPr>
          <p:cNvPr id="6" name="Date Placeholder 5"/>
          <p:cNvSpPr>
            <a:spLocks noGrp="1"/>
          </p:cNvSpPr>
          <p:nvPr>
            <p:ph type="dt" sz="half" idx="10"/>
          </p:nvPr>
        </p:nvSpPr>
        <p:spPr/>
        <p:txBody>
          <a:bodyPr/>
          <a:lstStyle/>
          <a:p>
            <a:fld id="{454294C7-4E55-4B70-B22A-865408D4CACD}"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2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3" name="Title 1"/>
          <p:cNvSpPr>
            <a:spLocks noGrp="1"/>
          </p:cNvSpPr>
          <p:nvPr>
            <p:ph type="title"/>
          </p:nvPr>
        </p:nvSpPr>
        <p:spPr/>
        <p:txBody>
          <a:bodyPr/>
          <a:lstStyle/>
          <a:p>
            <a:r>
              <a:rPr lang="en-US" b="1" dirty="0" smtClean="0"/>
              <a:t>Weaknesses of Illuminative model</a:t>
            </a:r>
          </a:p>
        </p:txBody>
      </p:sp>
      <p:sp>
        <p:nvSpPr>
          <p:cNvPr id="141314" name="Content Placeholder 2"/>
          <p:cNvSpPr>
            <a:spLocks noGrp="1"/>
          </p:cNvSpPr>
          <p:nvPr>
            <p:ph idx="1"/>
          </p:nvPr>
        </p:nvSpPr>
        <p:spPr/>
        <p:txBody>
          <a:bodyPr/>
          <a:lstStyle/>
          <a:p>
            <a:pPr algn="just"/>
            <a:r>
              <a:rPr lang="en-US" dirty="0" smtClean="0"/>
              <a:t>Without careful crosschecking of findings, the approach can become completely subjective</a:t>
            </a:r>
          </a:p>
          <a:p>
            <a:pPr algn="just"/>
            <a:endParaRPr lang="en-US" dirty="0" smtClean="0"/>
          </a:p>
          <a:p>
            <a:pPr algn="just"/>
            <a:r>
              <a:rPr lang="en-US" dirty="0" smtClean="0"/>
              <a:t>The evaluators need to be highly competent in many ways such as having interpersonal skills in order to obtain many kind of information from students and teachers</a:t>
            </a:r>
          </a:p>
        </p:txBody>
      </p:sp>
      <p:sp>
        <p:nvSpPr>
          <p:cNvPr id="4" name="Slide Number Placeholder 3"/>
          <p:cNvSpPr>
            <a:spLocks noGrp="1"/>
          </p:cNvSpPr>
          <p:nvPr>
            <p:ph type="sldNum" sz="quarter" idx="12"/>
          </p:nvPr>
        </p:nvSpPr>
        <p:spPr/>
        <p:txBody>
          <a:bodyPr/>
          <a:lstStyle/>
          <a:p>
            <a:fld id="{6844D71D-ABA2-47E9-9CAF-EC0BD211F77F}" type="slidenum">
              <a:rPr lang="en-US" smtClean="0"/>
              <a:pPr/>
              <a:t>245</a:t>
            </a:fld>
            <a:endParaRPr lang="en-US"/>
          </a:p>
        </p:txBody>
      </p:sp>
      <p:sp>
        <p:nvSpPr>
          <p:cNvPr id="5" name="Footer Placeholder 4"/>
          <p:cNvSpPr>
            <a:spLocks noGrp="1"/>
          </p:cNvSpPr>
          <p:nvPr>
            <p:ph type="ftr" sz="quarter" idx="11"/>
          </p:nvPr>
        </p:nvSpPr>
        <p:spPr/>
        <p:txBody>
          <a:bodyPr/>
          <a:lstStyle/>
          <a:p>
            <a:r>
              <a:rPr lang="en-US" smtClean="0"/>
              <a:t>EDITED BY SAMWEL K.Y</a:t>
            </a:r>
            <a:endParaRPr lang="en-US"/>
          </a:p>
        </p:txBody>
      </p:sp>
      <p:sp>
        <p:nvSpPr>
          <p:cNvPr id="6" name="Date Placeholder 5"/>
          <p:cNvSpPr>
            <a:spLocks noGrp="1"/>
          </p:cNvSpPr>
          <p:nvPr>
            <p:ph type="dt" sz="half" idx="10"/>
          </p:nvPr>
        </p:nvSpPr>
        <p:spPr/>
        <p:txBody>
          <a:bodyPr/>
          <a:lstStyle/>
          <a:p>
            <a:fld id="{241583E3-53B5-45AF-8F9F-834FEE920879}"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2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28600"/>
            <a:ext cx="8686800" cy="1143000"/>
          </a:xfrm>
        </p:spPr>
        <p:txBody>
          <a:bodyPr rtlCol="0">
            <a:normAutofit/>
          </a:bodyPr>
          <a:lstStyle/>
          <a:p>
            <a:pPr fontAlgn="auto">
              <a:spcAft>
                <a:spcPts val="0"/>
              </a:spcAft>
              <a:defRPr/>
            </a:pPr>
            <a:r>
              <a:rPr lang="en-US" sz="2400" b="1" dirty="0" smtClean="0"/>
              <a:t>5.Context-Input-Process-Product(CIPP) Evaluation Model</a:t>
            </a:r>
            <a:endParaRPr lang="en-US" sz="2400" b="1" dirty="0"/>
          </a:p>
        </p:txBody>
      </p:sp>
      <p:sp>
        <p:nvSpPr>
          <p:cNvPr id="3" name="Content Placeholder 2"/>
          <p:cNvSpPr>
            <a:spLocks noGrp="1"/>
          </p:cNvSpPr>
          <p:nvPr>
            <p:ph idx="1"/>
          </p:nvPr>
        </p:nvSpPr>
        <p:spPr>
          <a:xfrm>
            <a:off x="228600" y="1600200"/>
            <a:ext cx="8686800" cy="4953000"/>
          </a:xfrm>
        </p:spPr>
        <p:txBody>
          <a:bodyPr rtlCol="0">
            <a:normAutofit/>
          </a:bodyPr>
          <a:lstStyle/>
          <a:p>
            <a:pPr algn="just" fontAlgn="auto">
              <a:spcAft>
                <a:spcPts val="0"/>
              </a:spcAft>
              <a:buFont typeface="Arial" pitchFamily="34" charset="0"/>
              <a:buChar char="•"/>
              <a:defRPr/>
            </a:pPr>
            <a:r>
              <a:rPr lang="en-US" dirty="0" smtClean="0"/>
              <a:t>It was developed by Stufflebeam in 1960</a:t>
            </a:r>
          </a:p>
          <a:p>
            <a:pPr algn="just" fontAlgn="auto">
              <a:spcAft>
                <a:spcPts val="0"/>
              </a:spcAft>
              <a:buFont typeface="Arial" pitchFamily="34" charset="0"/>
              <a:buChar char="•"/>
              <a:defRPr/>
            </a:pPr>
            <a:r>
              <a:rPr lang="en-US" dirty="0" smtClean="0"/>
              <a:t>He proposed four types of evaluation that are</a:t>
            </a:r>
          </a:p>
          <a:p>
            <a:pPr marL="514350" indent="-514350" algn="just" fontAlgn="auto">
              <a:spcAft>
                <a:spcPts val="0"/>
              </a:spcAft>
              <a:buFont typeface="Arial" pitchFamily="34" charset="0"/>
              <a:buAutoNum type="alphaLcParenR"/>
              <a:defRPr/>
            </a:pPr>
            <a:r>
              <a:rPr lang="en-US" dirty="0" smtClean="0"/>
              <a:t>Context evaluation</a:t>
            </a:r>
          </a:p>
          <a:p>
            <a:pPr marL="514350" indent="-514350" algn="just" fontAlgn="auto">
              <a:spcAft>
                <a:spcPts val="0"/>
              </a:spcAft>
              <a:buFont typeface="Arial" pitchFamily="34" charset="0"/>
              <a:buAutoNum type="alphaLcParenR"/>
              <a:defRPr/>
            </a:pPr>
            <a:r>
              <a:rPr lang="en-US" dirty="0" smtClean="0"/>
              <a:t>Input evaluation</a:t>
            </a:r>
          </a:p>
          <a:p>
            <a:pPr marL="514350" indent="-514350" algn="just" fontAlgn="auto">
              <a:spcAft>
                <a:spcPts val="0"/>
              </a:spcAft>
              <a:buFont typeface="Arial" pitchFamily="34" charset="0"/>
              <a:buAutoNum type="alphaLcParenR"/>
              <a:defRPr/>
            </a:pPr>
            <a:r>
              <a:rPr lang="en-US" dirty="0" smtClean="0"/>
              <a:t>Process evaluation</a:t>
            </a:r>
          </a:p>
          <a:p>
            <a:pPr marL="514350" indent="-514350" algn="just" fontAlgn="auto">
              <a:spcAft>
                <a:spcPts val="0"/>
              </a:spcAft>
              <a:buFont typeface="Arial" pitchFamily="34" charset="0"/>
              <a:buAutoNum type="alphaLcParenR"/>
              <a:defRPr/>
            </a:pPr>
            <a:r>
              <a:rPr lang="en-US" dirty="0" smtClean="0"/>
              <a:t>Product evaluation</a:t>
            </a:r>
          </a:p>
          <a:p>
            <a:pPr marL="514350" indent="-514350" algn="just" fontAlgn="auto">
              <a:spcAft>
                <a:spcPts val="0"/>
              </a:spcAft>
              <a:buFont typeface="Arial" pitchFamily="34" charset="0"/>
              <a:buChar char="•"/>
              <a:defRPr/>
            </a:pPr>
            <a:r>
              <a:rPr lang="en-US" dirty="0" smtClean="0"/>
              <a:t>The model based on the view that the most important purpose of evaluation is to improve the functioning of a program</a:t>
            </a:r>
            <a:endParaRPr lang="en-US" dirty="0"/>
          </a:p>
        </p:txBody>
      </p:sp>
      <p:sp>
        <p:nvSpPr>
          <p:cNvPr id="4" name="Slide Number Placeholder 3"/>
          <p:cNvSpPr>
            <a:spLocks noGrp="1"/>
          </p:cNvSpPr>
          <p:nvPr>
            <p:ph type="sldNum" sz="quarter" idx="12"/>
          </p:nvPr>
        </p:nvSpPr>
        <p:spPr/>
        <p:txBody>
          <a:bodyPr/>
          <a:lstStyle/>
          <a:p>
            <a:fld id="{6844D71D-ABA2-47E9-9CAF-EC0BD211F77F}" type="slidenum">
              <a:rPr lang="en-US" smtClean="0"/>
              <a:pPr/>
              <a:t>246</a:t>
            </a:fld>
            <a:endParaRPr lang="en-US"/>
          </a:p>
        </p:txBody>
      </p:sp>
      <p:sp>
        <p:nvSpPr>
          <p:cNvPr id="5" name="Footer Placeholder 4"/>
          <p:cNvSpPr>
            <a:spLocks noGrp="1"/>
          </p:cNvSpPr>
          <p:nvPr>
            <p:ph type="ftr" sz="quarter" idx="11"/>
          </p:nvPr>
        </p:nvSpPr>
        <p:spPr/>
        <p:txBody>
          <a:bodyPr/>
          <a:lstStyle/>
          <a:p>
            <a:r>
              <a:rPr lang="en-US" smtClean="0"/>
              <a:t>EDITED BY SAMWEL K.Y</a:t>
            </a:r>
            <a:endParaRPr lang="en-US"/>
          </a:p>
        </p:txBody>
      </p:sp>
      <p:sp>
        <p:nvSpPr>
          <p:cNvPr id="6" name="Date Placeholder 5"/>
          <p:cNvSpPr>
            <a:spLocks noGrp="1"/>
          </p:cNvSpPr>
          <p:nvPr>
            <p:ph type="dt" sz="half" idx="10"/>
          </p:nvPr>
        </p:nvSpPr>
        <p:spPr/>
        <p:txBody>
          <a:bodyPr/>
          <a:lstStyle/>
          <a:p>
            <a:fld id="{D1EAEA99-A491-4439-89BE-73B929FD7D24}"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2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1" name="Title 1"/>
          <p:cNvSpPr>
            <a:spLocks noGrp="1"/>
          </p:cNvSpPr>
          <p:nvPr>
            <p:ph type="title"/>
          </p:nvPr>
        </p:nvSpPr>
        <p:spPr>
          <a:xfrm>
            <a:off x="457200" y="274638"/>
            <a:ext cx="8229600" cy="868362"/>
          </a:xfrm>
        </p:spPr>
        <p:txBody>
          <a:bodyPr/>
          <a:lstStyle/>
          <a:p>
            <a:r>
              <a:rPr lang="en-US" b="1" dirty="0" smtClean="0"/>
              <a:t>Context Evaluation</a:t>
            </a:r>
          </a:p>
        </p:txBody>
      </p:sp>
      <p:sp>
        <p:nvSpPr>
          <p:cNvPr id="143362" name="Content Placeholder 2"/>
          <p:cNvSpPr>
            <a:spLocks noGrp="1"/>
          </p:cNvSpPr>
          <p:nvPr>
            <p:ph idx="1"/>
          </p:nvPr>
        </p:nvSpPr>
        <p:spPr>
          <a:xfrm>
            <a:off x="457200" y="1219200"/>
            <a:ext cx="8229600" cy="4906963"/>
          </a:xfrm>
        </p:spPr>
        <p:txBody>
          <a:bodyPr/>
          <a:lstStyle/>
          <a:p>
            <a:pPr algn="just"/>
            <a:endParaRPr lang="en-US" dirty="0" smtClean="0"/>
          </a:p>
          <a:p>
            <a:pPr algn="just"/>
            <a:r>
              <a:rPr lang="en-US" dirty="0" smtClean="0"/>
              <a:t>It informs planning decisions</a:t>
            </a:r>
          </a:p>
          <a:p>
            <a:pPr algn="just"/>
            <a:r>
              <a:rPr lang="en-US" dirty="0" smtClean="0"/>
              <a:t>It aims at determining whether the goals and priorities of the programme are tuned to the needs assessment</a:t>
            </a:r>
          </a:p>
          <a:p>
            <a:pPr algn="just"/>
            <a:r>
              <a:rPr lang="en-US" dirty="0" smtClean="0"/>
              <a:t>Also, it can be used to guide the choice of programme objectives and helps prioritize them</a:t>
            </a:r>
          </a:p>
        </p:txBody>
      </p:sp>
      <p:sp>
        <p:nvSpPr>
          <p:cNvPr id="4" name="Slide Number Placeholder 3"/>
          <p:cNvSpPr>
            <a:spLocks noGrp="1"/>
          </p:cNvSpPr>
          <p:nvPr>
            <p:ph type="sldNum" sz="quarter" idx="12"/>
          </p:nvPr>
        </p:nvSpPr>
        <p:spPr/>
        <p:txBody>
          <a:bodyPr/>
          <a:lstStyle/>
          <a:p>
            <a:fld id="{6844D71D-ABA2-47E9-9CAF-EC0BD211F77F}" type="slidenum">
              <a:rPr lang="en-US" smtClean="0"/>
              <a:pPr/>
              <a:t>247</a:t>
            </a:fld>
            <a:endParaRPr lang="en-US"/>
          </a:p>
        </p:txBody>
      </p:sp>
      <p:sp>
        <p:nvSpPr>
          <p:cNvPr id="5" name="Footer Placeholder 4"/>
          <p:cNvSpPr>
            <a:spLocks noGrp="1"/>
          </p:cNvSpPr>
          <p:nvPr>
            <p:ph type="ftr" sz="quarter" idx="11"/>
          </p:nvPr>
        </p:nvSpPr>
        <p:spPr/>
        <p:txBody>
          <a:bodyPr/>
          <a:lstStyle/>
          <a:p>
            <a:r>
              <a:rPr lang="en-US" smtClean="0"/>
              <a:t>EDITED BY SAMWEL K.Y</a:t>
            </a:r>
            <a:endParaRPr lang="en-US"/>
          </a:p>
        </p:txBody>
      </p:sp>
      <p:sp>
        <p:nvSpPr>
          <p:cNvPr id="6" name="Date Placeholder 5"/>
          <p:cNvSpPr>
            <a:spLocks noGrp="1"/>
          </p:cNvSpPr>
          <p:nvPr>
            <p:ph type="dt" sz="half" idx="10"/>
          </p:nvPr>
        </p:nvSpPr>
        <p:spPr/>
        <p:txBody>
          <a:bodyPr/>
          <a:lstStyle/>
          <a:p>
            <a:fld id="{21B847A9-2294-4F89-B34A-C8B3E327AA79}"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2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81000"/>
            <a:ext cx="8534400" cy="758952"/>
          </a:xfrm>
        </p:spPr>
        <p:txBody>
          <a:bodyPr rtlCol="0">
            <a:normAutofit fontScale="90000"/>
          </a:bodyPr>
          <a:lstStyle/>
          <a:p>
            <a:pPr fontAlgn="auto">
              <a:spcAft>
                <a:spcPts val="0"/>
              </a:spcAft>
              <a:defRPr/>
            </a:pPr>
            <a:r>
              <a:rPr lang="en-US" b="1" dirty="0" smtClean="0"/>
              <a:t>Questions asked as part of context evaluation</a:t>
            </a:r>
            <a:endParaRPr lang="en-US" b="1" dirty="0"/>
          </a:p>
        </p:txBody>
      </p:sp>
      <p:sp>
        <p:nvSpPr>
          <p:cNvPr id="144386" name="Content Placeholder 2"/>
          <p:cNvSpPr>
            <a:spLocks noGrp="1"/>
          </p:cNvSpPr>
          <p:nvPr>
            <p:ph idx="1"/>
          </p:nvPr>
        </p:nvSpPr>
        <p:spPr/>
        <p:txBody>
          <a:bodyPr/>
          <a:lstStyle/>
          <a:p>
            <a:r>
              <a:rPr lang="en-US" dirty="0" smtClean="0"/>
              <a:t>How was the needs assessment conducted?</a:t>
            </a:r>
          </a:p>
          <a:p>
            <a:r>
              <a:rPr lang="en-US" dirty="0" smtClean="0"/>
              <a:t>What needs were identified in the community and how pervasive and relevant are the needs to the community</a:t>
            </a:r>
          </a:p>
        </p:txBody>
      </p:sp>
      <p:sp>
        <p:nvSpPr>
          <p:cNvPr id="4" name="Slide Number Placeholder 3"/>
          <p:cNvSpPr>
            <a:spLocks noGrp="1"/>
          </p:cNvSpPr>
          <p:nvPr>
            <p:ph type="sldNum" sz="quarter" idx="12"/>
          </p:nvPr>
        </p:nvSpPr>
        <p:spPr/>
        <p:txBody>
          <a:bodyPr/>
          <a:lstStyle/>
          <a:p>
            <a:fld id="{6844D71D-ABA2-47E9-9CAF-EC0BD211F77F}" type="slidenum">
              <a:rPr lang="en-US" smtClean="0"/>
              <a:pPr/>
              <a:t>248</a:t>
            </a:fld>
            <a:endParaRPr lang="en-US"/>
          </a:p>
        </p:txBody>
      </p:sp>
      <p:sp>
        <p:nvSpPr>
          <p:cNvPr id="5" name="Footer Placeholder 4"/>
          <p:cNvSpPr>
            <a:spLocks noGrp="1"/>
          </p:cNvSpPr>
          <p:nvPr>
            <p:ph type="ftr" sz="quarter" idx="11"/>
          </p:nvPr>
        </p:nvSpPr>
        <p:spPr/>
        <p:txBody>
          <a:bodyPr/>
          <a:lstStyle/>
          <a:p>
            <a:r>
              <a:rPr lang="en-US" smtClean="0"/>
              <a:t>EDITED BY SAMWEL K.Y</a:t>
            </a:r>
            <a:endParaRPr lang="en-US"/>
          </a:p>
        </p:txBody>
      </p:sp>
      <p:sp>
        <p:nvSpPr>
          <p:cNvPr id="6" name="Date Placeholder 5"/>
          <p:cNvSpPr>
            <a:spLocks noGrp="1"/>
          </p:cNvSpPr>
          <p:nvPr>
            <p:ph type="dt" sz="half" idx="10"/>
          </p:nvPr>
        </p:nvSpPr>
        <p:spPr/>
        <p:txBody>
          <a:bodyPr/>
          <a:lstStyle/>
          <a:p>
            <a:fld id="{8FBB2AD4-03C7-4A51-A940-824EC788CD13}"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2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09" name="Title 1"/>
          <p:cNvSpPr>
            <a:spLocks noGrp="1"/>
          </p:cNvSpPr>
          <p:nvPr>
            <p:ph type="title"/>
          </p:nvPr>
        </p:nvSpPr>
        <p:spPr/>
        <p:txBody>
          <a:bodyPr/>
          <a:lstStyle/>
          <a:p>
            <a:r>
              <a:rPr lang="en-US" b="1" dirty="0" smtClean="0"/>
              <a:t>Input evaluation</a:t>
            </a:r>
          </a:p>
        </p:txBody>
      </p:sp>
      <p:sp>
        <p:nvSpPr>
          <p:cNvPr id="145410" name="Content Placeholder 2"/>
          <p:cNvSpPr>
            <a:spLocks noGrp="1"/>
          </p:cNvSpPr>
          <p:nvPr>
            <p:ph idx="1"/>
          </p:nvPr>
        </p:nvSpPr>
        <p:spPr/>
        <p:txBody>
          <a:bodyPr/>
          <a:lstStyle/>
          <a:p>
            <a:r>
              <a:rPr lang="en-US" dirty="0" smtClean="0"/>
              <a:t>It is designed to assess the extent to which the programme strategies, resources and activities support the goals and objectives identified in the needs assessment</a:t>
            </a:r>
          </a:p>
        </p:txBody>
      </p:sp>
      <p:sp>
        <p:nvSpPr>
          <p:cNvPr id="4" name="Slide Number Placeholder 3"/>
          <p:cNvSpPr>
            <a:spLocks noGrp="1"/>
          </p:cNvSpPr>
          <p:nvPr>
            <p:ph type="sldNum" sz="quarter" idx="12"/>
          </p:nvPr>
        </p:nvSpPr>
        <p:spPr/>
        <p:txBody>
          <a:bodyPr/>
          <a:lstStyle/>
          <a:p>
            <a:fld id="{6844D71D-ABA2-47E9-9CAF-EC0BD211F77F}" type="slidenum">
              <a:rPr lang="en-US" smtClean="0"/>
              <a:pPr/>
              <a:t>249</a:t>
            </a:fld>
            <a:endParaRPr lang="en-US"/>
          </a:p>
        </p:txBody>
      </p:sp>
      <p:sp>
        <p:nvSpPr>
          <p:cNvPr id="5" name="Footer Placeholder 4"/>
          <p:cNvSpPr>
            <a:spLocks noGrp="1"/>
          </p:cNvSpPr>
          <p:nvPr>
            <p:ph type="ftr" sz="quarter" idx="11"/>
          </p:nvPr>
        </p:nvSpPr>
        <p:spPr/>
        <p:txBody>
          <a:bodyPr/>
          <a:lstStyle/>
          <a:p>
            <a:r>
              <a:rPr lang="en-US" smtClean="0"/>
              <a:t>EDITED BY SAMWEL K.Y</a:t>
            </a:r>
            <a:endParaRPr lang="en-US"/>
          </a:p>
        </p:txBody>
      </p:sp>
      <p:sp>
        <p:nvSpPr>
          <p:cNvPr id="6" name="Date Placeholder 5"/>
          <p:cNvSpPr>
            <a:spLocks noGrp="1"/>
          </p:cNvSpPr>
          <p:nvPr>
            <p:ph type="dt" sz="half" idx="10"/>
          </p:nvPr>
        </p:nvSpPr>
        <p:spPr/>
        <p:txBody>
          <a:bodyPr/>
          <a:lstStyle/>
          <a:p>
            <a:fld id="{2D9A2F15-D07D-4A81-BF2A-415AD838041F}"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2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81000"/>
            <a:ext cx="8534400" cy="758952"/>
          </a:xfrm>
        </p:spPr>
        <p:txBody>
          <a:bodyPr rtlCol="0">
            <a:normAutofit fontScale="90000"/>
          </a:bodyPr>
          <a:lstStyle/>
          <a:p>
            <a:pPr fontAlgn="auto">
              <a:spcAft>
                <a:spcPts val="0"/>
              </a:spcAft>
              <a:defRPr/>
            </a:pPr>
            <a:r>
              <a:rPr lang="en-US" b="1" dirty="0" smtClean="0"/>
              <a:t>Questions asked as part of input evaluation</a:t>
            </a:r>
            <a:endParaRPr lang="en-US" b="1" dirty="0"/>
          </a:p>
        </p:txBody>
      </p:sp>
      <p:sp>
        <p:nvSpPr>
          <p:cNvPr id="146434" name="Content Placeholder 2"/>
          <p:cNvSpPr>
            <a:spLocks noGrp="1"/>
          </p:cNvSpPr>
          <p:nvPr>
            <p:ph idx="1"/>
          </p:nvPr>
        </p:nvSpPr>
        <p:spPr/>
        <p:txBody>
          <a:bodyPr/>
          <a:lstStyle/>
          <a:p>
            <a:r>
              <a:rPr lang="en-US" dirty="0" smtClean="0"/>
              <a:t>What strategies and activities have been implemented to achieve programme goals</a:t>
            </a:r>
          </a:p>
          <a:p>
            <a:r>
              <a:rPr lang="en-US" dirty="0" smtClean="0"/>
              <a:t>What budgeting plans has been adopted and to what extent does this plan effectively meet the needs of the programme?</a:t>
            </a:r>
          </a:p>
        </p:txBody>
      </p:sp>
      <p:sp>
        <p:nvSpPr>
          <p:cNvPr id="4" name="Slide Number Placeholder 3"/>
          <p:cNvSpPr>
            <a:spLocks noGrp="1"/>
          </p:cNvSpPr>
          <p:nvPr>
            <p:ph type="sldNum" sz="quarter" idx="12"/>
          </p:nvPr>
        </p:nvSpPr>
        <p:spPr/>
        <p:txBody>
          <a:bodyPr/>
          <a:lstStyle/>
          <a:p>
            <a:fld id="{6844D71D-ABA2-47E9-9CAF-EC0BD211F77F}" type="slidenum">
              <a:rPr lang="en-US" smtClean="0"/>
              <a:pPr/>
              <a:t>250</a:t>
            </a:fld>
            <a:endParaRPr lang="en-US"/>
          </a:p>
        </p:txBody>
      </p:sp>
      <p:sp>
        <p:nvSpPr>
          <p:cNvPr id="5" name="Footer Placeholder 4"/>
          <p:cNvSpPr>
            <a:spLocks noGrp="1"/>
          </p:cNvSpPr>
          <p:nvPr>
            <p:ph type="ftr" sz="quarter" idx="11"/>
          </p:nvPr>
        </p:nvSpPr>
        <p:spPr/>
        <p:txBody>
          <a:bodyPr/>
          <a:lstStyle/>
          <a:p>
            <a:r>
              <a:rPr lang="en-US" smtClean="0"/>
              <a:t>EDITED BY SAMWEL K.Y</a:t>
            </a:r>
            <a:endParaRPr lang="en-US"/>
          </a:p>
        </p:txBody>
      </p:sp>
      <p:sp>
        <p:nvSpPr>
          <p:cNvPr id="6" name="Date Placeholder 5"/>
          <p:cNvSpPr>
            <a:spLocks noGrp="1"/>
          </p:cNvSpPr>
          <p:nvPr>
            <p:ph type="dt" sz="half" idx="10"/>
          </p:nvPr>
        </p:nvSpPr>
        <p:spPr/>
        <p:txBody>
          <a:bodyPr/>
          <a:lstStyle/>
          <a:p>
            <a:fld id="{6524AB19-F01E-46FC-90D4-BD2DF5D7D99A}"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2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7" name="Title 1"/>
          <p:cNvSpPr>
            <a:spLocks noGrp="1"/>
          </p:cNvSpPr>
          <p:nvPr>
            <p:ph type="title"/>
          </p:nvPr>
        </p:nvSpPr>
        <p:spPr/>
        <p:txBody>
          <a:bodyPr/>
          <a:lstStyle/>
          <a:p>
            <a:r>
              <a:rPr lang="en-US" b="1" dirty="0" smtClean="0"/>
              <a:t>Process Evaluation</a:t>
            </a:r>
          </a:p>
        </p:txBody>
      </p:sp>
      <p:sp>
        <p:nvSpPr>
          <p:cNvPr id="147458" name="Content Placeholder 2"/>
          <p:cNvSpPr>
            <a:spLocks noGrp="1"/>
          </p:cNvSpPr>
          <p:nvPr>
            <p:ph idx="1"/>
          </p:nvPr>
        </p:nvSpPr>
        <p:spPr/>
        <p:txBody>
          <a:bodyPr/>
          <a:lstStyle/>
          <a:p>
            <a:pPr algn="just"/>
            <a:r>
              <a:rPr lang="en-US" dirty="0" smtClean="0"/>
              <a:t>It is a critical aspect of programme implementation</a:t>
            </a:r>
          </a:p>
          <a:p>
            <a:pPr algn="just"/>
            <a:r>
              <a:rPr lang="en-US" dirty="0" smtClean="0"/>
              <a:t>It is a continuous assessment and monitoring of the programme</a:t>
            </a:r>
          </a:p>
        </p:txBody>
      </p:sp>
      <p:sp>
        <p:nvSpPr>
          <p:cNvPr id="4" name="Slide Number Placeholder 3"/>
          <p:cNvSpPr>
            <a:spLocks noGrp="1"/>
          </p:cNvSpPr>
          <p:nvPr>
            <p:ph type="sldNum" sz="quarter" idx="12"/>
          </p:nvPr>
        </p:nvSpPr>
        <p:spPr/>
        <p:txBody>
          <a:bodyPr/>
          <a:lstStyle/>
          <a:p>
            <a:fld id="{6844D71D-ABA2-47E9-9CAF-EC0BD211F77F}" type="slidenum">
              <a:rPr lang="en-US" smtClean="0"/>
              <a:pPr/>
              <a:t>251</a:t>
            </a:fld>
            <a:endParaRPr lang="en-US"/>
          </a:p>
        </p:txBody>
      </p:sp>
      <p:sp>
        <p:nvSpPr>
          <p:cNvPr id="5" name="Footer Placeholder 4"/>
          <p:cNvSpPr>
            <a:spLocks noGrp="1"/>
          </p:cNvSpPr>
          <p:nvPr>
            <p:ph type="ftr" sz="quarter" idx="11"/>
          </p:nvPr>
        </p:nvSpPr>
        <p:spPr/>
        <p:txBody>
          <a:bodyPr/>
          <a:lstStyle/>
          <a:p>
            <a:r>
              <a:rPr lang="en-US" smtClean="0"/>
              <a:t>EDITED BY SAMWEL K.Y</a:t>
            </a:r>
            <a:endParaRPr lang="en-US"/>
          </a:p>
        </p:txBody>
      </p:sp>
      <p:sp>
        <p:nvSpPr>
          <p:cNvPr id="6" name="Date Placeholder 5"/>
          <p:cNvSpPr>
            <a:spLocks noGrp="1"/>
          </p:cNvSpPr>
          <p:nvPr>
            <p:ph type="dt" sz="half" idx="10"/>
          </p:nvPr>
        </p:nvSpPr>
        <p:spPr/>
        <p:txBody>
          <a:bodyPr/>
          <a:lstStyle/>
          <a:p>
            <a:fld id="{50497765-B884-4E87-A6E1-FF25E9583DF3}"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2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04800"/>
            <a:ext cx="8534400" cy="758952"/>
          </a:xfrm>
        </p:spPr>
        <p:txBody>
          <a:bodyPr rtlCol="0">
            <a:normAutofit fontScale="90000"/>
          </a:bodyPr>
          <a:lstStyle/>
          <a:p>
            <a:pPr fontAlgn="auto">
              <a:spcAft>
                <a:spcPts val="0"/>
              </a:spcAft>
              <a:defRPr/>
            </a:pPr>
            <a:r>
              <a:rPr lang="en-US" b="1" dirty="0" smtClean="0"/>
              <a:t>Questions asked as part of process evaluation</a:t>
            </a:r>
            <a:endParaRPr lang="en-US" b="1" dirty="0"/>
          </a:p>
        </p:txBody>
      </p:sp>
      <p:sp>
        <p:nvSpPr>
          <p:cNvPr id="148482" name="Content Placeholder 2"/>
          <p:cNvSpPr>
            <a:spLocks noGrp="1"/>
          </p:cNvSpPr>
          <p:nvPr>
            <p:ph idx="1"/>
          </p:nvPr>
        </p:nvSpPr>
        <p:spPr/>
        <p:txBody>
          <a:bodyPr/>
          <a:lstStyle/>
          <a:p>
            <a:pPr algn="just"/>
            <a:r>
              <a:rPr lang="en-US" dirty="0" smtClean="0"/>
              <a:t>To what extent are the various procedures and activities being implemented as originally planned?</a:t>
            </a:r>
          </a:p>
          <a:p>
            <a:pPr algn="just"/>
            <a:r>
              <a:rPr lang="en-US" dirty="0" smtClean="0"/>
              <a:t>To what extent are the procedures being modified and why?</a:t>
            </a:r>
          </a:p>
        </p:txBody>
      </p:sp>
      <p:sp>
        <p:nvSpPr>
          <p:cNvPr id="4" name="Slide Number Placeholder 3"/>
          <p:cNvSpPr>
            <a:spLocks noGrp="1"/>
          </p:cNvSpPr>
          <p:nvPr>
            <p:ph type="sldNum" sz="quarter" idx="12"/>
          </p:nvPr>
        </p:nvSpPr>
        <p:spPr/>
        <p:txBody>
          <a:bodyPr/>
          <a:lstStyle/>
          <a:p>
            <a:fld id="{6844D71D-ABA2-47E9-9CAF-EC0BD211F77F}" type="slidenum">
              <a:rPr lang="en-US" smtClean="0"/>
              <a:pPr/>
              <a:t>252</a:t>
            </a:fld>
            <a:endParaRPr lang="en-US"/>
          </a:p>
        </p:txBody>
      </p:sp>
      <p:sp>
        <p:nvSpPr>
          <p:cNvPr id="5" name="Footer Placeholder 4"/>
          <p:cNvSpPr>
            <a:spLocks noGrp="1"/>
          </p:cNvSpPr>
          <p:nvPr>
            <p:ph type="ftr" sz="quarter" idx="11"/>
          </p:nvPr>
        </p:nvSpPr>
        <p:spPr/>
        <p:txBody>
          <a:bodyPr/>
          <a:lstStyle/>
          <a:p>
            <a:r>
              <a:rPr lang="en-US" smtClean="0"/>
              <a:t>EDITED BY SAMWEL K.Y</a:t>
            </a:r>
            <a:endParaRPr lang="en-US"/>
          </a:p>
        </p:txBody>
      </p:sp>
      <p:sp>
        <p:nvSpPr>
          <p:cNvPr id="6" name="Date Placeholder 5"/>
          <p:cNvSpPr>
            <a:spLocks noGrp="1"/>
          </p:cNvSpPr>
          <p:nvPr>
            <p:ph type="dt" sz="half" idx="10"/>
          </p:nvPr>
        </p:nvSpPr>
        <p:spPr/>
        <p:txBody>
          <a:bodyPr/>
          <a:lstStyle/>
          <a:p>
            <a:fld id="{DD042AF7-01F1-458D-8DBC-1B95D8FB271D}"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2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5" name="Title 1"/>
          <p:cNvSpPr>
            <a:spLocks noGrp="1"/>
          </p:cNvSpPr>
          <p:nvPr>
            <p:ph type="title"/>
          </p:nvPr>
        </p:nvSpPr>
        <p:spPr/>
        <p:txBody>
          <a:bodyPr/>
          <a:lstStyle/>
          <a:p>
            <a:r>
              <a:rPr lang="en-US" b="1" dirty="0" smtClean="0"/>
              <a:t>Product Evaluation</a:t>
            </a:r>
          </a:p>
        </p:txBody>
      </p:sp>
      <p:sp>
        <p:nvSpPr>
          <p:cNvPr id="149506" name="Content Placeholder 2"/>
          <p:cNvSpPr>
            <a:spLocks noGrp="1"/>
          </p:cNvSpPr>
          <p:nvPr>
            <p:ph idx="1"/>
          </p:nvPr>
        </p:nvSpPr>
        <p:spPr/>
        <p:txBody>
          <a:bodyPr/>
          <a:lstStyle/>
          <a:p>
            <a:pPr algn="just"/>
            <a:r>
              <a:rPr lang="en-US" dirty="0" smtClean="0"/>
              <a:t>It aims to measure, interpret and judge the extent to which the program have achieved the short-term and long-term goals.</a:t>
            </a:r>
          </a:p>
          <a:p>
            <a:pPr algn="just">
              <a:buFont typeface="Arial" charset="0"/>
              <a:buNone/>
            </a:pPr>
            <a:endParaRPr lang="en-US" dirty="0" smtClean="0"/>
          </a:p>
          <a:p>
            <a:pPr algn="just"/>
            <a:r>
              <a:rPr lang="en-US" dirty="0" smtClean="0"/>
              <a:t>It examines both the intended and the unintended consequences of the programme.</a:t>
            </a:r>
          </a:p>
        </p:txBody>
      </p:sp>
      <p:sp>
        <p:nvSpPr>
          <p:cNvPr id="4" name="Slide Number Placeholder 3"/>
          <p:cNvSpPr>
            <a:spLocks noGrp="1"/>
          </p:cNvSpPr>
          <p:nvPr>
            <p:ph type="sldNum" sz="quarter" idx="12"/>
          </p:nvPr>
        </p:nvSpPr>
        <p:spPr/>
        <p:txBody>
          <a:bodyPr/>
          <a:lstStyle/>
          <a:p>
            <a:fld id="{6844D71D-ABA2-47E9-9CAF-EC0BD211F77F}" type="slidenum">
              <a:rPr lang="en-US" smtClean="0"/>
              <a:pPr/>
              <a:t>253</a:t>
            </a:fld>
            <a:endParaRPr lang="en-US"/>
          </a:p>
        </p:txBody>
      </p:sp>
      <p:sp>
        <p:nvSpPr>
          <p:cNvPr id="5" name="Footer Placeholder 4"/>
          <p:cNvSpPr>
            <a:spLocks noGrp="1"/>
          </p:cNvSpPr>
          <p:nvPr>
            <p:ph type="ftr" sz="quarter" idx="11"/>
          </p:nvPr>
        </p:nvSpPr>
        <p:spPr/>
        <p:txBody>
          <a:bodyPr/>
          <a:lstStyle/>
          <a:p>
            <a:r>
              <a:rPr lang="en-US" smtClean="0"/>
              <a:t>EDITED BY SAMWEL K.Y</a:t>
            </a:r>
            <a:endParaRPr lang="en-US"/>
          </a:p>
        </p:txBody>
      </p:sp>
      <p:sp>
        <p:nvSpPr>
          <p:cNvPr id="6" name="Date Placeholder 5"/>
          <p:cNvSpPr>
            <a:spLocks noGrp="1"/>
          </p:cNvSpPr>
          <p:nvPr>
            <p:ph type="dt" sz="half" idx="10"/>
          </p:nvPr>
        </p:nvSpPr>
        <p:spPr/>
        <p:txBody>
          <a:bodyPr/>
          <a:lstStyle/>
          <a:p>
            <a:fld id="{252863D9-4F92-49F5-82BD-264542E264F0}"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slides/slide2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04800"/>
            <a:ext cx="8534400" cy="758952"/>
          </a:xfrm>
        </p:spPr>
        <p:txBody>
          <a:bodyPr rtlCol="0">
            <a:normAutofit fontScale="90000"/>
          </a:bodyPr>
          <a:lstStyle/>
          <a:p>
            <a:pPr fontAlgn="auto">
              <a:spcAft>
                <a:spcPts val="0"/>
              </a:spcAft>
              <a:defRPr/>
            </a:pPr>
            <a:r>
              <a:rPr lang="en-US" b="1" dirty="0" smtClean="0"/>
              <a:t>Questions asked as part of product evaluation</a:t>
            </a:r>
            <a:endParaRPr lang="en-US" b="1" dirty="0"/>
          </a:p>
        </p:txBody>
      </p:sp>
      <p:sp>
        <p:nvSpPr>
          <p:cNvPr id="150530" name="Content Placeholder 2"/>
          <p:cNvSpPr>
            <a:spLocks noGrp="1"/>
          </p:cNvSpPr>
          <p:nvPr>
            <p:ph idx="1"/>
          </p:nvPr>
        </p:nvSpPr>
        <p:spPr/>
        <p:txBody>
          <a:bodyPr/>
          <a:lstStyle/>
          <a:p>
            <a:pPr algn="just"/>
            <a:r>
              <a:rPr lang="en-US" dirty="0" smtClean="0"/>
              <a:t>Has the programme successfully achieved its short-term and long-term goals</a:t>
            </a:r>
          </a:p>
          <a:p>
            <a:pPr algn="just"/>
            <a:endParaRPr lang="en-US" dirty="0" smtClean="0"/>
          </a:p>
          <a:p>
            <a:pPr algn="just"/>
            <a:r>
              <a:rPr lang="en-US" dirty="0" smtClean="0"/>
              <a:t>What has been the impact of the programme to the participants, relevant community and so on?</a:t>
            </a:r>
          </a:p>
        </p:txBody>
      </p:sp>
      <p:sp>
        <p:nvSpPr>
          <p:cNvPr id="4" name="Slide Number Placeholder 3"/>
          <p:cNvSpPr>
            <a:spLocks noGrp="1"/>
          </p:cNvSpPr>
          <p:nvPr>
            <p:ph type="sldNum" sz="quarter" idx="12"/>
          </p:nvPr>
        </p:nvSpPr>
        <p:spPr/>
        <p:txBody>
          <a:bodyPr/>
          <a:lstStyle/>
          <a:p>
            <a:fld id="{6844D71D-ABA2-47E9-9CAF-EC0BD211F77F}" type="slidenum">
              <a:rPr lang="en-US" smtClean="0"/>
              <a:pPr/>
              <a:t>254</a:t>
            </a:fld>
            <a:endParaRPr lang="en-US"/>
          </a:p>
        </p:txBody>
      </p:sp>
      <p:sp>
        <p:nvSpPr>
          <p:cNvPr id="5" name="Footer Placeholder 4"/>
          <p:cNvSpPr>
            <a:spLocks noGrp="1"/>
          </p:cNvSpPr>
          <p:nvPr>
            <p:ph type="ftr" sz="quarter" idx="11"/>
          </p:nvPr>
        </p:nvSpPr>
        <p:spPr/>
        <p:txBody>
          <a:bodyPr/>
          <a:lstStyle/>
          <a:p>
            <a:r>
              <a:rPr lang="en-US" smtClean="0"/>
              <a:t>EDITED BY SAMWEL K.Y</a:t>
            </a:r>
            <a:endParaRPr lang="en-US"/>
          </a:p>
        </p:txBody>
      </p:sp>
      <p:sp>
        <p:nvSpPr>
          <p:cNvPr id="6" name="Date Placeholder 5"/>
          <p:cNvSpPr>
            <a:spLocks noGrp="1"/>
          </p:cNvSpPr>
          <p:nvPr>
            <p:ph type="dt" sz="half" idx="10"/>
          </p:nvPr>
        </p:nvSpPr>
        <p:spPr/>
        <p:txBody>
          <a:bodyPr/>
          <a:lstStyle/>
          <a:p>
            <a:fld id="{68222359-5570-4843-8FA7-2AD2C4742DD9}" type="datetime2">
              <a:rPr lang="en-US" smtClean="0"/>
              <a:pPr/>
              <a:t>Tuesday, June 27, 2023</a:t>
            </a:fld>
            <a:endParaRPr lang="en-US"/>
          </a:p>
        </p:txBody>
      </p:sp>
    </p:spTree>
  </p:cSld>
  <p:clrMapOvr>
    <a:masterClrMapping/>
  </p:clrMapOvr>
  <p:transition>
    <p:cover dir="ld"/>
  </p:transition>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ivic">
  <a:themeElements>
    <a:clrScheme name="Civic">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6269</TotalTime>
  <Words>14172</Words>
  <Application>Microsoft Office PowerPoint</Application>
  <PresentationFormat>On-screen Show (4:3)</PresentationFormat>
  <Paragraphs>2129</Paragraphs>
  <Slides>254</Slides>
  <Notes>15</Notes>
  <HiddenSlides>0</HiddenSlides>
  <MMClips>0</MMClips>
  <ScaleCrop>false</ScaleCrop>
  <HeadingPairs>
    <vt:vector size="4" baseType="variant">
      <vt:variant>
        <vt:lpstr>Theme</vt:lpstr>
      </vt:variant>
      <vt:variant>
        <vt:i4>1</vt:i4>
      </vt:variant>
      <vt:variant>
        <vt:lpstr>Slide Titles</vt:lpstr>
      </vt:variant>
      <vt:variant>
        <vt:i4>254</vt:i4>
      </vt:variant>
    </vt:vector>
  </HeadingPairs>
  <TitlesOfParts>
    <vt:vector size="255" baseType="lpstr">
      <vt:lpstr>Civic</vt:lpstr>
      <vt:lpstr>Slide 1</vt:lpstr>
      <vt:lpstr>Slide 2</vt:lpstr>
      <vt:lpstr>CURRICULUM CONCEPTS</vt:lpstr>
      <vt:lpstr>Slide 4</vt:lpstr>
      <vt:lpstr>Slide 5</vt:lpstr>
      <vt:lpstr>Slide 6</vt:lpstr>
      <vt:lpstr>Slide 7</vt:lpstr>
      <vt:lpstr>Cont……….</vt:lpstr>
      <vt:lpstr>Slide 9</vt:lpstr>
      <vt:lpstr>Slide 10</vt:lpstr>
      <vt:lpstr>Slide 11</vt:lpstr>
      <vt:lpstr>Slide 12</vt:lpstr>
      <vt:lpstr>Slide 13</vt:lpstr>
      <vt:lpstr>Slide 14</vt:lpstr>
      <vt:lpstr>Slide 15</vt:lpstr>
      <vt:lpstr>DIMENSION/TYPES  OF CURRICULUM</vt:lpstr>
      <vt:lpstr>Cont…………..</vt:lpstr>
      <vt:lpstr>Cont…………..</vt:lpstr>
      <vt:lpstr>Cont………………</vt:lpstr>
      <vt:lpstr>Slide 20</vt:lpstr>
      <vt:lpstr>CURRICULUM DEVELOPMENT MODELS:</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Slide 40</vt:lpstr>
      <vt:lpstr>Slide 41</vt:lpstr>
      <vt:lpstr>Slide 42</vt:lpstr>
      <vt:lpstr>Slide 43</vt:lpstr>
      <vt:lpstr>Slide 44</vt:lpstr>
      <vt:lpstr>Slide 45</vt:lpstr>
      <vt:lpstr>Slide 46</vt:lpstr>
      <vt:lpstr>Slide 47</vt:lpstr>
      <vt:lpstr>Slide 48</vt:lpstr>
      <vt:lpstr>Slide 49</vt:lpstr>
      <vt:lpstr>Slide 50</vt:lpstr>
      <vt:lpstr>Weaknesses of cyclic model</vt:lpstr>
      <vt:lpstr>Slide 52</vt:lpstr>
      <vt:lpstr>Slide 53</vt:lpstr>
      <vt:lpstr>Slide 54</vt:lpstr>
      <vt:lpstr>Slide 55</vt:lpstr>
      <vt:lpstr>Slide 56</vt:lpstr>
      <vt:lpstr>Slide 57</vt:lpstr>
      <vt:lpstr>Slide 58</vt:lpstr>
      <vt:lpstr>Issues in Curriculum Centralization and Decentralization</vt:lpstr>
      <vt:lpstr>Slide 60</vt:lpstr>
      <vt:lpstr>Slide 61</vt:lpstr>
      <vt:lpstr>Slide 62</vt:lpstr>
      <vt:lpstr>Slide 63</vt:lpstr>
      <vt:lpstr>DIFFERENCES BTN D&amp;C </vt:lpstr>
      <vt:lpstr>STAGES IN CURRICULUM DEVELOPMENT</vt:lpstr>
      <vt:lpstr>Slide 66</vt:lpstr>
      <vt:lpstr> CURRICULUM AIMS, GOALS AND OBJECTIVES  </vt:lpstr>
      <vt:lpstr>Aims/Purposes</vt:lpstr>
      <vt:lpstr>Aims cont…</vt:lpstr>
      <vt:lpstr>Aims/Purposes cont…</vt:lpstr>
      <vt:lpstr>Goals </vt:lpstr>
      <vt:lpstr>Goals cont…</vt:lpstr>
      <vt:lpstr>Characteristics of curriculum goals </vt:lpstr>
      <vt:lpstr> Characteristics of curriculum goals cont… </vt:lpstr>
      <vt:lpstr>Aims/goals cont…</vt:lpstr>
      <vt:lpstr>Aims/goals cont…</vt:lpstr>
      <vt:lpstr>Curriculum Objectives in Education </vt:lpstr>
      <vt:lpstr>What are curriculum objectives?</vt:lpstr>
      <vt:lpstr>Slide 79</vt:lpstr>
      <vt:lpstr>Importance of Curriculum cont…</vt:lpstr>
      <vt:lpstr>General roles of curriculum objectives</vt:lpstr>
      <vt:lpstr>General roles of curriculum objectives cont…</vt:lpstr>
      <vt:lpstr> Instructional Objectives </vt:lpstr>
      <vt:lpstr>The Differences between Goals and Objectives</vt:lpstr>
      <vt:lpstr>The differences between goals and objectives cont…</vt:lpstr>
      <vt:lpstr>Levels of instructional objectives</vt:lpstr>
      <vt:lpstr>Cont… Instructional objectives</vt:lpstr>
      <vt:lpstr>  B: Specific Instructional Objectives </vt:lpstr>
      <vt:lpstr>How to Write Instructional Objectives</vt:lpstr>
      <vt:lpstr>Characteristics/components of good Instructional objectives</vt:lpstr>
      <vt:lpstr>Characteristics/Components of a good Instructional Objective cont…</vt:lpstr>
      <vt:lpstr>Characteristics/Components of good Instructional Objectives cont…</vt:lpstr>
      <vt:lpstr>Slide 93</vt:lpstr>
      <vt:lpstr> Important  Points Regarding Proper Statement of Instuctional Objectives </vt:lpstr>
      <vt:lpstr> Categories of Objectives</vt:lpstr>
      <vt:lpstr>Categories of Objectives cont…</vt:lpstr>
      <vt:lpstr>Categories of Objectives cont…</vt:lpstr>
      <vt:lpstr>Categories objectives cont…</vt:lpstr>
      <vt:lpstr>Levels of Cognitive Domain</vt:lpstr>
      <vt:lpstr>Levels of Cognitive Domain Cont…</vt:lpstr>
      <vt:lpstr>Levels of cognitive domain cont…</vt:lpstr>
      <vt:lpstr>Levels of Cognitive Domain Cont…</vt:lpstr>
      <vt:lpstr>Levels of Cognitive Domain cont…</vt:lpstr>
      <vt:lpstr>Levels of Cognitive Domain Cont…</vt:lpstr>
      <vt:lpstr>Categories of Objectives cont…</vt:lpstr>
      <vt:lpstr>Levels of Affective Domain</vt:lpstr>
      <vt:lpstr>Levels of Affective Domain cont…</vt:lpstr>
      <vt:lpstr>Levels of Affective Domain cont…</vt:lpstr>
      <vt:lpstr>Levels of Affective Domain cont…</vt:lpstr>
      <vt:lpstr>Levels of Affective Domain cont…</vt:lpstr>
      <vt:lpstr>Categories of Objectives cont…</vt:lpstr>
      <vt:lpstr>Levels of psychomotor Domain</vt:lpstr>
      <vt:lpstr>Levels of psychomotor Domain</vt:lpstr>
      <vt:lpstr>Levels of psychomotor Domain cont…</vt:lpstr>
      <vt:lpstr>Levels of psychomotor Domain cont…</vt:lpstr>
      <vt:lpstr>Action Verbs Appropriate for the Psychomotor Taxonomy</vt:lpstr>
      <vt:lpstr>What are the main values of the Taxonomy to teachers?</vt:lpstr>
      <vt:lpstr>Examples of Well-written Objectives</vt:lpstr>
      <vt:lpstr>Examples of Well-written Objectives cont…</vt:lpstr>
      <vt:lpstr>Examples of Well-written Objectives  cont…</vt:lpstr>
      <vt:lpstr>Examples of Well-written Objectives  cont…</vt:lpstr>
      <vt:lpstr>Examples of Well-written objectives cont…</vt:lpstr>
      <vt:lpstr> References </vt:lpstr>
      <vt:lpstr>References cont…</vt:lpstr>
      <vt:lpstr>Slide 125</vt:lpstr>
      <vt:lpstr>MODULE 3 By Rehema Japhet    APPROACHES TO CURRICULUM DESIGN  </vt:lpstr>
      <vt:lpstr> Module Objectives: </vt:lpstr>
      <vt:lpstr> Introduction </vt:lpstr>
      <vt:lpstr>Curriculum development</vt:lpstr>
      <vt:lpstr>Curriculum development steps</vt:lpstr>
      <vt:lpstr> Curriculum planning </vt:lpstr>
      <vt:lpstr> Curriculum designs </vt:lpstr>
      <vt:lpstr>Curriculum design</vt:lpstr>
      <vt:lpstr> TYPES OF CURRICULUM DESIGNS </vt:lpstr>
      <vt:lpstr> SINGLE SUBJECT APPROACH </vt:lpstr>
      <vt:lpstr>SINGLE SUBJECT APPROACH…..</vt:lpstr>
      <vt:lpstr> Advantages of Single Subject Curriculum Design </vt:lpstr>
      <vt:lpstr>Advantages of Single Subject…..</vt:lpstr>
      <vt:lpstr> Weaknesses of Single Subject Curriculum Design </vt:lpstr>
      <vt:lpstr> BROAD FIELD APPROACH </vt:lpstr>
      <vt:lpstr>Broad field….</vt:lpstr>
      <vt:lpstr> Advantage of Broad-field curriculum design  </vt:lpstr>
      <vt:lpstr> Criticisms to Broad-field curriculum design </vt:lpstr>
      <vt:lpstr>Criticisms to Broad-field designs……</vt:lpstr>
      <vt:lpstr> INTEGRATED APPROACH </vt:lpstr>
      <vt:lpstr>Integrated curr…</vt:lpstr>
      <vt:lpstr>Integrated approach…..</vt:lpstr>
      <vt:lpstr>Integrated curr…</vt:lpstr>
      <vt:lpstr>Advantages of Integrated Curriculum designs</vt:lpstr>
      <vt:lpstr>Advantages of Integrated Curriculum.</vt:lpstr>
      <vt:lpstr> Criticism to integrated curriculum design </vt:lpstr>
      <vt:lpstr> LEARNER-CENTERED DESIGNS </vt:lpstr>
      <vt:lpstr>Learner centered app…..</vt:lpstr>
      <vt:lpstr> Advantages of Learner-centered designs </vt:lpstr>
      <vt:lpstr> Criticisms to Learner-centered designs </vt:lpstr>
      <vt:lpstr>Criticisms…..</vt:lpstr>
      <vt:lpstr>Criticisms….</vt:lpstr>
      <vt:lpstr>COGNITIVE APPROACH</vt:lpstr>
      <vt:lpstr>COGNITIVE APPROACH…</vt:lpstr>
      <vt:lpstr>OUTCOME BASED CURRICULUM (OBC)</vt:lpstr>
      <vt:lpstr>OBC cont…..</vt:lpstr>
      <vt:lpstr>OBC cont…..</vt:lpstr>
      <vt:lpstr>OBC cont …</vt:lpstr>
      <vt:lpstr>Developing curriculum under OBC design</vt:lpstr>
      <vt:lpstr>Advantages of OBC/CBC design</vt:lpstr>
      <vt:lpstr>Disadvantages of OBC</vt:lpstr>
      <vt:lpstr> PRINCIPLES FOR CURRICULUM DESIGNS </vt:lpstr>
      <vt:lpstr>Principles …..</vt:lpstr>
      <vt:lpstr>Module 4</vt:lpstr>
      <vt:lpstr>Curriculum development</vt:lpstr>
      <vt:lpstr>Curriculum evaluation</vt:lpstr>
      <vt:lpstr>Factors Influencing Curriculum</vt:lpstr>
      <vt:lpstr>Factors Influencing…….</vt:lpstr>
      <vt:lpstr>Societal factors</vt:lpstr>
      <vt:lpstr>Social factors ….</vt:lpstr>
      <vt:lpstr>Social factors …</vt:lpstr>
      <vt:lpstr>How Parents Influence Curriculum?</vt:lpstr>
      <vt:lpstr>Economic factors</vt:lpstr>
      <vt:lpstr>Economic factors …</vt:lpstr>
      <vt:lpstr>Politic influences</vt:lpstr>
      <vt:lpstr>Publishers of curriculum materials</vt:lpstr>
      <vt:lpstr>Publishers cont….</vt:lpstr>
      <vt:lpstr>Psychological factors</vt:lpstr>
      <vt:lpstr>Behaviorism </vt:lpstr>
      <vt:lpstr>Behaviorism cont ….</vt:lpstr>
      <vt:lpstr>Slide 186</vt:lpstr>
      <vt:lpstr>Slide 187</vt:lpstr>
      <vt:lpstr>Influence of Philosophy in Curriculum Development</vt:lpstr>
      <vt:lpstr>Purpose of philosophy in curriculum</vt:lpstr>
      <vt:lpstr>Slide 190</vt:lpstr>
      <vt:lpstr>Conservative philosophical vision</vt:lpstr>
      <vt:lpstr>Perennialism</vt:lpstr>
      <vt:lpstr>Essentialism</vt:lpstr>
      <vt:lpstr>Progressive Philosophical Vision</vt:lpstr>
      <vt:lpstr>Experimentalism</vt:lpstr>
      <vt:lpstr>Reconstructionism</vt:lpstr>
      <vt:lpstr>Module 5</vt:lpstr>
      <vt:lpstr>Basic concepts in curriculum evaluation</vt:lpstr>
      <vt:lpstr>Measurement</vt:lpstr>
      <vt:lpstr>Assessment</vt:lpstr>
      <vt:lpstr>Types of assessment</vt:lpstr>
      <vt:lpstr>What is curriculum evaluation?</vt:lpstr>
      <vt:lpstr>What is evaluated in curriculum</vt:lpstr>
      <vt:lpstr>Purposes of curriculum evaluation</vt:lpstr>
      <vt:lpstr>Approaches in making evaluation</vt:lpstr>
      <vt:lpstr>Types of curriculum evaluation</vt:lpstr>
      <vt:lpstr>          Diagnostic evaluation </vt:lpstr>
      <vt:lpstr>Formative evaluation</vt:lpstr>
      <vt:lpstr>Summative evaluation:</vt:lpstr>
      <vt:lpstr>Forms of Assessment in Curriculum</vt:lpstr>
      <vt:lpstr>1.Portfolios</vt:lpstr>
      <vt:lpstr>Portfolio …</vt:lpstr>
      <vt:lpstr>Advantages of portfolios</vt:lpstr>
      <vt:lpstr>Disadvantages of portfolios</vt:lpstr>
      <vt:lpstr>2.Tests</vt:lpstr>
      <vt:lpstr>Advantages of Objective Tests</vt:lpstr>
      <vt:lpstr>Disadvantages of Objective Tests</vt:lpstr>
      <vt:lpstr>Essay Tests</vt:lpstr>
      <vt:lpstr>Advantages of Essay Tests</vt:lpstr>
      <vt:lpstr>Disadvantages of Essay Tests</vt:lpstr>
      <vt:lpstr>3.Questionnaires</vt:lpstr>
      <vt:lpstr>Advantages of Questionnaires</vt:lpstr>
      <vt:lpstr>Disadvantages of Questionnaires</vt:lpstr>
      <vt:lpstr>4.Interviews</vt:lpstr>
      <vt:lpstr>Advantages of Interview</vt:lpstr>
      <vt:lpstr>Disadvantages of Interview</vt:lpstr>
      <vt:lpstr>5.Observation</vt:lpstr>
      <vt:lpstr>Advantages of Observation</vt:lpstr>
      <vt:lpstr>Disadvantages of Observation</vt:lpstr>
      <vt:lpstr>6.Rating Scales</vt:lpstr>
      <vt:lpstr>Advantages of Rating Scales</vt:lpstr>
      <vt:lpstr>Disadvantages of Rating Scales</vt:lpstr>
      <vt:lpstr>Curriculum Evaluation Models</vt:lpstr>
      <vt:lpstr>Evaluation models …</vt:lpstr>
      <vt:lpstr>1.Objective (Goal attainment)model</vt:lpstr>
      <vt:lpstr>Slide 236</vt:lpstr>
      <vt:lpstr>Criticisms to objective model</vt:lpstr>
      <vt:lpstr>2.Cronbach Evaluation Model</vt:lpstr>
      <vt:lpstr>Decisions for Evaluation</vt:lpstr>
      <vt:lpstr>3.Countenance Evaluation Model</vt:lpstr>
      <vt:lpstr>Slide 241</vt:lpstr>
      <vt:lpstr>Criticism to countenance model</vt:lpstr>
      <vt:lpstr>4.Illuminative evaluation model</vt:lpstr>
      <vt:lpstr>Illuminative model ….</vt:lpstr>
      <vt:lpstr>Weaknesses of Illuminative model</vt:lpstr>
      <vt:lpstr>5.Context-Input-Process-Product(CIPP) Evaluation Model</vt:lpstr>
      <vt:lpstr>Context Evaluation</vt:lpstr>
      <vt:lpstr>Questions asked as part of context evaluation</vt:lpstr>
      <vt:lpstr>Input evaluation</vt:lpstr>
      <vt:lpstr>Questions asked as part of input evaluation</vt:lpstr>
      <vt:lpstr>Process Evaluation</vt:lpstr>
      <vt:lpstr>Questions asked as part of process evaluation</vt:lpstr>
      <vt:lpstr>Product Evaluation</vt:lpstr>
      <vt:lpstr>Questions asked as part of product evaluation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MODULE 3</dc:title>
  <dc:creator>user</dc:creator>
  <cp:lastModifiedBy>USER</cp:lastModifiedBy>
  <cp:revision>468</cp:revision>
  <dcterms:created xsi:type="dcterms:W3CDTF">2012-04-01T09:38:03Z</dcterms:created>
  <dcterms:modified xsi:type="dcterms:W3CDTF">2023-06-27T21:36:13Z</dcterms:modified>
</cp:coreProperties>
</file>